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tiff" ContentType="image/tif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7"/>
  </p:handoutMasterIdLst>
  <p:sldIdLst>
    <p:sldId id="2806" r:id="rId3"/>
    <p:sldId id="2807" r:id="rId5"/>
    <p:sldId id="2808" r:id="rId6"/>
    <p:sldId id="2316" r:id="rId7"/>
    <p:sldId id="2703" r:id="rId8"/>
    <p:sldId id="2704" r:id="rId9"/>
    <p:sldId id="2705" r:id="rId10"/>
    <p:sldId id="2320" r:id="rId11"/>
    <p:sldId id="626" r:id="rId12"/>
    <p:sldId id="371" r:id="rId13"/>
    <p:sldId id="2791" r:id="rId14"/>
    <p:sldId id="2706" r:id="rId15"/>
    <p:sldId id="2890" r:id="rId16"/>
    <p:sldId id="2891" r:id="rId17"/>
    <p:sldId id="2892" r:id="rId18"/>
    <p:sldId id="2893" r:id="rId19"/>
    <p:sldId id="2894" r:id="rId20"/>
    <p:sldId id="2895" r:id="rId21"/>
    <p:sldId id="2896" r:id="rId22"/>
    <p:sldId id="2897" r:id="rId23"/>
    <p:sldId id="2898" r:id="rId24"/>
    <p:sldId id="2899" r:id="rId25"/>
    <p:sldId id="2900" r:id="rId26"/>
    <p:sldId id="2901" r:id="rId27"/>
    <p:sldId id="2902" r:id="rId28"/>
    <p:sldId id="2903" r:id="rId29"/>
    <p:sldId id="2904" r:id="rId30"/>
    <p:sldId id="2810" r:id="rId31"/>
    <p:sldId id="2794" r:id="rId32"/>
    <p:sldId id="2795" r:id="rId33"/>
    <p:sldId id="2796" r:id="rId34"/>
    <p:sldId id="2905" r:id="rId35"/>
    <p:sldId id="2710" r:id="rId36"/>
    <p:sldId id="2797" r:id="rId37"/>
    <p:sldId id="2708" r:id="rId38"/>
    <p:sldId id="2713" r:id="rId39"/>
    <p:sldId id="2712" r:id="rId40"/>
    <p:sldId id="2714" r:id="rId41"/>
    <p:sldId id="2729" r:id="rId42"/>
    <p:sldId id="2730" r:id="rId43"/>
    <p:sldId id="2731" r:id="rId44"/>
    <p:sldId id="2733" r:id="rId45"/>
    <p:sldId id="2734" r:id="rId46"/>
    <p:sldId id="2922" r:id="rId47"/>
    <p:sldId id="2801" r:id="rId48"/>
    <p:sldId id="2309" r:id="rId49"/>
    <p:sldId id="2331" r:id="rId50"/>
    <p:sldId id="2814" r:id="rId51"/>
    <p:sldId id="2735" r:id="rId52"/>
    <p:sldId id="2736" r:id="rId53"/>
    <p:sldId id="2906" r:id="rId54"/>
    <p:sldId id="2907" r:id="rId55"/>
    <p:sldId id="2908" r:id="rId56"/>
    <p:sldId id="2909" r:id="rId57"/>
    <p:sldId id="2910" r:id="rId58"/>
    <p:sldId id="2911" r:id="rId59"/>
    <p:sldId id="2912" r:id="rId60"/>
    <p:sldId id="2913" r:id="rId61"/>
    <p:sldId id="2914" r:id="rId62"/>
    <p:sldId id="2915" r:id="rId63"/>
    <p:sldId id="2916" r:id="rId64"/>
    <p:sldId id="2917" r:id="rId65"/>
    <p:sldId id="2918" r:id="rId66"/>
    <p:sldId id="2919" r:id="rId67"/>
    <p:sldId id="2923" r:id="rId68"/>
    <p:sldId id="2924" r:id="rId69"/>
    <p:sldId id="2920" r:id="rId70"/>
    <p:sldId id="2737" r:id="rId71"/>
    <p:sldId id="2738" r:id="rId72"/>
    <p:sldId id="2805" r:id="rId73"/>
    <p:sldId id="2739" r:id="rId74"/>
    <p:sldId id="2740" r:id="rId75"/>
    <p:sldId id="639" r:id="rId76"/>
    <p:sldId id="2751" r:id="rId77"/>
    <p:sldId id="640" r:id="rId78"/>
    <p:sldId id="2749" r:id="rId79"/>
    <p:sldId id="2748" r:id="rId80"/>
    <p:sldId id="2925" r:id="rId81"/>
    <p:sldId id="2301" r:id="rId82"/>
    <p:sldId id="642" r:id="rId83"/>
    <p:sldId id="2747" r:id="rId84"/>
    <p:sldId id="2746" r:id="rId85"/>
    <p:sldId id="2745" r:id="rId86"/>
    <p:sldId id="2744" r:id="rId87"/>
    <p:sldId id="2743" r:id="rId88"/>
    <p:sldId id="2742" r:id="rId89"/>
    <p:sldId id="2741" r:id="rId90"/>
    <p:sldId id="2752" r:id="rId91"/>
    <p:sldId id="2811" r:id="rId92"/>
    <p:sldId id="2722" r:id="rId93"/>
    <p:sldId id="2723" r:id="rId94"/>
    <p:sldId id="2724" r:id="rId95"/>
    <p:sldId id="2725" r:id="rId96"/>
    <p:sldId id="2292" r:id="rId97"/>
    <p:sldId id="618" r:id="rId98"/>
    <p:sldId id="2727" r:id="rId99"/>
    <p:sldId id="2343" r:id="rId100"/>
    <p:sldId id="2728" r:id="rId101"/>
    <p:sldId id="2781" r:id="rId102"/>
    <p:sldId id="2717" r:id="rId103"/>
    <p:sldId id="2780" r:id="rId104"/>
    <p:sldId id="2812" r:id="rId105"/>
    <p:sldId id="2813" r:id="rId106"/>
  </p:sldIdLst>
  <p:sldSz cx="12192000" cy="6858000"/>
  <p:notesSz cx="6797675" cy="9928225"/>
  <p:custDataLst>
    <p:tags r:id="rId1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meng1984527@sina.com" initials="d" lastIdx="1" clrIdx="0"/>
  <p:cmAuthor id="2" name="edu" initials="e" lastIdx="6" clrIdx="1"/>
  <p:cmAuthor id="3" name="fan danhui" initials="fd" lastIdx="6" clrIdx="2"/>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292"/>
    <a:srgbClr val="517D33"/>
    <a:srgbClr val="FCFDFA"/>
    <a:srgbClr val="E97C30"/>
    <a:srgbClr val="DCB497"/>
    <a:srgbClr val="FFFFCC"/>
    <a:srgbClr val="B0261F"/>
    <a:srgbClr val="DBE4EE"/>
    <a:srgbClr val="E9EFFA"/>
    <a:srgbClr val="B80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024" autoAdjust="0"/>
    <p:restoredTop sz="89180" autoAdjust="0"/>
  </p:normalViewPr>
  <p:slideViewPr>
    <p:cSldViewPr snapToGrid="0">
      <p:cViewPr varScale="1">
        <p:scale>
          <a:sx n="54" d="100"/>
          <a:sy n="54" d="100"/>
        </p:scale>
        <p:origin x="56" y="232"/>
      </p:cViewPr>
      <p:guideLst/>
    </p:cSldViewPr>
  </p:slideViewPr>
  <p:notesTextViewPr>
    <p:cViewPr>
      <p:scale>
        <a:sx n="66" d="100"/>
        <a:sy n="66" d="100"/>
      </p:scale>
      <p:origin x="0" y="0"/>
    </p:cViewPr>
  </p:notesTextViewPr>
  <p:sorterViewPr>
    <p:cViewPr>
      <p:scale>
        <a:sx n="100" d="100"/>
        <a:sy n="100" d="100"/>
      </p:scale>
      <p:origin x="0" y="-34468"/>
    </p:cViewPr>
  </p:sorterViewPr>
  <p:notesViewPr>
    <p:cSldViewPr snapToGrid="0">
      <p:cViewPr varScale="1">
        <p:scale>
          <a:sx n="49" d="100"/>
          <a:sy n="49" d="100"/>
        </p:scale>
        <p:origin x="2148" y="24"/>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2" Type="http://schemas.openxmlformats.org/officeDocument/2006/relationships/tags" Target="tags/tag10.xml"/><Relationship Id="rId111" Type="http://schemas.openxmlformats.org/officeDocument/2006/relationships/commentAuthors" Target="commentAuthors.xml"/><Relationship Id="rId110" Type="http://schemas.openxmlformats.org/officeDocument/2006/relationships/tableStyles" Target="tableStyles.xml"/><Relationship Id="rId11" Type="http://schemas.openxmlformats.org/officeDocument/2006/relationships/slide" Target="slides/slide8.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handoutMaster" Target="handoutMasters/handoutMaster1.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社会总产值指数</c:v>
                </c:pt>
              </c:strCache>
            </c:strRef>
          </c:tx>
          <c:spPr>
            <a:ln w="31750" cap="rnd">
              <a:solidFill>
                <a:schemeClr val="accent1"/>
              </a:solidFill>
              <a:round/>
            </a:ln>
            <a:effectLst/>
          </c:spPr>
          <c:marker>
            <c:symbol val="none"/>
          </c:marker>
          <c:dLbls>
            <c:dLbl>
              <c:idx val="0"/>
              <c:layout>
                <c:manualLayout>
                  <c:x val="0.0266120814987553"/>
                  <c:y val="-0.031711430575676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237576990146095"/>
                  <c:y val="-0.0423306923741619"/>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443664130358245"/>
                  <c:y val="-0.065032967439508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6195687370656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accent1"/>
                      </a:solidFill>
                      <a:headEnd type="oval"/>
                    </a:ln>
                    <a:effectLst/>
                  </c:spPr>
                </c15:leaderLines>
              </c:ext>
            </c:extLst>
          </c:dLbls>
          <c:cat>
            <c:strRef>
              <c:f>Sheet1!$A$2:$A$5</c:f>
              <c:strCache>
                <c:ptCount val="4"/>
                <c:pt idx="0">
                  <c:v>1949年</c:v>
                </c:pt>
                <c:pt idx="1">
                  <c:v>1950年</c:v>
                </c:pt>
                <c:pt idx="2">
                  <c:v>1951年</c:v>
                </c:pt>
                <c:pt idx="3">
                  <c:v>1952年</c:v>
                </c:pt>
              </c:strCache>
            </c:strRef>
          </c:cat>
          <c:val>
            <c:numRef>
              <c:f>Sheet1!$B$2:$B$5</c:f>
              <c:numCache>
                <c:formatCode>General</c:formatCode>
                <c:ptCount val="4"/>
                <c:pt idx="0">
                  <c:v>54</c:v>
                </c:pt>
                <c:pt idx="1">
                  <c:v>66.2</c:v>
                </c:pt>
                <c:pt idx="2">
                  <c:v>79.4</c:v>
                </c:pt>
                <c:pt idx="3">
                  <c:v>100</c:v>
                </c:pt>
              </c:numCache>
            </c:numRef>
          </c:val>
          <c:smooth val="0"/>
        </c:ser>
        <c:ser>
          <c:idx val="1"/>
          <c:order val="1"/>
          <c:tx>
            <c:strRef>
              <c:f>Sheet1!$C$1</c:f>
              <c:strCache>
                <c:ptCount val="1"/>
                <c:pt idx="0">
                  <c:v>社会总产值</c:v>
                </c:pt>
              </c:strCache>
            </c:strRef>
          </c:tx>
          <c:spPr>
            <a:ln w="31750" cap="rnd">
              <a:solidFill>
                <a:srgbClr val="C00000"/>
              </a:solidFill>
              <a:round/>
            </a:ln>
            <a:effectLst/>
          </c:spPr>
          <c:marker>
            <c:symbol val="none"/>
          </c:marker>
          <c:dLbls>
            <c:dLbl>
              <c:idx val="0"/>
              <c:layout>
                <c:manualLayout>
                  <c:x val="0.0105207785376118"/>
                  <c:y val="-0.090672569689549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9.64393558524397e-17"/>
                  <c:y val="-0.069748130530422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131509731720138"/>
                  <c:y val="-0.072073068214770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105207785376118"/>
                  <c:y val="0"/>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rgbClr val="C00000"/>
                      </a:solidFill>
                      <a:headEnd type="oval"/>
                    </a:ln>
                    <a:effectLst/>
                  </c:spPr>
                </c15:leaderLines>
              </c:ext>
            </c:extLst>
          </c:dLbls>
          <c:cat>
            <c:strRef>
              <c:f>Sheet1!$A$2:$A$5</c:f>
              <c:strCache>
                <c:ptCount val="4"/>
                <c:pt idx="0">
                  <c:v>1949年</c:v>
                </c:pt>
                <c:pt idx="1">
                  <c:v>1950年</c:v>
                </c:pt>
                <c:pt idx="2">
                  <c:v>1951年</c:v>
                </c:pt>
                <c:pt idx="3">
                  <c:v>1952年</c:v>
                </c:pt>
              </c:strCache>
            </c:strRef>
          </c:cat>
          <c:val>
            <c:numRef>
              <c:f>Sheet1!$C$2:$C$5</c:f>
              <c:numCache>
                <c:formatCode>General</c:formatCode>
                <c:ptCount val="4"/>
                <c:pt idx="0">
                  <c:v>557</c:v>
                </c:pt>
                <c:pt idx="1">
                  <c:v>683</c:v>
                </c:pt>
                <c:pt idx="2">
                  <c:v>820</c:v>
                </c:pt>
                <c:pt idx="3">
                  <c:v>1015</c:v>
                </c:pt>
              </c:numCache>
            </c:numRef>
          </c:val>
          <c:smooth val="0"/>
        </c:ser>
        <c:ser>
          <c:idx val="2"/>
          <c:order val="2"/>
          <c:tx>
            <c:strRef>
              <c:f>Sheet1!$D$1</c:f>
              <c:strCache>
                <c:ptCount val="1"/>
                <c:pt idx="0">
                  <c:v>农业</c:v>
                </c:pt>
              </c:strCache>
            </c:strRef>
          </c:tx>
          <c:spPr>
            <a:ln w="31750" cap="rnd">
              <a:solidFill>
                <a:schemeClr val="accent3"/>
              </a:solidFill>
              <a:round/>
            </a:ln>
            <a:effectLst/>
          </c:spPr>
          <c:marker>
            <c:symbol val="none"/>
          </c:marker>
          <c:dLbls>
            <c:dLbl>
              <c:idx val="0"/>
              <c:layout>
                <c:manualLayout>
                  <c:x val="0.0354615473828528"/>
                  <c:y val="-0.0678529402378389"/>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250842904894647"/>
                  <c:y val="-0.057819910800802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32090549110083"/>
                  <c:y val="-0.079058434397773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262558661624425"/>
                  <c:y val="-0.065564520014123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bg1">
                          <a:lumMod val="50000"/>
                        </a:schemeClr>
                      </a:solidFill>
                      <a:headEnd type="oval"/>
                    </a:ln>
                    <a:effectLst/>
                  </c:spPr>
                </c15:leaderLines>
              </c:ext>
            </c:extLst>
          </c:dLbls>
          <c:cat>
            <c:strRef>
              <c:f>Sheet1!$A$2:$A$5</c:f>
              <c:strCache>
                <c:ptCount val="4"/>
                <c:pt idx="0">
                  <c:v>1949年</c:v>
                </c:pt>
                <c:pt idx="1">
                  <c:v>1950年</c:v>
                </c:pt>
                <c:pt idx="2">
                  <c:v>1951年</c:v>
                </c:pt>
                <c:pt idx="3">
                  <c:v>1952年</c:v>
                </c:pt>
              </c:strCache>
            </c:strRef>
          </c:cat>
          <c:val>
            <c:numRef>
              <c:f>Sheet1!$D$2:$D$5</c:f>
              <c:numCache>
                <c:formatCode>General</c:formatCode>
                <c:ptCount val="4"/>
                <c:pt idx="0">
                  <c:v>326</c:v>
                </c:pt>
                <c:pt idx="1">
                  <c:v>384</c:v>
                </c:pt>
                <c:pt idx="2">
                  <c:v>420</c:v>
                </c:pt>
                <c:pt idx="3">
                  <c:v>461</c:v>
                </c:pt>
              </c:numCache>
            </c:numRef>
          </c:val>
          <c:smooth val="0"/>
        </c:ser>
        <c:ser>
          <c:idx val="3"/>
          <c:order val="3"/>
          <c:tx>
            <c:strRef>
              <c:f>Sheet1!$E$1</c:f>
              <c:strCache>
                <c:ptCount val="1"/>
                <c:pt idx="0">
                  <c:v>工业</c:v>
                </c:pt>
              </c:strCache>
            </c:strRef>
          </c:tx>
          <c:spPr>
            <a:ln w="31750" cap="rnd">
              <a:solidFill>
                <a:schemeClr val="accent4"/>
              </a:solidFill>
              <a:round/>
            </a:ln>
            <a:effectLst/>
          </c:spPr>
          <c:marker>
            <c:symbol val="none"/>
          </c:marker>
          <c:dLbls>
            <c:dLbl>
              <c:idx val="0"/>
              <c:layout>
                <c:manualLayout>
                  <c:x val="0.0174597290278221"/>
                  <c:y val="-0.05538493248672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49749199551003"/>
                  <c:y val="-0.0604014472052429"/>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270287706014654"/>
                  <c:y val="-0.059815011573210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28380214309087"/>
                  <c:y val="-0.030831878762919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accent4"/>
                      </a:solidFill>
                      <a:headEnd type="oval"/>
                    </a:ln>
                    <a:effectLst/>
                  </c:spPr>
                </c15:leaderLines>
              </c:ext>
            </c:extLst>
          </c:dLbls>
          <c:cat>
            <c:strRef>
              <c:f>Sheet1!$A$2:$A$5</c:f>
              <c:strCache>
                <c:ptCount val="4"/>
                <c:pt idx="0">
                  <c:v>1949年</c:v>
                </c:pt>
                <c:pt idx="1">
                  <c:v>1950年</c:v>
                </c:pt>
                <c:pt idx="2">
                  <c:v>1951年</c:v>
                </c:pt>
                <c:pt idx="3">
                  <c:v>1952年</c:v>
                </c:pt>
              </c:strCache>
            </c:strRef>
          </c:cat>
          <c:val>
            <c:numRef>
              <c:f>Sheet1!$E$2:$E$5</c:f>
              <c:numCache>
                <c:formatCode>General</c:formatCode>
                <c:ptCount val="4"/>
                <c:pt idx="0">
                  <c:v>140</c:v>
                </c:pt>
                <c:pt idx="1">
                  <c:v>191</c:v>
                </c:pt>
                <c:pt idx="2">
                  <c:v>264</c:v>
                </c:pt>
                <c:pt idx="3">
                  <c:v>349</c:v>
                </c:pt>
              </c:numCache>
            </c:numRef>
          </c:val>
          <c:smooth val="0"/>
        </c:ser>
        <c:ser>
          <c:idx val="4"/>
          <c:order val="4"/>
          <c:tx>
            <c:strRef>
              <c:f>Sheet1!$F$1</c:f>
              <c:strCache>
                <c:ptCount val="1"/>
                <c:pt idx="0">
                  <c:v>建筑业</c:v>
                </c:pt>
              </c:strCache>
            </c:strRef>
          </c:tx>
          <c:spPr>
            <a:ln w="31750" cap="rnd">
              <a:solidFill>
                <a:schemeClr val="accent6"/>
              </a:solidFill>
              <a:round/>
            </a:ln>
            <a:effectLst/>
          </c:spPr>
          <c:marker>
            <c:symbol val="none"/>
          </c:marker>
          <c:dLbls>
            <c:dLbl>
              <c:idx val="0"/>
              <c:layout>
                <c:manualLayout>
                  <c:x val="0.0531559229083739"/>
                  <c:y val="-0.022351226768459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445714963113455"/>
                  <c:y val="-0.019778171549472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407514486780683"/>
                  <c:y val="-0.019210492990112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934940996657375"/>
                  <c:y val="-0.014547262544894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accent6"/>
                      </a:solidFill>
                      <a:headEnd type="oval"/>
                    </a:ln>
                    <a:effectLst/>
                  </c:spPr>
                </c15:leaderLines>
              </c:ext>
            </c:extLst>
          </c:dLbls>
          <c:cat>
            <c:strRef>
              <c:f>Sheet1!$A$2:$A$5</c:f>
              <c:strCache>
                <c:ptCount val="4"/>
                <c:pt idx="0">
                  <c:v>1949年</c:v>
                </c:pt>
                <c:pt idx="1">
                  <c:v>1950年</c:v>
                </c:pt>
                <c:pt idx="2">
                  <c:v>1951年</c:v>
                </c:pt>
                <c:pt idx="3">
                  <c:v>1952年</c:v>
                </c:pt>
              </c:strCache>
            </c:strRef>
          </c:cat>
          <c:val>
            <c:numRef>
              <c:f>Sheet1!$F$2:$F$5</c:f>
              <c:numCache>
                <c:formatCode>General</c:formatCode>
                <c:ptCount val="4"/>
                <c:pt idx="0">
                  <c:v>4</c:v>
                </c:pt>
                <c:pt idx="1">
                  <c:v>13</c:v>
                </c:pt>
                <c:pt idx="2">
                  <c:v>24</c:v>
                </c:pt>
                <c:pt idx="3">
                  <c:v>57</c:v>
                </c:pt>
              </c:numCache>
            </c:numRef>
          </c:val>
          <c:smooth val="0"/>
        </c:ser>
        <c:dLbls>
          <c:showLegendKey val="0"/>
          <c:showVal val="1"/>
          <c:showCatName val="0"/>
          <c:showSerName val="0"/>
          <c:showPercent val="0"/>
          <c:showBubbleSize val="0"/>
        </c:dLbls>
        <c:marker val="0"/>
        <c:smooth val="0"/>
        <c:axId val="654930800"/>
        <c:axId val="654927664"/>
      </c:lineChart>
      <c:catAx>
        <c:axId val="654930800"/>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crossAx val="654927664"/>
        <c:crosses val="autoZero"/>
        <c:auto val="1"/>
        <c:lblAlgn val="ctr"/>
        <c:lblOffset val="100"/>
        <c:noMultiLvlLbl val="0"/>
      </c:catAx>
      <c:valAx>
        <c:axId val="654927664"/>
        <c:scaling>
          <c:orientation val="minMax"/>
          <c:max val="1050"/>
        </c:scaling>
        <c:delete val="0"/>
        <c:axPos val="l"/>
        <c:majorGridlines>
          <c:spPr>
            <a:ln w="6350" cap="flat" cmpd="sng" algn="ctr">
              <a:solidFill>
                <a:schemeClr val="bg1">
                  <a:lumMod val="75000"/>
                  <a:alpha val="37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crossAx val="654930800"/>
        <c:crosses val="autoZero"/>
        <c:crossBetween val="between"/>
        <c:majorUnit val="100"/>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1"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71316061565381"/>
          <c:y val="0.157539697379445"/>
          <c:w val="0.94251371831722"/>
          <c:h val="0.675192943770673"/>
        </c:manualLayout>
      </c:layout>
      <c:pieChart>
        <c:varyColors val="1"/>
        <c:ser>
          <c:idx val="0"/>
          <c:order val="0"/>
          <c:tx>
            <c:strRef>
              <c:f>Sheet1!$B$1</c:f>
              <c:strCache>
                <c:ptCount val="1"/>
                <c:pt idx="0">
                  <c:v>系列 1</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dPt>
            <c:idx val="9"/>
            <c:bubble3D val="0"/>
            <c:spPr>
              <a:solidFill>
                <a:schemeClr val="accent4">
                  <a:lumMod val="60000"/>
                </a:schemeClr>
              </a:solidFill>
              <a:ln w="19050">
                <a:solidFill>
                  <a:schemeClr val="lt1"/>
                </a:solidFill>
              </a:ln>
              <a:effectLst/>
            </c:spPr>
          </c:dPt>
          <c:dPt>
            <c:idx val="10"/>
            <c:bubble3D val="0"/>
            <c:spPr>
              <a:solidFill>
                <a:schemeClr val="accent5">
                  <a:lumMod val="60000"/>
                </a:schemeClr>
              </a:solidFill>
              <a:ln w="19050">
                <a:solidFill>
                  <a:schemeClr val="lt1"/>
                </a:solidFill>
              </a:ln>
              <a:effectLst/>
            </c:spPr>
          </c:dPt>
          <c:dPt>
            <c:idx val="11"/>
            <c:bubble3D val="0"/>
            <c:spPr>
              <a:solidFill>
                <a:schemeClr val="accent6">
                  <a:lumMod val="60000"/>
                </a:schemeClr>
              </a:solidFill>
              <a:ln w="19050">
                <a:solidFill>
                  <a:schemeClr val="lt1"/>
                </a:solidFill>
              </a:ln>
              <a:effectLst/>
            </c:spPr>
          </c:dPt>
          <c:dPt>
            <c:idx val="12"/>
            <c:bubble3D val="0"/>
            <c:spPr>
              <a:solidFill>
                <a:schemeClr val="accent1">
                  <a:lumMod val="80000"/>
                  <a:lumOff val="20000"/>
                </a:schemeClr>
              </a:solidFill>
              <a:ln w="19050">
                <a:solidFill>
                  <a:schemeClr val="lt1"/>
                </a:solidFill>
              </a:ln>
              <a:effectLst/>
            </c:spPr>
          </c:dPt>
          <c:dPt>
            <c:idx val="13"/>
            <c:bubble3D val="0"/>
            <c:spPr>
              <a:solidFill>
                <a:schemeClr val="accent2">
                  <a:lumMod val="80000"/>
                  <a:lumOff val="20000"/>
                </a:schemeClr>
              </a:solidFill>
              <a:ln w="19050">
                <a:solidFill>
                  <a:schemeClr val="lt1"/>
                </a:solidFill>
              </a:ln>
              <a:effectLst/>
            </c:spPr>
          </c:dPt>
          <c:dLbls>
            <c:dLbl>
              <c:idx val="0"/>
              <c:layout>
                <c:manualLayout>
                  <c:x val="-0.00466153655953131"/>
                  <c:y val="-0.0298320729245577"/>
                </c:manualLayout>
              </c:layout>
              <c:tx>
                <c:rich>
                  <a:bodyPr rot="0" spcFirstLastPara="1" vertOverflow="ellipsis" vert="horz" wrap="square" lIns="38100" tIns="19050" rIns="38100" bIns="19050" anchor="ctr" anchorCtr="1"/>
                  <a:lstStyle/>
                  <a:p>
                    <a:fld id="{dbac535c-69a1-4134-ae0f-32e1960cc1d2}" type="CATEGORYNAME">
                      <a:t>[CATEGORY NAME]</a:t>
                    </a:fld>
                    <a:r>
                      <a:t>,</a:t>
                    </a:r>
                    <a:fld id="{6b1ba730-68ba-433c-a8bb-df1b030d1207}"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1"/>
              <c:layout>
                <c:manualLayout>
                  <c:x val="0.0152102753083158"/>
                  <c:y val="-0.137725825303462"/>
                </c:manualLayout>
              </c:layout>
              <c:tx>
                <c:rich>
                  <a:bodyPr rot="0" spcFirstLastPara="1" vertOverflow="ellipsis" vert="horz" wrap="square" lIns="38100" tIns="19050" rIns="38100" bIns="19050" anchor="ctr" anchorCtr="1"/>
                  <a:lstStyle/>
                  <a:p>
                    <a:fld id="{85c1b2a0-8d31-4303-9c39-073f82a3fb7e}" type="CATEGORYNAME">
                      <a:t>[CATEGORY NAME]</a:t>
                    </a:fld>
                    <a:r>
                      <a:t>,</a:t>
                    </a:r>
                    <a:fld id="{21033926-ad44-4520-a722-b68b19c5353e}"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2"/>
              <c:layout>
                <c:manualLayout>
                  <c:x val="0.0160894468375806"/>
                  <c:y val="-0.00144475559583754"/>
                </c:manualLayout>
              </c:layout>
              <c:tx>
                <c:rich>
                  <a:bodyPr rot="0" spcFirstLastPara="1" vertOverflow="ellipsis" vert="horz" wrap="square" lIns="38100" tIns="19050" rIns="38100" bIns="19050" anchor="ctr" anchorCtr="1"/>
                  <a:lstStyle/>
                  <a:p>
                    <a:fld id="{b707f234-b118-4ba5-b5ab-bcf7ac9acf9e}" type="CATEGORYNAME">
                      <a:t>[CATEGORY NAME]</a:t>
                    </a:fld>
                    <a:r>
                      <a:t>,</a:t>
                    </a:r>
                    <a:fld id="{4c22581c-d3bb-4529-9573-f789f7c5658f}"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3"/>
              <c:layout>
                <c:manualLayout>
                  <c:x val="0.0115760900362153"/>
                  <c:y val="0.0316264905821116"/>
                </c:manualLayout>
              </c:layout>
              <c:tx>
                <c:rich>
                  <a:bodyPr rot="0" spcFirstLastPara="1" vertOverflow="ellipsis" vert="horz" wrap="square" lIns="38100" tIns="19050" rIns="38100" bIns="19050" anchor="ctr" anchorCtr="1"/>
                  <a:lstStyle/>
                  <a:p>
                    <a:fld id="{134307f8-7023-4525-8482-ac69a6a70844}" type="CATEGORYNAME">
                      <a:t>[CATEGORY NAME]</a:t>
                    </a:fld>
                    <a:r>
                      <a:t>,</a:t>
                    </a:r>
                    <a:fld id="{c6d2a48f-e8b7-4e78-82ff-6800423bbe56}"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4"/>
              <c:layout>
                <c:manualLayout>
                  <c:x val="-0.0222059247518453"/>
                  <c:y val="0.00813794268367164"/>
                </c:manualLayout>
              </c:layout>
              <c:tx>
                <c:rich>
                  <a:bodyPr rot="0" spcFirstLastPara="1" vertOverflow="ellipsis" vert="horz" wrap="square" lIns="38100" tIns="19050" rIns="38100" bIns="19050" anchor="ctr" anchorCtr="1"/>
                  <a:lstStyle/>
                  <a:p>
                    <a:fld id="{73d5637e-f7c7-492c-a01a-77d81d624ab4}" type="CATEGORYNAME">
                      <a:t>[CATEGORY NAME]</a:t>
                    </a:fld>
                    <a:r>
                      <a:t>,</a:t>
                    </a:r>
                    <a:fld id="{53e23bfb-054a-4b32-9fa8-0ca81ff2e002}"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5"/>
              <c:layout>
                <c:manualLayout>
                  <c:x val="0.0119087297820148"/>
                  <c:y val="0.0170712331375476"/>
                </c:manualLayout>
              </c:layout>
              <c:tx>
                <c:rich>
                  <a:bodyPr rot="0" spcFirstLastPara="1" vertOverflow="ellipsis" vert="horz" wrap="square" lIns="38100" tIns="19050" rIns="38100" bIns="19050" anchor="ctr" anchorCtr="1"/>
                  <a:lstStyle/>
                  <a:p>
                    <a:fld id="{14d810a8-8da8-47e4-bd6d-48e3fab606e8}" type="CATEGORYNAME">
                      <a:t>[CATEGORY NAME]</a:t>
                    </a:fld>
                    <a:r>
                      <a:t>,</a:t>
                    </a:r>
                    <a:fld id="{63892b3a-5c48-47bb-be19-0751882a85ab}"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6"/>
              <c:layout>
                <c:manualLayout>
                  <c:x val="-0.0189391518498162"/>
                  <c:y val="0.0658984502992344"/>
                </c:manualLayout>
              </c:layout>
              <c:tx>
                <c:rich>
                  <a:bodyPr rot="0" spcFirstLastPara="1" vertOverflow="ellipsis" vert="horz" wrap="square" lIns="38100" tIns="19050" rIns="38100" bIns="19050" anchor="ctr" anchorCtr="1"/>
                  <a:lstStyle/>
                  <a:p>
                    <a:fld id="{92d97e79-c6f8-4e35-9f1f-a3285b6f52ac}" type="CATEGORYNAME">
                      <a:t>[CATEGORY NAME]</a:t>
                    </a:fld>
                    <a:r>
                      <a:t>,</a:t>
                    </a:r>
                    <a:fld id="{35e44dcb-220e-44e4-895e-315c345af5ae}"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7"/>
              <c:layout>
                <c:manualLayout>
                  <c:x val="-0.0219829441113937"/>
                  <c:y val="0.0234169933118795"/>
                </c:manualLayout>
              </c:layout>
              <c:tx>
                <c:rich>
                  <a:bodyPr rot="0" spcFirstLastPara="1" vertOverflow="ellipsis" vert="horz" wrap="square" lIns="38100" tIns="19050" rIns="38100" bIns="19050" anchor="ctr" anchorCtr="1"/>
                  <a:lstStyle/>
                  <a:p>
                    <a:fld id="{26186fad-b99d-499f-96be-b8928cbbb0cd}" type="CATEGORYNAME">
                      <a:t>[CATEGORY NAME]</a:t>
                    </a:fld>
                    <a:r>
                      <a:t>,</a:t>
                    </a:r>
                    <a:fld id="{b3ae3940-0bb7-4f4e-b40e-0c90453e3fc1}"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8"/>
              <c:layout>
                <c:manualLayout>
                  <c:x val="-0.0243503380926208"/>
                  <c:y val="-0.0311382721876884"/>
                </c:manualLayout>
              </c:layout>
              <c:tx>
                <c:rich>
                  <a:bodyPr rot="0" spcFirstLastPara="1" vertOverflow="ellipsis" vert="horz" wrap="square" lIns="38100" tIns="19050" rIns="38100" bIns="19050" anchor="ctr" anchorCtr="1"/>
                  <a:lstStyle/>
                  <a:p>
                    <a:fld id="{b8e2ce80-d25e-4785-ad7f-734f0ab2e27b}" type="CATEGORYNAME">
                      <a:t>[CATEGORY NAME]</a:t>
                    </a:fld>
                    <a:r>
                      <a:t>,</a:t>
                    </a:r>
                    <a:fld id="{eaa21b20-bede-4073-a4fa-f58f0b5075c5}"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9"/>
              <c:layout>
                <c:manualLayout>
                  <c:x val="-0.00517262476378707"/>
                  <c:y val="-0.0103794142910511"/>
                </c:manualLayout>
              </c:layout>
              <c:tx>
                <c:rich>
                  <a:bodyPr rot="0" spcFirstLastPara="1" vertOverflow="ellipsis" vert="horz" wrap="square" lIns="38100" tIns="19050" rIns="38100" bIns="19050" anchor="ctr" anchorCtr="1"/>
                  <a:lstStyle/>
                  <a:p>
                    <a:fld id="{811ba46c-38f4-43fe-92d7-3adfd93d64ad}" type="CATEGORYNAME">
                      <a:t>[CATEGORY NAME]</a:t>
                    </a:fld>
                    <a:r>
                      <a:t>,</a:t>
                    </a:r>
                    <a:fld id="{cc3baf85-5e17-49e1-a515-b49d49ae6827}"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10"/>
              <c:layout>
                <c:manualLayout>
                  <c:x val="-0.0426284482109709"/>
                  <c:y val="-0.029789726477854"/>
                </c:manualLayout>
              </c:layout>
              <c:tx>
                <c:rich>
                  <a:bodyPr rot="0" spcFirstLastPara="1" vertOverflow="ellipsis" vert="horz" wrap="square" lIns="38100" tIns="19050" rIns="38100" bIns="19050" anchor="ctr" anchorCtr="1"/>
                  <a:lstStyle/>
                  <a:p>
                    <a:fld id="{2741bf38-8e13-4599-8fed-94cc49757d23}" type="CATEGORYNAME">
                      <a:t>[CATEGORY NAME]</a:t>
                    </a:fld>
                    <a:r>
                      <a:t>,</a:t>
                    </a:r>
                    <a:fld id="{4ec11179-8461-49ae-9048-f4dcc052bb3d}"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11"/>
              <c:layout>
                <c:manualLayout>
                  <c:x val="-0.0297664064752442"/>
                  <c:y val="-0.0474544668449875"/>
                </c:manualLayout>
              </c:layout>
              <c:tx>
                <c:rich>
                  <a:bodyPr rot="0" spcFirstLastPara="1" vertOverflow="ellipsis" vert="horz" wrap="square" lIns="38100" tIns="19050" rIns="38100" bIns="19050" anchor="ctr" anchorCtr="1"/>
                  <a:lstStyle/>
                  <a:p>
                    <a:fld id="{68332580-7a67-46cc-8939-d54f32fe41c6}" type="CATEGORYNAME">
                      <a:t>[CATEGORY NAME]</a:t>
                    </a:fld>
                    <a:r>
                      <a:t>,</a:t>
                    </a:r>
                    <a:fld id="{2e2d7f47-3325-43b6-94dd-599d5bebc723}"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12"/>
              <c:layout>
                <c:manualLayout>
                  <c:x val="-0.0150498617378003"/>
                  <c:y val="-0.0286067053431609"/>
                </c:manualLayout>
              </c:layout>
              <c:tx>
                <c:rich>
                  <a:bodyPr rot="0" spcFirstLastPara="1" vertOverflow="ellipsis" vert="horz" wrap="square" lIns="38100" tIns="19050" rIns="38100" bIns="19050" anchor="ctr" anchorCtr="1"/>
                  <a:lstStyle/>
                  <a:p>
                    <a:fld id="{8ca73667-6446-4524-89e6-1cedf79a4366}" type="CATEGORYNAME">
                      <a:t>[CATEGORY NAME]</a:t>
                    </a:fld>
                    <a:r>
                      <a:t>,</a:t>
                    </a:r>
                    <a:fld id="{0412ffc7-b07a-4765-9a1b-511213559ce1}"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dLbl>
              <c:idx val="13"/>
              <c:layout>
                <c:manualLayout>
                  <c:x val="0.0329180496437281"/>
                  <c:y val="-0.0180033360364665"/>
                </c:manualLayout>
              </c:layout>
              <c:tx>
                <c:rich>
                  <a:bodyPr rot="0" spcFirstLastPara="1" vertOverflow="ellipsis" vert="horz" wrap="square" lIns="38100" tIns="19050" rIns="38100" bIns="19050" anchor="ctr" anchorCtr="1"/>
                  <a:lstStyle/>
                  <a:p>
                    <a:fld id="{4580bcda-f591-48f7-a933-7b8a52e7b929}" type="CATEGORYNAME">
                      <a:t>[CATEGORY NAME]</a:t>
                    </a:fld>
                    <a:r>
                      <a:t>,</a:t>
                    </a:r>
                    <a:fld id="{a3fd4e38-dea9-4da6-8aff-20b5db6a2772}" type="VALUE">
                      <a:t>[VALUE]</a:t>
                    </a:fld>
                  </a:p>
                </c:rich>
              </c:tx>
              <c:dLblPos val="bestFit"/>
              <c:showLegendKey val="1"/>
              <c:showVal val="1"/>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bestFit"/>
            <c:showLegendKey val="1"/>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煤炭</c:v>
                </c:pt>
                <c:pt idx="1">
                  <c:v>电力</c:v>
                </c:pt>
                <c:pt idx="2">
                  <c:v>钢铁</c:v>
                </c:pt>
                <c:pt idx="3">
                  <c:v>有色</c:v>
                </c:pt>
                <c:pt idx="4">
                  <c:v>石油</c:v>
                </c:pt>
                <c:pt idx="5">
                  <c:v>机械</c:v>
                </c:pt>
                <c:pt idx="6">
                  <c:v>化工</c:v>
                </c:pt>
                <c:pt idx="7">
                  <c:v>轻工</c:v>
                </c:pt>
                <c:pt idx="8">
                  <c:v>医药</c:v>
                </c:pt>
                <c:pt idx="9">
                  <c:v>兵器</c:v>
                </c:pt>
                <c:pt idx="10">
                  <c:v>电子</c:v>
                </c:pt>
                <c:pt idx="11">
                  <c:v>航空</c:v>
                </c:pt>
                <c:pt idx="12">
                  <c:v>航天</c:v>
                </c:pt>
                <c:pt idx="13">
                  <c:v>船舶</c:v>
                </c:pt>
              </c:strCache>
            </c:strRef>
          </c:cat>
          <c:val>
            <c:numRef>
              <c:f>Sheet1!$B$2:$B$15</c:f>
              <c:numCache>
                <c:formatCode>General</c:formatCode>
                <c:ptCount val="14"/>
                <c:pt idx="0">
                  <c:v>27</c:v>
                </c:pt>
                <c:pt idx="1">
                  <c:v>25</c:v>
                </c:pt>
                <c:pt idx="2">
                  <c:v>7</c:v>
                </c:pt>
                <c:pt idx="3">
                  <c:v>13</c:v>
                </c:pt>
                <c:pt idx="4">
                  <c:v>2</c:v>
                </c:pt>
                <c:pt idx="5">
                  <c:v>24</c:v>
                </c:pt>
                <c:pt idx="6">
                  <c:v>7</c:v>
                </c:pt>
                <c:pt idx="7">
                  <c:v>1</c:v>
                </c:pt>
                <c:pt idx="8">
                  <c:v>2</c:v>
                </c:pt>
                <c:pt idx="9">
                  <c:v>18</c:v>
                </c:pt>
                <c:pt idx="10">
                  <c:v>11</c:v>
                </c:pt>
                <c:pt idx="11">
                  <c:v>13</c:v>
                </c:pt>
                <c:pt idx="12">
                  <c:v>2</c:v>
                </c:pt>
                <c:pt idx="13">
                  <c:v>4</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200" b="1"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11056654801927"/>
          <c:y val="0.200390890906355"/>
          <c:w val="0.909092736850792"/>
          <c:h val="0.59153176230729"/>
        </c:manualLayout>
      </c:layout>
      <c:barChart>
        <c:barDir val="col"/>
        <c:grouping val="standard"/>
        <c:varyColors val="0"/>
        <c:ser>
          <c:idx val="0"/>
          <c:order val="0"/>
          <c:tx>
            <c:strRef>
              <c:f>Sheet1!$B$1</c:f>
              <c:strCache>
                <c:ptCount val="1"/>
                <c:pt idx="0">
                  <c:v>农林牧渔业总产值（亿元）</c:v>
                </c:pt>
              </c:strCache>
            </c:strRef>
          </c:tx>
          <c:spPr>
            <a:solidFill>
              <a:schemeClr val="accent1"/>
            </a:solidFill>
            <a:ln>
              <a:noFill/>
            </a:ln>
            <a:effectLst/>
            <a:sp3d/>
          </c:spPr>
          <c:invertIfNegative val="0"/>
          <c:dLbls>
            <c:dLbl>
              <c:idx val="0"/>
              <c:layout>
                <c:manualLayout>
                  <c:x val="0.0715507738188019"/>
                  <c:y val="0.039208523986502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743566865175784"/>
                  <c:y val="0.037317357503055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799685119151315"/>
                  <c:y val="0.037972995106056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82774535082912"/>
                  <c:y val="0.042192198327800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2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1953年</c:v>
                </c:pt>
                <c:pt idx="1">
                  <c:v>1954年</c:v>
                </c:pt>
                <c:pt idx="2">
                  <c:v>1955年</c:v>
                </c:pt>
                <c:pt idx="3">
                  <c:v>1956年</c:v>
                </c:pt>
              </c:strCache>
            </c:strRef>
          </c:cat>
          <c:val>
            <c:numRef>
              <c:f>Sheet1!$B$2:$B$5</c:f>
              <c:numCache>
                <c:formatCode>General</c:formatCode>
                <c:ptCount val="4"/>
                <c:pt idx="0">
                  <c:v>510</c:v>
                </c:pt>
                <c:pt idx="1">
                  <c:v>535</c:v>
                </c:pt>
                <c:pt idx="2">
                  <c:v>575</c:v>
                </c:pt>
                <c:pt idx="3">
                  <c:v>610</c:v>
                </c:pt>
              </c:numCache>
            </c:numRef>
          </c:val>
        </c:ser>
        <c:ser>
          <c:idx val="1"/>
          <c:order val="1"/>
          <c:tx>
            <c:strRef>
              <c:f>Sheet1!$C$1</c:f>
              <c:strCache>
                <c:ptCount val="1"/>
                <c:pt idx="0">
                  <c:v>粮食产量（万吨）</c:v>
                </c:pt>
              </c:strCache>
            </c:strRef>
          </c:tx>
          <c:spPr>
            <a:gradFill>
              <a:gsLst>
                <a:gs pos="100000">
                  <a:schemeClr val="accent2">
                    <a:alpha val="0"/>
                  </a:schemeClr>
                </a:gs>
                <a:gs pos="50000">
                  <a:schemeClr val="accent2"/>
                </a:gs>
              </a:gsLst>
              <a:lin ang="5400000" scaled="0"/>
            </a:gradFill>
            <a:ln>
              <a:noFill/>
            </a:ln>
            <a:effectLst/>
            <a:sp3d/>
          </c:spPr>
          <c:invertIfNegative val="0"/>
          <c:dLbls>
            <c:dLbl>
              <c:idx val="0"/>
              <c:layout>
                <c:manualLayout>
                  <c:x val="0.0982069444571791"/>
                  <c:y val="-0.018699708011203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939980754090143"/>
                  <c:y val="-0.014261903551672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92595119059626"/>
                  <c:y val="-0.0081516999568446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996099008065673"/>
                  <c:y val="-0.00094898850416621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2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1953年</c:v>
                </c:pt>
                <c:pt idx="1">
                  <c:v>1954年</c:v>
                </c:pt>
                <c:pt idx="2">
                  <c:v>1955年</c:v>
                </c:pt>
                <c:pt idx="3">
                  <c:v>1956年</c:v>
                </c:pt>
              </c:strCache>
            </c:strRef>
          </c:cat>
          <c:val>
            <c:numRef>
              <c:f>Sheet1!$C$2:$C$5</c:f>
              <c:numCache>
                <c:formatCode>General</c:formatCode>
                <c:ptCount val="4"/>
                <c:pt idx="0">
                  <c:v>16684.1</c:v>
                </c:pt>
                <c:pt idx="1">
                  <c:v>16952.8</c:v>
                </c:pt>
                <c:pt idx="2">
                  <c:v>18394.6</c:v>
                </c:pt>
                <c:pt idx="3">
                  <c:v>19275.6</c:v>
                </c:pt>
              </c:numCache>
            </c:numRef>
          </c:val>
        </c:ser>
        <c:ser>
          <c:idx val="2"/>
          <c:order val="2"/>
          <c:tx>
            <c:strRef>
              <c:f>Sheet1!$D$1</c:f>
              <c:strCache>
                <c:ptCount val="1"/>
                <c:pt idx="0">
                  <c:v>农作物总播种面积（千公顷）</c:v>
                </c:pt>
              </c:strCache>
            </c:strRef>
          </c:tx>
          <c:spPr>
            <a:gradFill flip="none" rotWithShape="1">
              <a:gsLst>
                <a:gs pos="0">
                  <a:schemeClr val="accent6"/>
                </a:gs>
                <a:gs pos="74000">
                  <a:schemeClr val="accent6">
                    <a:lumMod val="45000"/>
                    <a:lumOff val="55000"/>
                    <a:alpha val="66000"/>
                  </a:schemeClr>
                </a:gs>
                <a:gs pos="100000">
                  <a:schemeClr val="accent6">
                    <a:lumMod val="50000"/>
                    <a:alpha val="0"/>
                  </a:schemeClr>
                </a:gs>
              </a:gsLst>
              <a:lin ang="5400000" scaled="1"/>
              <a:tileRect/>
            </a:gradFill>
            <a:ln>
              <a:noFill/>
            </a:ln>
            <a:effectLst/>
            <a:sp3d/>
          </c:spPr>
          <c:invertIfNegative val="0"/>
          <c:dLbls>
            <c:dLbl>
              <c:idx val="0"/>
              <c:layout>
                <c:manualLayout>
                  <c:x val="0.00140295634938822"/>
                  <c:y val="-0.048159048679306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701478174694136"/>
                  <c:y val="-0.040737902099203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140295634938817"/>
                  <c:y val="-0.036737134004884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420886904816482"/>
                  <c:y val="-0.024734829721927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1953年</c:v>
                </c:pt>
                <c:pt idx="1">
                  <c:v>1954年</c:v>
                </c:pt>
                <c:pt idx="2">
                  <c:v>1955年</c:v>
                </c:pt>
                <c:pt idx="3">
                  <c:v>1956年</c:v>
                </c:pt>
              </c:strCache>
            </c:strRef>
          </c:cat>
          <c:val>
            <c:numRef>
              <c:f>Sheet1!$D$2:$D$5</c:f>
              <c:numCache>
                <c:formatCode>General</c:formatCode>
                <c:ptCount val="4"/>
                <c:pt idx="0">
                  <c:v>144035.3</c:v>
                </c:pt>
                <c:pt idx="1">
                  <c:v>147925.3</c:v>
                </c:pt>
                <c:pt idx="2">
                  <c:v>151081.3</c:v>
                </c:pt>
                <c:pt idx="3">
                  <c:v>159172.7</c:v>
                </c:pt>
              </c:numCache>
            </c:numRef>
          </c:val>
        </c:ser>
        <c:ser>
          <c:idx val="3"/>
          <c:order val="3"/>
          <c:tx>
            <c:strRef>
              <c:f>Sheet1!$E$1</c:f>
              <c:strCache>
                <c:ptCount val="1"/>
                <c:pt idx="0">
                  <c:v>茶叶产量（万吨）</c:v>
                </c:pt>
              </c:strCache>
            </c:strRef>
          </c:tx>
          <c: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a:effectLst/>
            <a:sp3d/>
          </c:spPr>
          <c:invertIfNegative val="0"/>
          <c:dLbls>
            <c:dLbl>
              <c:idx val="0"/>
              <c:layout>
                <c:manualLayout>
                  <c:x val="0.0448946031804247"/>
                  <c:y val="-0.056378853885005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406857341322599"/>
                  <c:y val="-0.05761471498617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434916468310364"/>
                  <c:y val="-0.060598057106749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533123412767543"/>
                  <c:y val="-0.051941215535837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200" b="1"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Sheet1!$A$2:$A$5</c:f>
              <c:strCache>
                <c:ptCount val="4"/>
                <c:pt idx="0">
                  <c:v>1953年</c:v>
                </c:pt>
                <c:pt idx="1">
                  <c:v>1954年</c:v>
                </c:pt>
                <c:pt idx="2">
                  <c:v>1955年</c:v>
                </c:pt>
                <c:pt idx="3">
                  <c:v>1956年</c:v>
                </c:pt>
              </c:strCache>
            </c:strRef>
          </c:cat>
          <c:val>
            <c:numRef>
              <c:f>Sheet1!$E$2:$E$5</c:f>
              <c:numCache>
                <c:formatCode>General</c:formatCode>
                <c:ptCount val="4"/>
                <c:pt idx="0">
                  <c:v>8.5</c:v>
                </c:pt>
                <c:pt idx="1">
                  <c:v>9.2</c:v>
                </c:pt>
                <c:pt idx="2">
                  <c:v>10.8</c:v>
                </c:pt>
                <c:pt idx="3">
                  <c:v>12.1</c:v>
                </c:pt>
              </c:numCache>
            </c:numRef>
          </c:val>
        </c:ser>
        <c:dLbls>
          <c:showLegendKey val="0"/>
          <c:showVal val="0"/>
          <c:showCatName val="0"/>
          <c:showSerName val="0"/>
          <c:showPercent val="0"/>
          <c:showBubbleSize val="0"/>
        </c:dLbls>
        <c:gapWidth val="110"/>
        <c:axId val="828922408"/>
        <c:axId val="828923584"/>
      </c:barChart>
      <c:catAx>
        <c:axId val="8289224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828923584"/>
        <c:crosses val="autoZero"/>
        <c:auto val="1"/>
        <c:lblAlgn val="ctr"/>
        <c:lblOffset val="100"/>
        <c:noMultiLvlLbl val="0"/>
      </c:catAx>
      <c:valAx>
        <c:axId val="828923584"/>
        <c:scaling>
          <c:orientation val="minMax"/>
          <c:max val="160000"/>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crossAx val="828922408"/>
        <c:crosses val="autoZero"/>
        <c:crossBetween val="between"/>
      </c:valAx>
      <c:spPr>
        <a:noFill/>
        <a:ln>
          <a:noFill/>
        </a:ln>
        <a:effectLst/>
      </c:spPr>
    </c:plotArea>
    <c:legend>
      <c:legendPos val="b"/>
      <c:layout>
        <c:manualLayout>
          <c:xMode val="edge"/>
          <c:yMode val="edge"/>
          <c:x val="0.0485970823147631"/>
          <c:y val="0.866366538462688"/>
          <c:w val="0.899999922671697"/>
          <c:h val="0.0512531864120394"/>
        </c:manualLayout>
      </c:layout>
      <c:overlay val="0"/>
      <c:spPr>
        <a:noFill/>
        <a:ln>
          <a:noFill/>
        </a:ln>
        <a:effectLst/>
      </c:spPr>
      <c:txPr>
        <a:bodyPr rot="0" spcFirstLastPara="1" vertOverflow="ellipsis" vert="horz" wrap="square" anchor="ctr" anchorCtr="1"/>
        <a:lstStyle/>
        <a:p>
          <a:pPr>
            <a:defRPr lang="zh-CN" sz="1400" b="1"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sz="1400">
          <a:latin typeface="微软雅黑" panose="020B0503020204020204" pitchFamily="34" charset="-122"/>
          <a:ea typeface="微软雅黑" panose="020B0503020204020204" pitchFamily="34" charset="-122"/>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c:explosion val="0"/>
          <c:dPt>
            <c:idx val="0"/>
            <c:bubble3D val="0"/>
            <c:explosion val="21"/>
            <c:spPr>
              <a:solidFill>
                <a:srgbClr val="A6BCC0"/>
              </a:solidFill>
              <a:ln>
                <a:noFill/>
              </a:ln>
              <a:effectLst>
                <a:outerShdw blurRad="57150" dist="19050" dir="5400000" algn="ctr" rotWithShape="0">
                  <a:srgbClr val="000000">
                    <a:alpha val="63000"/>
                  </a:srgbClr>
                </a:outerShdw>
              </a:effectLst>
              <a:scene3d>
                <a:camera prst="orthographicFront"/>
                <a:lightRig rig="threePt" dir="t"/>
              </a:scene3d>
              <a:sp3d/>
            </c:spPr>
          </c:dPt>
          <c:dPt>
            <c:idx val="1"/>
            <c:bubble3D val="0"/>
            <c:explosion val="8"/>
            <c:spPr>
              <a:solidFill>
                <a:srgbClr val="CD8876"/>
              </a:solidFill>
              <a:ln>
                <a:noFill/>
              </a:ln>
              <a:effectLst>
                <a:outerShdw blurRad="57150" dist="19050" dir="5400000" algn="ctr" rotWithShape="0">
                  <a:srgbClr val="000000">
                    <a:alpha val="63000"/>
                  </a:srgbClr>
                </a:outerShdw>
              </a:effectLst>
              <a:scene3d>
                <a:camera prst="orthographicFront"/>
                <a:lightRig rig="threePt" dir="t"/>
              </a:scene3d>
              <a:sp3d/>
            </c:spPr>
          </c:dPt>
          <c:dPt>
            <c:idx val="2"/>
            <c:bubble3D val="0"/>
            <c:explosion val="4"/>
            <c:spPr>
              <a:solidFill>
                <a:srgbClr val="E8CBC1"/>
              </a:solidFill>
              <a:ln>
                <a:noFill/>
              </a:ln>
              <a:effectLst>
                <a:outerShdw blurRad="57150" dist="19050" dir="5400000" algn="ctr" rotWithShape="0">
                  <a:srgbClr val="000000">
                    <a:alpha val="63000"/>
                  </a:srgbClr>
                </a:outerShdw>
              </a:effectLst>
              <a:scene3d>
                <a:camera prst="orthographicFront"/>
                <a:lightRig rig="threePt" dir="t"/>
              </a:scene3d>
              <a:sp3d/>
            </c:spPr>
          </c:dPt>
          <c:dPt>
            <c:idx val="3"/>
            <c:bubble3D val="0"/>
            <c:explosion val="6"/>
            <c:spPr>
              <a:solidFill>
                <a:srgbClr val="DFA85C"/>
              </a:solidFill>
              <a:ln>
                <a:noFill/>
              </a:ln>
              <a:effectLst>
                <a:outerShdw blurRad="57150" dist="19050" dir="5400000" algn="ctr" rotWithShape="0">
                  <a:srgbClr val="000000">
                    <a:alpha val="63000"/>
                  </a:srgbClr>
                </a:outerShdw>
              </a:effectLst>
              <a:scene3d>
                <a:camera prst="orthographicFront"/>
                <a:lightRig rig="threePt" dir="t"/>
              </a:scene3d>
              <a:sp3d/>
            </c:spPr>
          </c:dPt>
          <c:dLbls>
            <c:dLbl>
              <c:idx val="0"/>
              <c:layout>
                <c:manualLayout>
                  <c:x val="0.07560313592283"/>
                  <c:y val="-0.0426718044125294"/>
                </c:manualLayout>
              </c:layout>
              <c:tx>
                <c:rich>
                  <a:bodyPr rot="0" spcFirstLastPara="1" vertOverflow="ellipsis" vert="horz" wrap="square" lIns="38100" tIns="19050" rIns="38100" bIns="19050" anchor="ctr" anchorCtr="1"/>
                  <a:lstStyle/>
                  <a:p>
                    <a:fld id="{d74f3610-dd91-406c-9b6b-913960c31d5e}" type="CATEGORYNAME">
                      <a:t>[CATEGORY NAME]</a:t>
                    </a:fld>
                  </a:p>
                </c:rich>
              </c:tx>
              <c:dLblPos val="bestFit"/>
              <c:showLegendKey val="0"/>
              <c:showVal val="0"/>
              <c:showCatName val="1"/>
              <c:showSerName val="0"/>
              <c:showPercent val="0"/>
              <c:showBubbleSize val="0"/>
              <c:extLst>
                <c:ext xmlns:c15="http://schemas.microsoft.com/office/drawing/2012/chart" uri="{CE6537A1-D6FC-4f65-9D91-7224C49458BB}">
                  <c15:layout/>
                </c:ext>
              </c:extLst>
            </c:dLbl>
            <c:dLbl>
              <c:idx val="1"/>
              <c:layout>
                <c:manualLayout>
                  <c:x val="0.0491420383498394"/>
                  <c:y val="-0.00502021228382699"/>
                </c:manualLayout>
              </c:layout>
              <c:tx>
                <c:rich>
                  <a:bodyPr rot="0" spcFirstLastPara="1" vertOverflow="ellipsis" vert="horz" wrap="square" lIns="38100" tIns="19050" rIns="38100" bIns="19050" anchor="ctr" anchorCtr="1"/>
                  <a:lstStyle/>
                  <a:p>
                    <a:fld id="{48ed5539-8e70-4c3e-9d35-0f0ac97b7b20}" type="CATEGORYNAME">
                      <a:t>[CATEGORY NAME]</a:t>
                    </a:fld>
                  </a:p>
                </c:rich>
              </c:tx>
              <c:dLblPos val="bestFit"/>
              <c:showLegendKey val="0"/>
              <c:showVal val="0"/>
              <c:showCatName val="1"/>
              <c:showSerName val="0"/>
              <c:showPercent val="0"/>
              <c:showBubbleSize val="0"/>
              <c:extLst>
                <c:ext xmlns:c15="http://schemas.microsoft.com/office/drawing/2012/chart" uri="{CE6537A1-D6FC-4f65-9D91-7224C49458BB}">
                  <c15:layout/>
                </c:ext>
              </c:extLst>
            </c:dLbl>
            <c:dLbl>
              <c:idx val="2"/>
              <c:layout>
                <c:manualLayout>
                  <c:x val="-0.045361881553698"/>
                  <c:y val="0.00753031842574049"/>
                </c:manualLayout>
              </c:layout>
              <c:tx>
                <c:rich>
                  <a:bodyPr rot="0" spcFirstLastPara="1" vertOverflow="ellipsis" vert="horz" wrap="square" lIns="38100" tIns="19050" rIns="38100" bIns="19050" anchor="ctr" anchorCtr="1"/>
                  <a:lstStyle/>
                  <a:p>
                    <a:fld id="{a0e42553-653f-4918-a15d-acdc52aa496b}" type="CATEGORYNAME">
                      <a:t>[CATEGORY NAME]</a:t>
                    </a:fld>
                  </a:p>
                </c:rich>
              </c:tx>
              <c:dLblPos val="bestFit"/>
              <c:showLegendKey val="0"/>
              <c:showVal val="0"/>
              <c:showCatName val="1"/>
              <c:showSerName val="0"/>
              <c:showPercent val="0"/>
              <c:showBubbleSize val="0"/>
              <c:extLst>
                <c:ext xmlns:c15="http://schemas.microsoft.com/office/drawing/2012/chart" uri="{CE6537A1-D6FC-4f65-9D91-7224C49458BB}">
                  <c15:layout/>
                </c:ext>
              </c:extLst>
            </c:dLbl>
            <c:dLbl>
              <c:idx val="3"/>
              <c:layout>
                <c:manualLayout>
                  <c:x val="-0.117814936421434"/>
                  <c:y val="0.00753031842574049"/>
                </c:manualLayout>
              </c:layout>
              <c:tx>
                <c:rich>
                  <a:bodyPr rot="0" spcFirstLastPara="1" vertOverflow="ellipsis" vert="horz" wrap="square" lIns="38100" tIns="19050" rIns="38100" bIns="19050" anchor="ctr" anchorCtr="1">
                    <a:noAutofit/>
                  </a:bodyPr>
                  <a:lstStyle/>
                  <a:p>
                    <a:pPr>
                      <a:defRPr lang="zh-CN" sz="1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r>
                      <a:rPr lang="zh-CN" altLang="en-US" dirty="0"/>
                      <a:t>资方红利</a:t>
                    </a:r>
                    <a:endParaRPr lang="zh-CN" altLang="en-US" dirty="0"/>
                  </a:p>
                </c:rich>
              </c:tx>
              <c:numFmt formatCode="General" sourceLinked="1"/>
              <c:spPr>
                <a:noFill/>
                <a:ln>
                  <a:noFill/>
                </a:ln>
                <a:effectLst/>
              </c:spPr>
              <c:txPr>
                <a:bodyPr rot="0" spcFirstLastPara="1" vertOverflow="ellipsis" vert="horz" wrap="square" lIns="38100" tIns="19050" rIns="38100" bIns="19050" anchor="ctr" anchorCtr="1">
                  <a:noAutofit/>
                </a:bodyPr>
                <a:lstStyle/>
                <a:p>
                  <a:pPr>
                    <a:defRPr lang="zh-CN" sz="1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bestFit"/>
              <c:showLegendKey val="0"/>
              <c:showVal val="0"/>
              <c:showCatName val="1"/>
              <c:showSerName val="0"/>
              <c:showPercent val="0"/>
              <c:showBubbleSize val="0"/>
              <c:extLst>
                <c:ext xmlns:c15="http://schemas.microsoft.com/office/drawing/2012/chart" uri="{CE6537A1-D6FC-4f65-9D91-7224C49458BB}">
                  <c15:layout>
                    <c:manualLayout>
                      <c:w val="0.154467128361723"/>
                      <c:h val="0.177640211663218"/>
                    </c:manualLayout>
                  </c15:layout>
                </c:ext>
              </c:extLst>
            </c:dLbl>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p>
            </c:txPr>
            <c:dLblPos val="outEnd"/>
            <c:showLegendKey val="0"/>
            <c:showVal val="0"/>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国家税收</c:v>
                </c:pt>
                <c:pt idx="1">
                  <c:v>职工福利</c:v>
                </c:pt>
                <c:pt idx="2">
                  <c:v>企业公积金</c:v>
                </c:pt>
                <c:pt idx="3">
                  <c:v>资方红利</c:v>
                </c:pt>
              </c:strCache>
            </c:strRef>
          </c:cat>
          <c:val>
            <c:numRef>
              <c:f>Sheet1!$B$2:$B$5</c:f>
              <c:numCache>
                <c:formatCode>0.00%</c:formatCode>
                <c:ptCount val="4"/>
                <c:pt idx="0">
                  <c:v>0.345</c:v>
                </c:pt>
                <c:pt idx="1" c:formatCode="0%">
                  <c:v>0.15</c:v>
                </c:pt>
                <c:pt idx="2" c:formatCode="0%">
                  <c:v>0.3</c:v>
                </c:pt>
                <c:pt idx="3">
                  <c:v>0.205</c:v>
                </c:pt>
              </c:numCache>
            </c:numRef>
          </c:val>
        </c:ser>
        <c:dLbls>
          <c:showLegendKey val="0"/>
          <c:showVal val="0"/>
          <c:showCatName val="1"/>
          <c:showSerName val="0"/>
          <c:showPercent val="0"/>
          <c:showBubbleSize val="0"/>
          <c:showLeaderLines val="1"/>
        </c:dLbls>
        <c:firstSliceAng val="0"/>
      </c:pieChart>
      <c:spPr>
        <a:noFill/>
        <a:ln>
          <a:noFill/>
        </a:ln>
        <a:effectLst/>
      </c:spPr>
    </c:plotArea>
    <c:legend>
      <c:legendPos val="b"/>
      <c:layout>
        <c:manualLayout>
          <c:xMode val="edge"/>
          <c:yMode val="edge"/>
          <c:x val="0.259182730100674"/>
          <c:y val="0.939016477166829"/>
          <c:w val="0.481634539798652"/>
          <c:h val="0.0609835228331706"/>
        </c:manualLayout>
      </c:layout>
      <c:overlay val="0"/>
      <c:spPr>
        <a:noFill/>
        <a:ln>
          <a:noFill/>
        </a:ln>
        <a:effectLst/>
      </c:spPr>
      <c:txPr>
        <a:bodyPr rot="0" spcFirstLastPara="1" vertOverflow="ellipsis" vert="horz" wrap="square" anchor="ctr" anchorCtr="1"/>
        <a:lstStyle/>
        <a:p>
          <a:pPr>
            <a:defRPr lang="zh-CN" sz="1400" b="1"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1161666034841"/>
          <c:y val="0.15624874020329"/>
          <c:w val="0.92750291724432"/>
          <c:h val="0.634866462609658"/>
        </c:manualLayout>
      </c:layout>
      <c:lineChart>
        <c:grouping val="standard"/>
        <c:varyColors val="0"/>
        <c:ser>
          <c:idx val="0"/>
          <c:order val="0"/>
          <c:tx>
            <c:strRef>
              <c:f>Sheet1!$B$1</c:f>
              <c:strCache>
                <c:ptCount val="1"/>
                <c:pt idx="0">
                  <c:v>工业总产值</c:v>
                </c:pt>
              </c:strCache>
            </c:strRef>
          </c:tx>
          <c:spPr>
            <a:ln w="31750" cap="rnd">
              <a:solidFill>
                <a:schemeClr val="accent1"/>
              </a:solidFill>
              <a:round/>
            </a:ln>
            <a:effectLst/>
          </c:spPr>
          <c:marker>
            <c:symbol val="none"/>
          </c:marker>
          <c:dLbls>
            <c:dLbl>
              <c:idx val="0"/>
              <c:layout>
                <c:manualLayout>
                  <c:x val="0.0113494812471605"/>
                  <c:y val="-0.058197325415185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85121109353704"/>
                  <c:y val="-0.044910337693034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156055367148457"/>
                  <c:y val="-0.068297506740888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993079609126547"/>
                  <c:y val="-0.024048571803081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accent1"/>
                      </a:solidFill>
                      <a:headEnd type="oval"/>
                      <a:tailEnd type="none"/>
                    </a:ln>
                    <a:effectLst/>
                  </c:spPr>
                </c15:leaderLines>
              </c:ext>
            </c:extLst>
          </c:dLbls>
          <c:cat>
            <c:strRef>
              <c:f>Sheet1!$A$2:$A$5</c:f>
              <c:strCache>
                <c:ptCount val="4"/>
                <c:pt idx="0">
                  <c:v>1953年</c:v>
                </c:pt>
                <c:pt idx="1">
                  <c:v>1954年</c:v>
                </c:pt>
                <c:pt idx="2">
                  <c:v>1955年</c:v>
                </c:pt>
                <c:pt idx="3">
                  <c:v>1956年</c:v>
                </c:pt>
              </c:strCache>
            </c:strRef>
          </c:cat>
          <c:val>
            <c:numRef>
              <c:f>Sheet1!$B$2:$B$5</c:f>
              <c:numCache>
                <c:formatCode>General</c:formatCode>
                <c:ptCount val="4"/>
                <c:pt idx="0">
                  <c:v>450</c:v>
                </c:pt>
                <c:pt idx="1">
                  <c:v>515</c:v>
                </c:pt>
                <c:pt idx="2">
                  <c:v>534</c:v>
                </c:pt>
                <c:pt idx="3">
                  <c:v>642</c:v>
                </c:pt>
              </c:numCache>
            </c:numRef>
          </c:val>
          <c:smooth val="0"/>
        </c:ser>
        <c:ser>
          <c:idx val="1"/>
          <c:order val="1"/>
          <c:tx>
            <c:strRef>
              <c:f>Sheet1!$C$1</c:f>
              <c:strCache>
                <c:ptCount val="1"/>
                <c:pt idx="0">
                  <c:v>轻工业总产值</c:v>
                </c:pt>
              </c:strCache>
            </c:strRef>
          </c:tx>
          <c:spPr>
            <a:ln w="31750" cap="rnd">
              <a:solidFill>
                <a:srgbClr val="C00000"/>
              </a:solidFill>
              <a:round/>
            </a:ln>
            <a:effectLst/>
          </c:spPr>
          <c:marker>
            <c:symbol val="none"/>
          </c:marker>
          <c:dLbls>
            <c:dLbl>
              <c:idx val="0"/>
              <c:layout>
                <c:manualLayout>
                  <c:x val="0.00993079609126544"/>
                  <c:y val="-0.0431940659721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56055367148458"/>
                  <c:y val="-0.033387909737366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141868515589506"/>
                  <c:y val="-0.059299970658874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141868515589508"/>
                  <c:y val="-0.077489842476594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rgbClr val="C00000"/>
                      </a:solidFill>
                      <a:headEnd type="oval"/>
                    </a:ln>
                    <a:effectLst/>
                  </c:spPr>
                </c15:leaderLines>
              </c:ext>
            </c:extLst>
          </c:dLbls>
          <c:cat>
            <c:strRef>
              <c:f>Sheet1!$A$2:$A$5</c:f>
              <c:strCache>
                <c:ptCount val="4"/>
                <c:pt idx="0">
                  <c:v>1953年</c:v>
                </c:pt>
                <c:pt idx="1">
                  <c:v>1954年</c:v>
                </c:pt>
                <c:pt idx="2">
                  <c:v>1955年</c:v>
                </c:pt>
                <c:pt idx="3">
                  <c:v>1956年</c:v>
                </c:pt>
              </c:strCache>
            </c:strRef>
          </c:cat>
          <c:val>
            <c:numRef>
              <c:f>Sheet1!$C$2:$C$5</c:f>
              <c:numCache>
                <c:formatCode>General</c:formatCode>
                <c:ptCount val="4"/>
                <c:pt idx="0">
                  <c:v>282</c:v>
                </c:pt>
                <c:pt idx="1">
                  <c:v>317</c:v>
                </c:pt>
                <c:pt idx="2">
                  <c:v>316</c:v>
                </c:pt>
                <c:pt idx="3">
                  <c:v>370</c:v>
                </c:pt>
              </c:numCache>
            </c:numRef>
          </c:val>
          <c:smooth val="0"/>
        </c:ser>
        <c:ser>
          <c:idx val="2"/>
          <c:order val="2"/>
          <c:tx>
            <c:strRef>
              <c:f>Sheet1!$D$1</c:f>
              <c:strCache>
                <c:ptCount val="1"/>
                <c:pt idx="0">
                  <c:v>重工业总产值</c:v>
                </c:pt>
              </c:strCache>
            </c:strRef>
          </c:tx>
          <c:spPr>
            <a:ln w="31750" cap="rnd">
              <a:solidFill>
                <a:schemeClr val="accent3"/>
              </a:solidFill>
              <a:round/>
            </a:ln>
            <a:effectLst/>
          </c:spPr>
          <c:marker>
            <c:symbol val="none"/>
          </c:marker>
          <c:dLbls>
            <c:dLbl>
              <c:idx val="0"/>
              <c:layout>
                <c:manualLayout>
                  <c:x val="0.0127681664030556"/>
                  <c:y val="-0.064129524808216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41868515589507"/>
                  <c:y val="-0.049199789333170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141868515589506"/>
                  <c:y val="-0.065158783779636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127681664030556"/>
                  <c:y val="-0.080161906010270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bg1">
                          <a:lumMod val="50000"/>
                        </a:schemeClr>
                      </a:solidFill>
                      <a:headEnd type="oval"/>
                    </a:ln>
                    <a:effectLst/>
                  </c:spPr>
                </c15:leaderLines>
              </c:ext>
            </c:extLst>
          </c:dLbls>
          <c:cat>
            <c:strRef>
              <c:f>Sheet1!$A$2:$A$5</c:f>
              <c:strCache>
                <c:ptCount val="4"/>
                <c:pt idx="0">
                  <c:v>1953年</c:v>
                </c:pt>
                <c:pt idx="1">
                  <c:v>1954年</c:v>
                </c:pt>
                <c:pt idx="2">
                  <c:v>1955年</c:v>
                </c:pt>
                <c:pt idx="3">
                  <c:v>1956年</c:v>
                </c:pt>
              </c:strCache>
            </c:strRef>
          </c:cat>
          <c:val>
            <c:numRef>
              <c:f>Sheet1!$D$2:$D$5</c:f>
              <c:numCache>
                <c:formatCode>General</c:formatCode>
                <c:ptCount val="4"/>
                <c:pt idx="0">
                  <c:v>168</c:v>
                </c:pt>
                <c:pt idx="1">
                  <c:v>198</c:v>
                </c:pt>
                <c:pt idx="2">
                  <c:v>218</c:v>
                </c:pt>
                <c:pt idx="3">
                  <c:v>272</c:v>
                </c:pt>
              </c:numCache>
            </c:numRef>
          </c:val>
          <c:smooth val="0"/>
        </c:ser>
        <c:ser>
          <c:idx val="3"/>
          <c:order val="3"/>
          <c:tx>
            <c:strRef>
              <c:f>Sheet1!$E$1</c:f>
              <c:strCache>
                <c:ptCount val="1"/>
                <c:pt idx="0">
                  <c:v>固定资产投资总额</c:v>
                </c:pt>
              </c:strCache>
            </c:strRef>
          </c:tx>
          <c:spPr>
            <a:ln w="31750" cap="rnd">
              <a:solidFill>
                <a:schemeClr val="accent4"/>
              </a:solidFill>
              <a:round/>
            </a:ln>
            <a:effectLst/>
          </c:spPr>
          <c:marker>
            <c:symbol val="none"/>
          </c:marker>
          <c:dLbls>
            <c:dLbl>
              <c:idx val="0"/>
              <c:layout>
                <c:manualLayout>
                  <c:x val="0.00851211093537037"/>
                  <c:y val="-0.043635205913730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993079609126542"/>
                  <c:y val="-0.044149800975500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993079609126536"/>
                  <c:y val="-0.062927712386579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709342577947533"/>
                  <c:y val="-0.10153841427967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accent4"/>
                      </a:solidFill>
                      <a:headEnd type="oval"/>
                    </a:ln>
                    <a:effectLst/>
                  </c:spPr>
                </c15:leaderLines>
              </c:ext>
            </c:extLst>
          </c:dLbls>
          <c:cat>
            <c:strRef>
              <c:f>Sheet1!$A$2:$A$5</c:f>
              <c:strCache>
                <c:ptCount val="4"/>
                <c:pt idx="0">
                  <c:v>1953年</c:v>
                </c:pt>
                <c:pt idx="1">
                  <c:v>1954年</c:v>
                </c:pt>
                <c:pt idx="2">
                  <c:v>1955年</c:v>
                </c:pt>
                <c:pt idx="3">
                  <c:v>1956年</c:v>
                </c:pt>
              </c:strCache>
            </c:strRef>
          </c:cat>
          <c:val>
            <c:numRef>
              <c:f>Sheet1!$E$2:$E$5</c:f>
              <c:numCache>
                <c:formatCode>General</c:formatCode>
                <c:ptCount val="4"/>
                <c:pt idx="0">
                  <c:v>91.59</c:v>
                </c:pt>
                <c:pt idx="1">
                  <c:v>102.68</c:v>
                </c:pt>
                <c:pt idx="2">
                  <c:v>105.24</c:v>
                </c:pt>
                <c:pt idx="3">
                  <c:v>160.84</c:v>
                </c:pt>
              </c:numCache>
            </c:numRef>
          </c:val>
          <c:smooth val="0"/>
        </c:ser>
        <c:ser>
          <c:idx val="4"/>
          <c:order val="4"/>
          <c:tx>
            <c:strRef>
              <c:f>Sheet1!$F$1</c:f>
              <c:strCache>
                <c:ptCount val="1"/>
                <c:pt idx="0">
                  <c:v>社会商品零售总额</c:v>
                </c:pt>
              </c:strCache>
            </c:strRef>
          </c:tx>
          <c:spPr>
            <a:ln w="31750" cap="rnd">
              <a:solidFill>
                <a:schemeClr val="accent6"/>
              </a:solidFill>
              <a:round/>
            </a:ln>
            <a:effectLst/>
          </c:spPr>
          <c:marker>
            <c:symbol val="none"/>
          </c:marker>
          <c:dLbls>
            <c:dLbl>
              <c:idx val="0"/>
              <c:layout>
                <c:manualLayout>
                  <c:x val="0.00993079609126542"/>
                  <c:y val="-0.0507692071398379"/>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127681664030555"/>
                  <c:y val="-0.063835568565137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0403570960291e-16"/>
                  <c:y val="-0.06354133886381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113494812471604"/>
                  <c:y val="-0.073788635040179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numFmt formatCode="#,##0.00_);[Red]\(#,##0.00\)" sourceLinked="0"/>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accent6"/>
                      </a:solidFill>
                      <a:headEnd type="oval"/>
                    </a:ln>
                    <a:effectLst/>
                  </c:spPr>
                </c15:leaderLines>
              </c:ext>
            </c:extLst>
          </c:dLbls>
          <c:cat>
            <c:strRef>
              <c:f>Sheet1!$A$2:$A$5</c:f>
              <c:strCache>
                <c:ptCount val="4"/>
                <c:pt idx="0">
                  <c:v>1953年</c:v>
                </c:pt>
                <c:pt idx="1">
                  <c:v>1954年</c:v>
                </c:pt>
                <c:pt idx="2">
                  <c:v>1955年</c:v>
                </c:pt>
                <c:pt idx="3">
                  <c:v>1956年</c:v>
                </c:pt>
              </c:strCache>
            </c:strRef>
          </c:cat>
          <c:val>
            <c:numRef>
              <c:f>Sheet1!$F$2:$F$5</c:f>
              <c:numCache>
                <c:formatCode>General</c:formatCode>
                <c:ptCount val="4"/>
                <c:pt idx="0">
                  <c:v>348</c:v>
                </c:pt>
                <c:pt idx="1">
                  <c:v>381.1</c:v>
                </c:pt>
                <c:pt idx="2">
                  <c:v>392.2</c:v>
                </c:pt>
                <c:pt idx="3">
                  <c:v>461</c:v>
                </c:pt>
              </c:numCache>
            </c:numRef>
          </c:val>
          <c:smooth val="0"/>
        </c:ser>
        <c:dLbls>
          <c:showLegendKey val="0"/>
          <c:showVal val="0"/>
          <c:showCatName val="0"/>
          <c:showSerName val="0"/>
          <c:showPercent val="0"/>
          <c:showBubbleSize val="0"/>
        </c:dLbls>
        <c:marker val="0"/>
        <c:smooth val="0"/>
        <c:axId val="654929624"/>
        <c:axId val="827263224"/>
      </c:lineChart>
      <c:catAx>
        <c:axId val="65492962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crossAx val="827263224"/>
        <c:crosses val="autoZero"/>
        <c:auto val="1"/>
        <c:lblAlgn val="ctr"/>
        <c:lblOffset val="100"/>
        <c:noMultiLvlLbl val="0"/>
      </c:catAx>
      <c:valAx>
        <c:axId val="82726322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crossAx val="6549296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400" b="1"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12460796175632"/>
          <c:y val="0.291869317013707"/>
          <c:w val="0.826352805081188"/>
          <c:h val="0.706887898804625"/>
        </c:manualLayout>
      </c:layout>
      <c:pieChart>
        <c:varyColors val="1"/>
        <c:ser>
          <c:idx val="0"/>
          <c:order val="0"/>
          <c:tx>
            <c:strRef>
              <c:f>Sheet1!$B$1</c:f>
              <c:strCache>
                <c:ptCount val="1"/>
                <c:pt idx="0">
                  <c:v>1956年国民收入比例表</c:v>
                </c:pt>
              </c:strCache>
            </c:strRef>
          </c:tx>
          <c:spPr>
            <a:ln w="12700">
              <a:solidFill>
                <a:schemeClr val="lt1"/>
              </a:solidFill>
            </a:ln>
            <a:effectLst>
              <a:outerShdw blurRad="101600" dist="38100" dir="2700000" algn="tl" rotWithShape="0">
                <a:prstClr val="black">
                  <a:alpha val="26000"/>
                </a:prstClr>
              </a:outerShdw>
            </a:effectLst>
          </c:spPr>
          <c:explosion val="0"/>
          <c:dPt>
            <c:idx val="0"/>
            <c:bubble3D val="0"/>
            <c:explosion val="16"/>
            <c:spPr>
              <a:solidFill>
                <a:srgbClr val="AF1E22"/>
              </a:solidFill>
              <a:ln w="12700">
                <a:solidFill>
                  <a:schemeClr val="lt1"/>
                </a:solidFill>
              </a:ln>
              <a:effectLst>
                <a:outerShdw blurRad="101600" dist="38100" dir="2700000" algn="tl" rotWithShape="0">
                  <a:prstClr val="black">
                    <a:alpha val="26000"/>
                  </a:prstClr>
                </a:outerShdw>
              </a:effectLst>
              <a:scene3d>
                <a:camera prst="orthographicFront"/>
                <a:lightRig rig="threePt" dir="t"/>
              </a:scene3d>
              <a:sp3d contourW="50800">
                <a:contourClr>
                  <a:schemeClr val="lt1"/>
                </a:contourClr>
              </a:sp3d>
            </c:spPr>
          </c:dPt>
          <c:dPt>
            <c:idx val="1"/>
            <c:bubble3D val="0"/>
            <c:explosion val="23"/>
            <c:spPr>
              <a:gradFill>
                <a:gsLst>
                  <a:gs pos="100000">
                    <a:schemeClr val="accent2">
                      <a:lumMod val="60000"/>
                      <a:lumOff val="40000"/>
                    </a:schemeClr>
                  </a:gs>
                  <a:gs pos="0">
                    <a:schemeClr val="accent2"/>
                  </a:gs>
                </a:gsLst>
                <a:lin ang="5400000" scaled="0"/>
              </a:gradFill>
              <a:ln w="12700">
                <a:solidFill>
                  <a:schemeClr val="lt1"/>
                </a:solidFill>
              </a:ln>
              <a:effectLst>
                <a:outerShdw blurRad="101600" dist="38100" dir="2700000" algn="tl" rotWithShape="0">
                  <a:prstClr val="black">
                    <a:alpha val="26000"/>
                  </a:prstClr>
                </a:outerShdw>
              </a:effectLst>
              <a:scene3d>
                <a:camera prst="orthographicFront"/>
                <a:lightRig rig="threePt" dir="t"/>
              </a:scene3d>
              <a:sp3d contourW="50800">
                <a:contourClr>
                  <a:schemeClr val="lt1"/>
                </a:contourClr>
              </a:sp3d>
            </c:spPr>
          </c:dPt>
          <c:dPt>
            <c:idx val="2"/>
            <c:bubble3D val="0"/>
            <c:explosion val="16"/>
            <c:spPr>
              <a:gradFill>
                <a:gsLst>
                  <a:gs pos="100000">
                    <a:schemeClr val="accent3">
                      <a:lumMod val="60000"/>
                      <a:lumOff val="40000"/>
                    </a:schemeClr>
                  </a:gs>
                  <a:gs pos="0">
                    <a:schemeClr val="accent3"/>
                  </a:gs>
                </a:gsLst>
                <a:lin ang="5400000" scaled="0"/>
              </a:gradFill>
              <a:ln w="12700">
                <a:solidFill>
                  <a:schemeClr val="lt1"/>
                </a:solidFill>
              </a:ln>
              <a:effectLst>
                <a:outerShdw blurRad="101600" dist="38100" dir="2700000" algn="tl" rotWithShape="0">
                  <a:prstClr val="black">
                    <a:alpha val="26000"/>
                  </a:prstClr>
                </a:outerShdw>
              </a:effectLst>
              <a:scene3d>
                <a:camera prst="orthographicFront"/>
                <a:lightRig rig="threePt" dir="t"/>
              </a:scene3d>
              <a:sp3d contourW="50800">
                <a:contourClr>
                  <a:schemeClr val="lt1"/>
                </a:contourClr>
              </a:sp3d>
            </c:spPr>
          </c:dPt>
          <c:dPt>
            <c:idx val="3"/>
            <c:bubble3D val="0"/>
            <c:explosion val="27"/>
            <c:spPr>
              <a:gradFill>
                <a:gsLst>
                  <a:gs pos="100000">
                    <a:schemeClr val="accent4">
                      <a:lumMod val="60000"/>
                      <a:lumOff val="40000"/>
                    </a:schemeClr>
                  </a:gs>
                  <a:gs pos="0">
                    <a:schemeClr val="accent4"/>
                  </a:gs>
                </a:gsLst>
                <a:lin ang="5400000" scaled="0"/>
              </a:gradFill>
              <a:ln w="12700">
                <a:solidFill>
                  <a:schemeClr val="lt1"/>
                </a:solidFill>
              </a:ln>
              <a:effectLst>
                <a:outerShdw blurRad="101600" dist="38100" dir="2700000" algn="tl" rotWithShape="0">
                  <a:prstClr val="black">
                    <a:alpha val="26000"/>
                  </a:prstClr>
                </a:outerShdw>
              </a:effectLst>
              <a:scene3d>
                <a:camera prst="orthographicFront"/>
                <a:lightRig rig="threePt" dir="t"/>
              </a:scene3d>
              <a:sp3d contourW="50800">
                <a:contourClr>
                  <a:schemeClr val="lt1"/>
                </a:contourClr>
              </a:sp3d>
            </c:spPr>
          </c:dPt>
          <c:dPt>
            <c:idx val="4"/>
            <c:bubble3D val="0"/>
            <c:explosion val="28"/>
            <c:spPr>
              <a:gradFill>
                <a:gsLst>
                  <a:gs pos="100000">
                    <a:schemeClr val="accent5">
                      <a:lumMod val="60000"/>
                      <a:lumOff val="40000"/>
                    </a:schemeClr>
                  </a:gs>
                  <a:gs pos="0">
                    <a:schemeClr val="accent5"/>
                  </a:gs>
                </a:gsLst>
                <a:lin ang="5400000" scaled="0"/>
              </a:gradFill>
              <a:ln w="12700">
                <a:solidFill>
                  <a:schemeClr val="lt1"/>
                </a:solidFill>
              </a:ln>
              <a:effectLst>
                <a:outerShdw blurRad="101600" dist="38100" dir="2700000" algn="tl" rotWithShape="0">
                  <a:prstClr val="black">
                    <a:alpha val="26000"/>
                  </a:prstClr>
                </a:outerShdw>
              </a:effectLst>
              <a:scene3d>
                <a:camera prst="orthographicFront"/>
                <a:lightRig rig="threePt" dir="t"/>
              </a:scene3d>
              <a:sp3d contourW="50800">
                <a:contourClr>
                  <a:schemeClr val="lt1"/>
                </a:contourClr>
              </a:sp3d>
            </c:spPr>
          </c:dPt>
          <c:dLbls>
            <c:dLbl>
              <c:idx val="0"/>
              <c:layout>
                <c:manualLayout>
                  <c:x val="-0.21907261592301"/>
                  <c:y val="-0.12232766560153"/>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r>
                      <a:rPr lang="zh-CN" altLang="en-US" b="1">
                        <a:solidFill>
                          <a:schemeClr val="bg1"/>
                        </a:solidFill>
                        <a:effectLst>
                          <a:outerShdw blurRad="38100" dist="38100" dir="2700000" algn="tl">
                            <a:srgbClr val="000000">
                              <a:alpha val="43137"/>
                            </a:srgbClr>
                          </a:outerShdw>
                        </a:effectLst>
                      </a:rPr>
                      <a:t>合作社经济</a:t>
                    </a:r>
                    <a:endParaRPr lang="zh-CN" altLang="en-US" b="1">
                      <a:solidFill>
                        <a:schemeClr val="bg1"/>
                      </a:solidFill>
                      <a:effectLst>
                        <a:outerShdw blurRad="38100" dist="38100" dir="2700000" algn="tl">
                          <a:srgbClr val="000000">
                            <a:alpha val="43137"/>
                          </a:srgbClr>
                        </a:outerShdw>
                      </a:effectLst>
                    </a:endParaRPr>
                  </a:p>
                  <a:p>
                    <a:pPr>
                      <a:defRPr lang="zh-CN" sz="1400" b="1" i="0" u="none" strike="noStrike" kern="1200" baseline="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r>
                      <a:rPr lang="en-US" altLang="zh-CN" b="1">
                        <a:solidFill>
                          <a:schemeClr val="bg1"/>
                        </a:solidFill>
                        <a:effectLst>
                          <a:outerShdw blurRad="38100" dist="38100" dir="2700000" algn="tl">
                            <a:srgbClr val="000000">
                              <a:alpha val="43137"/>
                            </a:srgbClr>
                          </a:outerShdw>
                        </a:effectLst>
                      </a:rPr>
                      <a:t>53.4%</a:t>
                    </a:r>
                    <a:endParaRPr lang="en-US" altLang="zh-CN" b="1">
                      <a:solidFill>
                        <a:schemeClr val="bg1"/>
                      </a:solidFill>
                      <a:effectLst>
                        <a:outerShdw blurRad="38100" dist="38100" dir="2700000" algn="tl">
                          <a:srgbClr val="000000">
                            <a:alpha val="43137"/>
                          </a:srgbClr>
                        </a:outerShdw>
                      </a:effectLst>
                    </a:endParaRPr>
                  </a:p>
                </c:rich>
              </c:tx>
              <c:numFmt formatCode="General" sourceLinked="1"/>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145941998275928"/>
                  <c:y val="-0.0568309676735126"/>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defRPr>
                    </a:pPr>
                    <a:r>
                      <a:rPr lang="zh-CN" altLang="en-US" b="1">
                        <a:solidFill>
                          <a:schemeClr val="tx1">
                            <a:lumMod val="85000"/>
                            <a:lumOff val="15000"/>
                          </a:schemeClr>
                        </a:solidFill>
                      </a:rPr>
                      <a:t>国营经济</a:t>
                    </a:r>
                    <a:endParaRPr lang="zh-CN" altLang="en-US" b="1">
                      <a:solidFill>
                        <a:schemeClr val="tx1">
                          <a:lumMod val="85000"/>
                          <a:lumOff val="15000"/>
                        </a:schemeClr>
                      </a:solidFill>
                    </a:endParaRPr>
                  </a:p>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defRPr>
                    </a:pPr>
                    <a:r>
                      <a:rPr lang="en-US" altLang="zh-CN" b="1">
                        <a:solidFill>
                          <a:schemeClr val="tx1">
                            <a:lumMod val="85000"/>
                            <a:lumOff val="15000"/>
                          </a:schemeClr>
                        </a:solidFill>
                      </a:rPr>
                      <a:t>32.2%</a:t>
                    </a:r>
                    <a:endParaRPr lang="en-US" altLang="zh-CN" b="1">
                      <a:solidFill>
                        <a:schemeClr val="tx1">
                          <a:lumMod val="85000"/>
                          <a:lumOff val="15000"/>
                        </a:schemeClr>
                      </a:solidFill>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10497079595736"/>
                      <c:h val="0.161765926973773"/>
                    </c:manualLayout>
                  </c15:layout>
                </c:ext>
              </c:extLst>
            </c:dLbl>
            <c:dLbl>
              <c:idx val="2"/>
              <c:layout>
                <c:manualLayout>
                  <c:x val="-0.0464691416060555"/>
                  <c:y val="0.00174966114505939"/>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defRPr>
                    </a:pPr>
                    <a:r>
                      <a:rPr lang="zh-CN" altLang="en-US" b="1" dirty="0">
                        <a:solidFill>
                          <a:schemeClr val="tx1">
                            <a:lumMod val="85000"/>
                            <a:lumOff val="15000"/>
                          </a:schemeClr>
                        </a:solidFill>
                      </a:rPr>
                      <a:t>公私合营经济</a:t>
                    </a:r>
                    <a:endParaRPr lang="zh-CN" altLang="en-US" b="1" dirty="0">
                      <a:solidFill>
                        <a:schemeClr val="tx1">
                          <a:lumMod val="85000"/>
                          <a:lumOff val="15000"/>
                        </a:schemeClr>
                      </a:solidFill>
                    </a:endParaRPr>
                  </a:p>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defRPr>
                    </a:pPr>
                    <a:r>
                      <a:rPr lang="en-US" altLang="zh-CN" b="1" dirty="0">
                        <a:solidFill>
                          <a:schemeClr val="tx1">
                            <a:lumMod val="85000"/>
                            <a:lumOff val="15000"/>
                          </a:schemeClr>
                        </a:solidFill>
                      </a:rPr>
                      <a:t>7.3%</a:t>
                    </a:r>
                    <a:endParaRPr lang="en-US" altLang="zh-CN" b="1" dirty="0">
                      <a:solidFill>
                        <a:schemeClr val="tx1">
                          <a:lumMod val="85000"/>
                          <a:lumOff val="15000"/>
                        </a:schemeClr>
                      </a:solidFill>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5104748524779"/>
                      <c:h val="0.144391135930157"/>
                    </c:manualLayout>
                  </c15:layout>
                </c:ext>
              </c:extLst>
            </c:dLbl>
            <c:dLbl>
              <c:idx val="3"/>
              <c:layout>
                <c:manualLayout>
                  <c:x val="-0.101129872371848"/>
                  <c:y val="0.0025670263352396"/>
                </c:manualLayout>
              </c:layout>
              <c:tx>
                <c:rich>
                  <a:bodyPr rot="0" spcFirstLastPara="0" vertOverflow="ellipsis" vert="horz" wrap="square" lIns="38100" tIns="19050" rIns="38100" bIns="19050" anchor="ctr" anchorCtr="0"/>
                  <a:lstStyle/>
                  <a:p>
                    <a:pPr algn="ctr" rtl="0">
                      <a:defRPr lang="zh-CN" altLang="en-US" sz="1400" b="1" i="0" u="none" strike="noStrike" kern="1200" baseline="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pPr>
                    <a:r>
                      <a:rPr lang="zh-CN" altLang="en-US" sz="1400" b="1" i="0" u="none" strike="noStrike" kern="120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个体经济</a:t>
                    </a:r>
                    <a:r>
                      <a:rPr lang="en-US" altLang="zh-CN" sz="1400" b="1" i="0" u="none" strike="noStrike" kern="120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7%</a:t>
                    </a:r>
                    <a:endParaRPr lang="en-US" altLang="zh-CN" sz="1400" b="1" i="0" u="none" strike="noStrike" kern="120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c:rich>
              </c:tx>
              <c:numFmt formatCode="General" sourceLinked="1"/>
              <c:spPr>
                <a:noFill/>
                <a:ln>
                  <a:noFill/>
                </a:ln>
                <a:effectLst/>
              </c:spPr>
              <c:txPr>
                <a:bodyPr rot="0" spcFirstLastPara="0" vertOverflow="ellipsis" vert="horz" wrap="square" lIns="38100" tIns="19050" rIns="38100" bIns="19050" anchor="ctr" anchorCtr="0"/>
                <a:lstStyle/>
                <a:p>
                  <a:pPr algn="ctr">
                    <a:defRPr lang="zh-CN" altLang="en-US" sz="1400" b="1" i="0" u="none" strike="noStrike" kern="1200" baseline="0" dirty="0" smtClean="0">
                      <a:solidFill>
                        <a:schemeClr val="tx1">
                          <a:lumMod val="85000"/>
                          <a:lumOff val="15000"/>
                        </a:schemeClr>
                      </a:solidFill>
                      <a:latin typeface="微软雅黑" panose="020B0503020204020204" pitchFamily="34" charset="-122"/>
                      <a:ea typeface="微软雅黑" panose="020B0503020204020204" pitchFamily="34" charset="-122"/>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68077861399078"/>
                      <c:h val="0.150863488007535"/>
                    </c:manualLayout>
                  </c15:layout>
                </c:ext>
              </c:extLst>
            </c:dLbl>
            <c:dLbl>
              <c:idx val="4"/>
              <c:layout>
                <c:manualLayout>
                  <c:x val="0.0276611459347726"/>
                  <c:y val="0.0083977363904505"/>
                </c:manualLayout>
              </c:layout>
              <c:tx>
                <c:rich>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defRPr>
                    </a:pPr>
                    <a:r>
                      <a:rPr lang="zh-CN" altLang="en-US" b="1" dirty="0">
                        <a:solidFill>
                          <a:schemeClr val="tx1">
                            <a:lumMod val="85000"/>
                            <a:lumOff val="15000"/>
                          </a:schemeClr>
                        </a:solidFill>
                      </a:rPr>
                      <a:t>私营经济</a:t>
                    </a:r>
                    <a:r>
                      <a:rPr lang="en-US" altLang="zh-CN" b="1" dirty="0">
                        <a:solidFill>
                          <a:schemeClr val="tx1">
                            <a:lumMod val="85000"/>
                            <a:lumOff val="15000"/>
                          </a:schemeClr>
                        </a:solidFill>
                      </a:rPr>
                      <a:t>0.1%</a:t>
                    </a:r>
                    <a:endParaRPr lang="en-US" altLang="zh-CN" b="1" dirty="0">
                      <a:solidFill>
                        <a:schemeClr val="tx1">
                          <a:lumMod val="85000"/>
                          <a:lumOff val="15000"/>
                        </a:schemeClr>
                      </a:solidFill>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42265296227357"/>
                      <c:h val="0.0810028118056511"/>
                    </c:manualLayout>
                  </c15:layout>
                </c:ext>
              </c:extLst>
            </c:dLbl>
            <c:spPr>
              <a:noFill/>
              <a:ln>
                <a:noFill/>
              </a:ln>
              <a:effectLst/>
            </c:spPr>
            <c:txPr>
              <a:bodyPr rot="0" spcFirstLastPara="0" vertOverflow="ellipsis" vert="horz" wrap="square" lIns="38100" tIns="19050" rIns="38100" bIns="19050" anchor="ctr" anchorCtr="1"/>
              <a:lstStyle/>
              <a:p>
                <a:pPr>
                  <a:defRPr lang="zh-CN" sz="1400" b="1"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dk1">
                          <a:lumMod val="35000"/>
                          <a:lumOff val="65000"/>
                        </a:schemeClr>
                      </a:solidFill>
                      <a:prstDash val="solid"/>
                      <a:round/>
                    </a:ln>
                    <a:effectLst/>
                  </c:spPr>
                </c15:leaderLines>
              </c:ext>
            </c:extLst>
          </c:dLbls>
          <c:cat>
            <c:strRef>
              <c:f>Sheet1!$A$2:$A$6</c:f>
              <c:strCache>
                <c:ptCount val="5"/>
                <c:pt idx="0">
                  <c:v>合作社经济</c:v>
                </c:pt>
                <c:pt idx="1">
                  <c:v>国营经济</c:v>
                </c:pt>
                <c:pt idx="2">
                  <c:v>公私合营经济</c:v>
                </c:pt>
                <c:pt idx="3">
                  <c:v>个体经济</c:v>
                </c:pt>
                <c:pt idx="4">
                  <c:v>私营经济</c:v>
                </c:pt>
              </c:strCache>
            </c:strRef>
          </c:cat>
          <c:val>
            <c:numRef>
              <c:f>Sheet1!$B$2:$B$6</c:f>
              <c:numCache>
                <c:formatCode>0.00_);[Red]\(0.00\)</c:formatCode>
                <c:ptCount val="5"/>
                <c:pt idx="0">
                  <c:v>53.4</c:v>
                </c:pt>
                <c:pt idx="1">
                  <c:v>32.2</c:v>
                </c:pt>
                <c:pt idx="2">
                  <c:v>7.3</c:v>
                </c:pt>
                <c:pt idx="3">
                  <c:v>7</c:v>
                </c:pt>
                <c:pt idx="4">
                  <c:v>0.1</c:v>
                </c:pt>
              </c:numCache>
            </c:numRef>
          </c:val>
        </c:ser>
        <c:dLbls>
          <c:showLegendKey val="0"/>
          <c:showVal val="0"/>
          <c:showCatName val="0"/>
          <c:showSerName val="0"/>
          <c:showPercent val="1"/>
          <c:showBubbleSize val="0"/>
          <c:showLeaderLines val="1"/>
        </c:dLbls>
        <c:firstSliceAng val="20"/>
      </c:pieChart>
      <c:spPr>
        <a:noFill/>
        <a:ln>
          <a:noFill/>
        </a:ln>
        <a:effectLst/>
      </c:spPr>
    </c:plotArea>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bg1"/>
    </cs:fontRef>
    <cs:spPr>
      <a:solidFill>
        <a:schemeClr val="tx1">
          <a:lumMod val="50000"/>
          <a:lumOff val="50000"/>
        </a:schemeClr>
      </a:solidFill>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31">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9748" cy="540857"/>
          </a:xfrm>
          <a:prstGeom prst="rect">
            <a:avLst/>
          </a:prstGeom>
        </p:spPr>
        <p:txBody>
          <a:bodyPr vert="horz" lIns="91440" tIns="45720" rIns="91440" bIns="45720" rtlCol="0"/>
          <a:lstStyle>
            <a:lvl1pPr algn="l">
              <a:defRPr sz="1180"/>
            </a:lvl1pPr>
          </a:lstStyle>
          <a:p>
            <a:endParaRPr lang="zh-CN" altLang="en-US"/>
          </a:p>
        </p:txBody>
      </p:sp>
      <p:sp>
        <p:nvSpPr>
          <p:cNvPr id="3" name="日期占位符 2"/>
          <p:cNvSpPr>
            <a:spLocks noGrp="1"/>
          </p:cNvSpPr>
          <p:nvPr>
            <p:ph type="dt" sz="quarter" idx="1"/>
          </p:nvPr>
        </p:nvSpPr>
        <p:spPr>
          <a:xfrm>
            <a:off x="3816573" y="0"/>
            <a:ext cx="2919748" cy="540857"/>
          </a:xfrm>
          <a:prstGeom prst="rect">
            <a:avLst/>
          </a:prstGeom>
        </p:spPr>
        <p:txBody>
          <a:bodyPr vert="horz" lIns="91440" tIns="45720" rIns="91440" bIns="45720" rtlCol="0"/>
          <a:lstStyle>
            <a:lvl1pPr algn="r">
              <a:defRPr sz="118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238852"/>
            <a:ext cx="2919748" cy="540856"/>
          </a:xfrm>
          <a:prstGeom prst="rect">
            <a:avLst/>
          </a:prstGeom>
        </p:spPr>
        <p:txBody>
          <a:bodyPr vert="horz" lIns="91440" tIns="45720" rIns="91440" bIns="45720" rtlCol="0" anchor="b"/>
          <a:lstStyle>
            <a:lvl1pPr algn="l">
              <a:defRPr sz="1180"/>
            </a:lvl1pPr>
          </a:lstStyle>
          <a:p>
            <a:endParaRPr lang="zh-CN" altLang="en-US"/>
          </a:p>
        </p:txBody>
      </p:sp>
      <p:sp>
        <p:nvSpPr>
          <p:cNvPr id="5" name="灯片编号占位符 4"/>
          <p:cNvSpPr>
            <a:spLocks noGrp="1"/>
          </p:cNvSpPr>
          <p:nvPr>
            <p:ph type="sldNum" sz="quarter" idx="3"/>
          </p:nvPr>
        </p:nvSpPr>
        <p:spPr>
          <a:xfrm>
            <a:off x="3816573" y="10238852"/>
            <a:ext cx="2919748" cy="540856"/>
          </a:xfrm>
          <a:prstGeom prst="rect">
            <a:avLst/>
          </a:prstGeom>
        </p:spPr>
        <p:txBody>
          <a:bodyPr vert="horz" lIns="91440" tIns="45720" rIns="91440" bIns="45720" rtlCol="0" anchor="b"/>
          <a:lstStyle>
            <a:lvl1pPr algn="r">
              <a:defRPr sz="118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62F6F2AC-DB20-4F40-A4D4-59A2916B99A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049EBCA8-7E09-44C1-AE42-93DD8798F8D1}"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幻灯片图像占位符 1"/>
          <p:cNvSpPr>
            <a:spLocks noGrp="1" noRot="1" noChangeAspect="1"/>
          </p:cNvSpPr>
          <p:nvPr>
            <p:ph type="sldImg"/>
          </p:nvPr>
        </p:nvSpPr>
        <p:spPr/>
      </p:sp>
      <p:sp>
        <p:nvSpPr>
          <p:cNvPr id="1048589" name="备注占位符 2"/>
          <p:cNvSpPr>
            <a:spLocks noGrp="1"/>
          </p:cNvSpPr>
          <p:nvPr>
            <p:ph type="body" idx="1"/>
          </p:nvPr>
        </p:nvSpPr>
        <p:spPr/>
        <p:txBody>
          <a:bodyPr/>
          <a:lstStyle/>
          <a:p>
            <a:endParaRPr lang="zh-CN" altLang="en-US" dirty="0"/>
          </a:p>
        </p:txBody>
      </p:sp>
      <p:sp>
        <p:nvSpPr>
          <p:cNvPr id="1048590" name="页脚占位符 5"/>
          <p:cNvSpPr>
            <a:spLocks noGrp="1"/>
          </p:cNvSpPr>
          <p:nvPr>
            <p:ph type="ftr" sz="quarter" idx="4"/>
          </p:nvPr>
        </p:nvSpPr>
        <p:spPr/>
        <p:txBody>
          <a:bodyPr/>
          <a:lstStyle/>
          <a:p>
            <a:endParaRPr lang="zh-CN" altLang="en-US"/>
          </a:p>
        </p:txBody>
      </p:sp>
      <p:sp>
        <p:nvSpPr>
          <p:cNvPr id="1048591" name="日期占位符 3"/>
          <p:cNvSpPr>
            <a:spLocks noGrp="1"/>
          </p:cNvSpPr>
          <p:nvPr>
            <p:ph type="dt" idx="1"/>
          </p:nvPr>
        </p:nvSpPr>
        <p:spPr/>
        <p:txBody>
          <a:bodyPr/>
          <a:lstStyle/>
          <a:p>
            <a:fld id="{30C85084-376C-491E-849D-01A26ABF0C2A}" type="datetime1">
              <a:rPr lang="zh-CN" altLang="en-US" smtClean="0"/>
            </a:fld>
            <a:endParaRPr lang="zh-CN" altLang="en-US"/>
          </a:p>
        </p:txBody>
      </p:sp>
      <p:sp>
        <p:nvSpPr>
          <p:cNvPr id="1048592" name="灯片编号占位符 6"/>
          <p:cNvSpPr>
            <a:spLocks noGrp="1"/>
          </p:cNvSpPr>
          <p:nvPr>
            <p:ph type="sldNum" sz="quarter" idx="5"/>
          </p:nvPr>
        </p:nvSpPr>
        <p:spPr/>
        <p:txBody>
          <a:bodyPr/>
          <a:lstStyle/>
          <a:p>
            <a:fld id="{942558DE-1754-485B-AB72-88EC69931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333333"/>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049EBCA8-7E09-44C1-AE42-93DD8798F8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一">
    <p:bg>
      <p:bgPr>
        <a:solidFill>
          <a:srgbClr val="FCFDFA"/>
        </a:solidFill>
        <a:effectLst/>
      </p:bgPr>
    </p:bg>
    <p:spTree>
      <p:nvGrpSpPr>
        <p:cNvPr id="1" name=""/>
        <p:cNvGrpSpPr/>
        <p:nvPr/>
      </p:nvGrpSpPr>
      <p:grpSpPr>
        <a:xfrm>
          <a:off x="0" y="0"/>
          <a:ext cx="0" cy="0"/>
          <a:chOff x="0" y="0"/>
          <a:chExt cx="0" cy="0"/>
        </a:xfrm>
      </p:grpSpPr>
      <p:sp>
        <p:nvSpPr>
          <p:cNvPr id="19" name="文本框 1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p:cNvSpPr txBox="1"/>
          <p:nvPr userDrawn="1"/>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 一</a:t>
            </a:r>
            <a:r>
              <a:rPr lang="zh-CN" altLang="en-US" sz="1100" dirty="0" smtClean="0">
                <a:solidFill>
                  <a:schemeClr val="bg1">
                    <a:lumMod val="50000"/>
                  </a:schemeClr>
                </a:solidFill>
                <a:latin typeface="微软雅黑" panose="020B0503020204020204" pitchFamily="34" charset="-122"/>
                <a:ea typeface="微软雅黑" panose="020B0503020204020204" pitchFamily="34" charset="-122"/>
              </a:rPr>
              <a:t>、为什么要向社会主义社会过渡？</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矩形 21"/>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二">
    <p:bg>
      <p:bgPr>
        <a:solidFill>
          <a:srgbClr val="FCFDFA"/>
        </a:solidFill>
        <a:effectLst/>
      </p:bgPr>
    </p:bg>
    <p:spTree>
      <p:nvGrpSpPr>
        <p:cNvPr id="1" name=""/>
        <p:cNvGrpSpPr/>
        <p:nvPr/>
      </p:nvGrpSpPr>
      <p:grpSpPr>
        <a:xfrm>
          <a:off x="0" y="0"/>
          <a:ext cx="0" cy="0"/>
          <a:chOff x="0" y="0"/>
          <a:chExt cx="0" cy="0"/>
        </a:xfrm>
      </p:grpSpPr>
      <p:sp>
        <p:nvSpPr>
          <p:cNvPr id="19" name="文本框 1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文本框 20"/>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 二、新民主主义社会如何向社会主义社会过渡？</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矩形 21"/>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三">
    <p:bg>
      <p:bgPr>
        <a:solidFill>
          <a:srgbClr val="FCFDFA"/>
        </a:solidFill>
        <a:effectLst/>
      </p:bgPr>
    </p:bg>
    <p:spTree>
      <p:nvGrpSpPr>
        <p:cNvPr id="1" name=""/>
        <p:cNvGrpSpPr/>
        <p:nvPr/>
      </p:nvGrpSpPr>
      <p:grpSpPr>
        <a:xfrm>
          <a:off x="0" y="0"/>
          <a:ext cx="0" cy="0"/>
          <a:chOff x="0" y="0"/>
          <a:chExt cx="0" cy="0"/>
        </a:xfrm>
      </p:grpSpPr>
      <p:sp>
        <p:nvSpPr>
          <p:cNvPr id="19" name="文本框 1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smtClean="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矩形 23"/>
          <p:cNvSpPr/>
          <p:nvPr userDrawn="1"/>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文本框 24"/>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 三、如何认识社会主义基本制度的确立及其意义？</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矩形 25"/>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CFDFA"/>
        </a:solidFill>
        <a:effectLst/>
      </p:bgPr>
    </p:bg>
    <p:spTree>
      <p:nvGrpSpPr>
        <p:cNvPr id="1" name=""/>
        <p:cNvGrpSpPr/>
        <p:nvPr/>
      </p:nvGrpSpPr>
      <p:grpSpPr>
        <a:xfrm>
          <a:off x="0" y="0"/>
          <a:ext cx="0" cy="0"/>
          <a:chOff x="0" y="0"/>
          <a:chExt cx="0" cy="0"/>
        </a:xfrm>
      </p:grpSpPr>
      <p:sp>
        <p:nvSpPr>
          <p:cNvPr id="2"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思维导图">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sp>
          <p:nvSpPr>
            <p:cNvPr id="7" name="矩形 6"/>
            <p:cNvSpPr/>
            <p:nvPr/>
          </p:nvSpPr>
          <p:spPr>
            <a:xfrm>
              <a:off x="0" y="0"/>
              <a:ext cx="12192000" cy="6858000"/>
            </a:xfrm>
            <a:prstGeom prst="rect">
              <a:avLst/>
            </a:prstGeom>
            <a:gradFill>
              <a:gsLst>
                <a:gs pos="53000">
                  <a:srgbClr val="EFC879"/>
                </a:gs>
                <a:gs pos="100000">
                  <a:srgbClr val="AF1E22"/>
                </a:gs>
                <a:gs pos="0">
                  <a:srgbClr val="B0261F"/>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对角圆角 16"/>
            <p:cNvSpPr/>
            <p:nvPr/>
          </p:nvSpPr>
          <p:spPr>
            <a:xfrm>
              <a:off x="241300" y="203200"/>
              <a:ext cx="11725468" cy="6435807"/>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对角圆角 12"/>
            <p:cNvSpPr/>
            <p:nvPr/>
          </p:nvSpPr>
          <p:spPr>
            <a:xfrm>
              <a:off x="169841" y="131528"/>
              <a:ext cx="11857399" cy="6587927"/>
            </a:xfrm>
            <a:prstGeom prst="rect">
              <a:avLst/>
            </a:prstGeom>
            <a:noFill/>
            <a:ln w="19050">
              <a:solidFill>
                <a:srgbClr val="FFFDF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CFDFA"/>
        </a:solidFill>
        <a:effectLst/>
      </p:bgPr>
    </p:bg>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cxnSp>
        <p:nvCxnSpPr>
          <p:cNvPr id="12" name="Straight Connector 6"/>
          <p:cNvCxnSpPr/>
          <p:nvPr/>
        </p:nvCxnSpPr>
        <p:spPr>
          <a:xfrm>
            <a:off x="1703917" y="2355850"/>
            <a:ext cx="879475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568451" y="915988"/>
            <a:ext cx="9065683" cy="1303337"/>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568451" y="2490788"/>
            <a:ext cx="9065683" cy="344487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3" name="Date Placeholder 3"/>
          <p:cNvSpPr>
            <a:spLocks noGrp="1"/>
          </p:cNvSpPr>
          <p:nvPr>
            <p:ph type="dt" sz="half" idx="2"/>
          </p:nvPr>
        </p:nvSpPr>
        <p:spPr>
          <a:xfrm>
            <a:off x="8475133" y="5961063"/>
            <a:ext cx="1532467" cy="279400"/>
          </a:xfrm>
          <a:prstGeom prst="rect">
            <a:avLst/>
          </a:prstGeom>
        </p:spPr>
        <p:txBody>
          <a:bodyPr vert="horz" lIns="91440" tIns="45720" rIns="91440" bIns="45720" rtlCol="0" anchor="ctr"/>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chemeClr val="tx1"/>
              </a:solidFill>
              <a:effectLst/>
              <a:uLnTx/>
              <a:uFillTx/>
              <a:latin typeface="+mn-lt"/>
              <a:ea typeface="+mn-ea"/>
              <a:cs typeface="+mn-cs"/>
            </a:endParaRPr>
          </a:p>
        </p:txBody>
      </p:sp>
      <p:sp>
        <p:nvSpPr>
          <p:cNvPr id="14" name="Footer Placeholder 4"/>
          <p:cNvSpPr>
            <a:spLocks noGrp="1"/>
          </p:cNvSpPr>
          <p:nvPr>
            <p:ph type="ftr" sz="quarter" idx="3"/>
          </p:nvPr>
        </p:nvSpPr>
        <p:spPr>
          <a:xfrm>
            <a:off x="1568451" y="5961063"/>
            <a:ext cx="6807200" cy="279400"/>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chemeClr val="tx1"/>
              </a:solidFill>
              <a:effectLst/>
              <a:uLnTx/>
              <a:uFillTx/>
              <a:latin typeface="+mn-lt"/>
              <a:ea typeface="+mn-ea"/>
              <a:cs typeface="+mn-cs"/>
            </a:endParaRPr>
          </a:p>
        </p:txBody>
      </p:sp>
      <p:sp>
        <p:nvSpPr>
          <p:cNvPr id="15" name="Slide Number Placeholder 5"/>
          <p:cNvSpPr>
            <a:spLocks noGrp="1"/>
          </p:cNvSpPr>
          <p:nvPr>
            <p:ph type="sldNum" sz="quarter" idx="4"/>
          </p:nvPr>
        </p:nvSpPr>
        <p:spPr>
          <a:xfrm>
            <a:off x="10107084" y="5961063"/>
            <a:ext cx="527051" cy="279400"/>
          </a:xfrm>
          <a:prstGeom prst="rect">
            <a:avLst/>
          </a:prstGeom>
        </p:spPr>
        <p:txBody>
          <a:bodyPr vert="horz" lIns="91440" tIns="45720" rIns="91440" bIns="45720" rtlCol="0" anchor="ctr"/>
          <a:p>
            <a:pPr algn="r" eaLnBrk="1" hangingPunct="1">
              <a:buNone/>
            </a:pPr>
            <a:fld id="{9A0DB2DC-4C9A-4742-B13C-FB6460FD3503}" type="slidenum">
              <a:rPr lang="zh-CN" altLang="en-US" dirty="0">
                <a:ea typeface="方正舒体" panose="02010601030101010101" pitchFamily="2" charset="-122"/>
              </a:rPr>
            </a:fld>
            <a:endParaRPr lang="zh-CN" altLang="en-US" dirty="0">
              <a:ea typeface="方正舒体" panose="02010601030101010101" pitchFamily="2" charset="-122"/>
            </a:endParaRPr>
          </a:p>
        </p:txBody>
      </p:sp>
    </p:spTree>
  </p:cSld>
  <p:clrMapOvr>
    <a:masterClrMapping/>
  </p:clrMapOvr>
  <p:transition spd="slow">
    <p:pull dir="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3074" name="Group 17"/>
          <p:cNvGrpSpPr/>
          <p:nvPr/>
        </p:nvGrpSpPr>
        <p:grpSpPr>
          <a:xfrm>
            <a:off x="0" y="0"/>
            <a:ext cx="12192000" cy="6858000"/>
            <a:chOff x="0" y="0"/>
            <a:chExt cx="9144677" cy="6858000"/>
          </a:xfrm>
        </p:grpSpPr>
        <p:pic>
          <p:nvPicPr>
            <p:cNvPr id="3081" name="Picture 7" descr="SD-PanelTitle-R1.png"/>
            <p:cNvPicPr>
              <a:picLocks noChangeAspect="1"/>
            </p:cNvPicPr>
            <p:nvPr/>
          </p:nvPicPr>
          <p:blipFill>
            <a:blip r:embed="rId3"/>
            <a:stretch>
              <a:fillRect/>
            </a:stretch>
          </p:blipFill>
          <p:spPr>
            <a:xfrm>
              <a:off x="0" y="0"/>
              <a:ext cx="9144000" cy="6858000"/>
            </a:xfrm>
            <a:prstGeom prst="rect">
              <a:avLst/>
            </a:prstGeom>
            <a:noFill/>
            <a:ln w="9525">
              <a:noFill/>
            </a:ln>
          </p:spPr>
        </p:pic>
        <p:sp>
          <p:nvSpPr>
            <p:cNvPr id="14"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085" name="Picture 11" descr="HDRibbonTitle-UniformTrim.png"/>
            <p:cNvPicPr>
              <a:picLocks noChangeAspect="1"/>
            </p:cNvPicPr>
            <p:nvPr/>
          </p:nvPicPr>
          <p:blipFill>
            <a:blip r:embed="rId4"/>
            <a:srcRect l="-2" r="47958"/>
            <a:stretch>
              <a:fillRect/>
            </a:stretch>
          </p:blipFill>
          <p:spPr>
            <a:xfrm>
              <a:off x="0" y="3128434"/>
              <a:ext cx="1664208" cy="612648"/>
            </a:xfrm>
            <a:prstGeom prst="rect">
              <a:avLst/>
            </a:prstGeom>
            <a:noFill/>
            <a:ln w="9525">
              <a:noFill/>
            </a:ln>
          </p:spPr>
        </p:pic>
        <p:pic>
          <p:nvPicPr>
            <p:cNvPr id="3086" name="Picture 12" descr="HDRibbonTitle-UniformTrim.png"/>
            <p:cNvPicPr>
              <a:picLocks noChangeAspect="1"/>
            </p:cNvPicPr>
            <p:nvPr/>
          </p:nvPicPr>
          <p:blipFill>
            <a:blip r:embed="rId4"/>
            <a:srcRect l="-2" r="47958"/>
            <a:stretch>
              <a:fillRect/>
            </a:stretch>
          </p:blipFill>
          <p:spPr>
            <a:xfrm>
              <a:off x="7480469" y="3128434"/>
              <a:ext cx="1664208" cy="612648"/>
            </a:xfrm>
            <a:prstGeom prst="rect">
              <a:avLst/>
            </a:prstGeom>
            <a:noFill/>
            <a:ln w="9525">
              <a:noFill/>
            </a:ln>
          </p:spPr>
        </p:pic>
      </p:grpSp>
      <p:cxnSp>
        <p:nvCxnSpPr>
          <p:cNvPr id="17" name="Straight Connector 14"/>
          <p:cNvCxnSpPr/>
          <p:nvPr/>
        </p:nvCxnSpPr>
        <p:spPr>
          <a:xfrm>
            <a:off x="2692400" y="3471863"/>
            <a:ext cx="681778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562579" y="1811863"/>
            <a:ext cx="7078488" cy="1515533"/>
          </a:xfrm>
        </p:spPr>
        <p:txBody>
          <a:bodyPr anchor="b">
            <a:noAutofit/>
          </a:bodyPr>
          <a:lstStyle>
            <a:lvl1pPr algn="ct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562579" y="3598327"/>
            <a:ext cx="7078488" cy="1377651"/>
          </a:xfrm>
        </p:spPr>
        <p:txBody>
          <a:bodyPr>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8" name="Date Placeholder 3"/>
          <p:cNvSpPr>
            <a:spLocks noGrp="1"/>
          </p:cNvSpPr>
          <p:nvPr>
            <p:ph type="dt" sz="half" idx="2"/>
          </p:nvPr>
        </p:nvSpPr>
        <p:spPr>
          <a:xfrm>
            <a:off x="8087784" y="5054600"/>
            <a:ext cx="897467" cy="279400"/>
          </a:xfrm>
          <a:prstGeom prst="rect">
            <a:avLst/>
          </a:prstGeom>
        </p:spPr>
        <p:txBody>
          <a:bodyPr vert="horz" lIns="91440" tIns="45720" rIns="91440" bIns="45720" rtlCol="0" anchor="ctr"/>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chemeClr val="tx1"/>
              </a:solidFill>
              <a:effectLst/>
              <a:uLnTx/>
              <a:uFillTx/>
              <a:latin typeface="+mn-lt"/>
              <a:ea typeface="+mn-ea"/>
              <a:cs typeface="+mn-cs"/>
            </a:endParaRPr>
          </a:p>
        </p:txBody>
      </p:sp>
      <p:sp>
        <p:nvSpPr>
          <p:cNvPr id="19" name="Footer Placeholder 4"/>
          <p:cNvSpPr>
            <a:spLocks noGrp="1"/>
          </p:cNvSpPr>
          <p:nvPr>
            <p:ph type="ftr" sz="quarter" idx="3"/>
          </p:nvPr>
        </p:nvSpPr>
        <p:spPr>
          <a:xfrm>
            <a:off x="2563284" y="5054600"/>
            <a:ext cx="5418667" cy="279400"/>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chemeClr val="tx1"/>
              </a:solidFill>
              <a:effectLst/>
              <a:uLnTx/>
              <a:uFillTx/>
              <a:latin typeface="+mn-lt"/>
              <a:ea typeface="+mn-ea"/>
              <a:cs typeface="+mn-cs"/>
            </a:endParaRPr>
          </a:p>
        </p:txBody>
      </p:sp>
      <p:sp>
        <p:nvSpPr>
          <p:cNvPr id="20" name="Slide Number Placeholder 5"/>
          <p:cNvSpPr>
            <a:spLocks noGrp="1"/>
          </p:cNvSpPr>
          <p:nvPr>
            <p:ph type="sldNum" sz="quarter" idx="4"/>
          </p:nvPr>
        </p:nvSpPr>
        <p:spPr>
          <a:xfrm>
            <a:off x="9088967" y="5054600"/>
            <a:ext cx="552451" cy="279400"/>
          </a:xfrm>
          <a:prstGeom prst="rect">
            <a:avLst/>
          </a:prstGeom>
        </p:spPr>
        <p:txBody>
          <a:bodyPr vert="horz" lIns="91440" tIns="45720" rIns="91440" bIns="45720" rtlCol="0" anchor="ctr"/>
          <a:p>
            <a:pPr algn="r" eaLnBrk="1" hangingPunct="1">
              <a:buNone/>
            </a:pPr>
            <a:fld id="{9A0DB2DC-4C9A-4742-B13C-FB6460FD3503}" type="slidenum">
              <a:rPr lang="zh-CN" altLang="en-US" dirty="0">
                <a:ea typeface="方正舒体" panose="02010601030101010101" pitchFamily="2" charset="-122"/>
              </a:rPr>
            </a:fld>
            <a:endParaRPr lang="zh-CN" altLang="en-US" dirty="0">
              <a:ea typeface="方正舒体" panose="02010601030101010101" pitchFamily="2" charset="-122"/>
            </a:endParaRPr>
          </a:p>
        </p:txBody>
      </p:sp>
    </p:spTree>
  </p:cSld>
  <p:clrMapOvr>
    <a:masterClrMapping/>
  </p:clrMapOvr>
  <p:transition spd="slow">
    <p:pull dir="ru"/>
  </p:transition>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microsoft.com/office/2007/relationships/hdphoto" Target="../media/image18.wdp"/><Relationship Id="rId1" Type="http://schemas.openxmlformats.org/officeDocument/2006/relationships/image" Target="../media/image17.pn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4.xml"/><Relationship Id="rId2" Type="http://schemas.microsoft.com/office/2007/relationships/hdphoto" Target="../media/image91.wdp"/><Relationship Id="rId1" Type="http://schemas.openxmlformats.org/officeDocument/2006/relationships/image" Target="../media/image9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6.xml"/><Relationship Id="rId3" Type="http://schemas.microsoft.com/office/2007/relationships/hdphoto" Target="../media/image93.wdp"/><Relationship Id="rId2" Type="http://schemas.openxmlformats.org/officeDocument/2006/relationships/image" Target="../media/image92.png"/><Relationship Id="rId1" Type="http://schemas.openxmlformats.org/officeDocument/2006/relationships/image" Target="../media/image30.jpe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6.xml"/><Relationship Id="rId2" Type="http://schemas.openxmlformats.org/officeDocument/2006/relationships/image" Target="../media/image95.png"/><Relationship Id="rId1" Type="http://schemas.openxmlformats.org/officeDocument/2006/relationships/image" Target="../media/image94.tif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microsoft.com/office/2007/relationships/hdphoto" Target="../media/image20.wdp"/><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microsoft.com/office/2007/relationships/hdphoto" Target="../media/image22.wdp"/><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6.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6.png"/><Relationship Id="rId2" Type="http://schemas.microsoft.com/office/2007/relationships/media" Target="../media/media1.mp4"/><Relationship Id="rId1" Type="http://schemas.openxmlformats.org/officeDocument/2006/relationships/video" Target="../media/media1.mp4"/></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microsoft.com/office/2007/relationships/hdphoto" Target="../media/image22.wdp"/><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microsoft.com/office/2007/relationships/hdphoto" Target="../media/image22.wdp"/><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38.jpeg"/><Relationship Id="rId2" Type="http://schemas.microsoft.com/office/2007/relationships/hdphoto" Target="../media/image22.wdp"/><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jpeg"/><Relationship Id="rId1" Type="http://schemas.openxmlformats.org/officeDocument/2006/relationships/tags" Target="../tags/tag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jpeg"/><Relationship Id="rId1" Type="http://schemas.openxmlformats.org/officeDocument/2006/relationships/image" Target="../media/image55.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20.wdp"/><Relationship Id="rId3" Type="http://schemas.openxmlformats.org/officeDocument/2006/relationships/image" Target="../media/image19.png"/><Relationship Id="rId2" Type="http://schemas.microsoft.com/office/2007/relationships/hdphoto" Target="../media/image18.wdp"/><Relationship Id="rId1" Type="http://schemas.openxmlformats.org/officeDocument/2006/relationships/image" Target="../media/image1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chart" Target="../charts/char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microsoft.com/office/2007/relationships/hdphoto" Target="../media/image22.wdp"/><Relationship Id="rId1" Type="http://schemas.openxmlformats.org/officeDocument/2006/relationships/image" Target="../media/image21.png"/></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4.jpeg"/><Relationship Id="rId5" Type="http://schemas.openxmlformats.org/officeDocument/2006/relationships/tags" Target="../tags/tag8.xml"/><Relationship Id="rId4" Type="http://schemas.openxmlformats.org/officeDocument/2006/relationships/image" Target="../media/image63.jpeg"/><Relationship Id="rId3" Type="http://schemas.openxmlformats.org/officeDocument/2006/relationships/tags" Target="../tags/tag7.xml"/><Relationship Id="rId2" Type="http://schemas.openxmlformats.org/officeDocument/2006/relationships/image" Target="../media/image62.jpeg"/><Relationship Id="rId1" Type="http://schemas.openxmlformats.org/officeDocument/2006/relationships/tags" Target="../tags/tag6.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chart" Target="../charts/chart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68.jpeg"/><Relationship Id="rId2" Type="http://schemas.microsoft.com/office/2007/relationships/hdphoto" Target="../media/image67.wdp"/><Relationship Id="rId1" Type="http://schemas.openxmlformats.org/officeDocument/2006/relationships/image" Target="../media/image6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image" Target="../media/image72.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chart" Target="../charts/char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75.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chart" Target="../charts/chart6.xml"/></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3.xml"/><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76.jpe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3.xml"/><Relationship Id="rId3" Type="http://schemas.openxmlformats.org/officeDocument/2006/relationships/image" Target="../media/image79.png"/><Relationship Id="rId2" Type="http://schemas.microsoft.com/office/2007/relationships/media" Target="../media/media2.mp4"/><Relationship Id="rId1" Type="http://schemas.openxmlformats.org/officeDocument/2006/relationships/video" Target="../media/media2.mp4"/></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3.xml"/><Relationship Id="rId2" Type="http://schemas.openxmlformats.org/officeDocument/2006/relationships/image" Target="../media/image81.jpeg"/><Relationship Id="rId1" Type="http://schemas.openxmlformats.org/officeDocument/2006/relationships/image" Target="../media/image80.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image" Target="../media/image82.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image" Target="../media/image83.jpeg"/></Relationships>
</file>

<file path=ppt/slides/_rels/slide98.xml.rels><?xml version="1.0" encoding="UTF-8" standalone="yes"?>
<Relationships xmlns="http://schemas.openxmlformats.org/package/2006/relationships"><Relationship Id="rId7" Type="http://schemas.openxmlformats.org/officeDocument/2006/relationships/notesSlide" Target="../notesSlides/notesSlide61.xml"/><Relationship Id="rId6" Type="http://schemas.openxmlformats.org/officeDocument/2006/relationships/slideLayout" Target="../slideLayouts/slideLayout3.xml"/><Relationship Id="rId5" Type="http://schemas.microsoft.com/office/2007/relationships/hdphoto" Target="../media/image88.wdp"/><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8"/>
          <p:cNvGrpSpPr/>
          <p:nvPr/>
        </p:nvGrpSpPr>
        <p:grpSpPr>
          <a:xfrm>
            <a:off x="-8793" y="-35954"/>
            <a:ext cx="12200793" cy="6893954"/>
            <a:chOff x="-8793" y="-35954"/>
            <a:chExt cx="12200793" cy="6893954"/>
          </a:xfrm>
        </p:grpSpPr>
        <p:grpSp>
          <p:nvGrpSpPr>
            <p:cNvPr id="29" name="组合 3"/>
            <p:cNvGrpSpPr/>
            <p:nvPr/>
          </p:nvGrpSpPr>
          <p:grpSpPr>
            <a:xfrm>
              <a:off x="-8793" y="0"/>
              <a:ext cx="12200793" cy="6858000"/>
              <a:chOff x="-1" y="-20360"/>
              <a:chExt cx="12200793" cy="6858000"/>
            </a:xfrm>
          </p:grpSpPr>
          <p:pic>
            <p:nvPicPr>
              <p:cNvPr id="2097152" name="图片 1"/>
              <p:cNvPicPr>
                <a:picLocks noChangeAspect="1"/>
              </p:cNvPicPr>
              <p:nvPr/>
            </p:nvPicPr>
            <p:blipFill rotWithShape="1">
              <a:blip r:embed="rId1" cstate="print"/>
              <a:srcRect t="56923" b="12081"/>
              <a:stretch>
                <a:fillRect/>
              </a:stretch>
            </p:blipFill>
            <p:spPr>
              <a:xfrm>
                <a:off x="8792" y="1836600"/>
                <a:ext cx="12191999" cy="5001040"/>
              </a:xfrm>
              <a:prstGeom prst="rect">
                <a:avLst/>
              </a:prstGeom>
            </p:spPr>
          </p:pic>
          <p:sp>
            <p:nvSpPr>
              <p:cNvPr id="1048578" name="矩形 2"/>
              <p:cNvSpPr/>
              <p:nvPr/>
            </p:nvSpPr>
            <p:spPr>
              <a:xfrm>
                <a:off x="-1" y="-20360"/>
                <a:ext cx="12200793" cy="5845774"/>
              </a:xfrm>
              <a:prstGeom prst="rect">
                <a:avLst/>
              </a:prstGeom>
              <a:gradFill>
                <a:gsLst>
                  <a:gs pos="0">
                    <a:srgbClr val="E9EDF0">
                      <a:alpha val="0"/>
                    </a:srgbClr>
                  </a:gs>
                  <a:gs pos="31000">
                    <a:srgbClr val="ECEFF2">
                      <a:alpha val="80000"/>
                    </a:srgbClr>
                  </a:gs>
                  <a:gs pos="52874">
                    <a:srgbClr val="EDF0F3"/>
                  </a:gs>
                  <a:gs pos="74400">
                    <a:srgbClr val="EEF0F3"/>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79" name="矩形 27"/>
            <p:cNvSpPr/>
            <p:nvPr/>
          </p:nvSpPr>
          <p:spPr>
            <a:xfrm rot="16200000">
              <a:off x="-2207007" y="2176147"/>
              <a:ext cx="6893954" cy="2469752"/>
            </a:xfrm>
            <a:prstGeom prst="rect">
              <a:avLst/>
            </a:prstGeom>
            <a:gradFill>
              <a:gsLst>
                <a:gs pos="0">
                  <a:srgbClr val="E9EDF0">
                    <a:alpha val="0"/>
                  </a:srgbClr>
                </a:gs>
                <a:gs pos="100000">
                  <a:srgbClr val="F0F1F4"/>
                </a:gs>
              </a:gsLst>
              <a:lin ang="16200000" scaled="1"/>
            </a:gradFill>
            <a:ln>
              <a:noFill/>
            </a:ln>
            <a:effectLst>
              <a:outerShdw blurRad="381000" dist="63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45728" name="直接连接符 4"/>
          <p:cNvCxnSpPr/>
          <p:nvPr/>
        </p:nvCxnSpPr>
        <p:spPr>
          <a:xfrm>
            <a:off x="2474843" y="541585"/>
            <a:ext cx="9723762"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nvGrpSpPr>
          <p:cNvPr id="31" name="组合 6"/>
          <p:cNvGrpSpPr/>
          <p:nvPr/>
        </p:nvGrpSpPr>
        <p:grpSpPr>
          <a:xfrm rot="0">
            <a:off x="2843530" y="3835400"/>
            <a:ext cx="6435090" cy="0"/>
            <a:chOff x="2843658" y="3481479"/>
            <a:chExt cx="6434813" cy="1"/>
          </a:xfrm>
        </p:grpSpPr>
        <p:cxnSp>
          <p:nvCxnSpPr>
            <p:cNvPr id="3145729" name="直接连接符 7"/>
            <p:cNvCxnSpPr/>
            <p:nvPr/>
          </p:nvCxnSpPr>
          <p:spPr>
            <a:xfrm>
              <a:off x="6803356" y="3481479"/>
              <a:ext cx="2475115" cy="0"/>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cxnSp>
          <p:nvCxnSpPr>
            <p:cNvPr id="3145730" name="直接连接符 8"/>
            <p:cNvCxnSpPr>
              <a:endCxn id="1048580" idx="1"/>
            </p:cNvCxnSpPr>
            <p:nvPr/>
          </p:nvCxnSpPr>
          <p:spPr>
            <a:xfrm>
              <a:off x="2843658" y="3481479"/>
              <a:ext cx="2390885" cy="1"/>
            </a:xfrm>
            <a:prstGeom prst="line">
              <a:avLst/>
            </a:prstGeom>
            <a:ln>
              <a:solidFill>
                <a:srgbClr val="AF1E22"/>
              </a:solidFill>
            </a:ln>
          </p:spPr>
          <p:style>
            <a:lnRef idx="1">
              <a:schemeClr val="accent4"/>
            </a:lnRef>
            <a:fillRef idx="0">
              <a:schemeClr val="accent4"/>
            </a:fillRef>
            <a:effectRef idx="0">
              <a:schemeClr val="accent4"/>
            </a:effectRef>
            <a:fontRef idx="minor">
              <a:schemeClr val="tx1"/>
            </a:fontRef>
          </p:style>
        </p:cxnSp>
      </p:grpSp>
      <p:grpSp>
        <p:nvGrpSpPr>
          <p:cNvPr id="33" name="组合 35"/>
          <p:cNvGrpSpPr/>
          <p:nvPr/>
        </p:nvGrpSpPr>
        <p:grpSpPr>
          <a:xfrm>
            <a:off x="2707914" y="1902656"/>
            <a:ext cx="6776170" cy="1507079"/>
            <a:chOff x="2707914" y="1969331"/>
            <a:chExt cx="6776170" cy="1507079"/>
          </a:xfrm>
        </p:grpSpPr>
        <p:grpSp>
          <p:nvGrpSpPr>
            <p:cNvPr id="34" name="组合 36"/>
            <p:cNvGrpSpPr/>
            <p:nvPr/>
          </p:nvGrpSpPr>
          <p:grpSpPr>
            <a:xfrm>
              <a:off x="2707914" y="1969331"/>
              <a:ext cx="6776170" cy="1507079"/>
              <a:chOff x="2707914" y="1969331"/>
              <a:chExt cx="6776170" cy="1507079"/>
            </a:xfrm>
          </p:grpSpPr>
          <p:sp>
            <p:nvSpPr>
              <p:cNvPr id="1048582" name="文本框 39"/>
              <p:cNvSpPr txBox="1"/>
              <p:nvPr/>
            </p:nvSpPr>
            <p:spPr>
              <a:xfrm>
                <a:off x="3262396" y="1969331"/>
                <a:ext cx="6221688" cy="1507079"/>
              </a:xfrm>
              <a:prstGeom prst="rect">
                <a:avLst/>
              </a:prstGeom>
              <a:noFill/>
            </p:spPr>
            <p:txBody>
              <a:bodyPr wrap="square" rtlCol="0">
                <a:spAutoFit/>
              </a:bodyPr>
              <a:lstStyle/>
              <a:p>
                <a:pPr marL="0" lvl="1">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毛泽东思想和中国特色</a:t>
                </a:r>
                <a:endParaRPr lang="zh-CN" altLang="en-US" sz="4000" b="1" spc="300" dirty="0">
                  <a:solidFill>
                    <a:srgbClr val="AF1E22"/>
                  </a:solidFill>
                  <a:latin typeface="微软雅黑" panose="020B0503020204020204" pitchFamily="34" charset="-122"/>
                  <a:ea typeface="微软雅黑" panose="020B0503020204020204" pitchFamily="34" charset="-122"/>
                </a:endParaRPr>
              </a:p>
              <a:p>
                <a:pPr>
                  <a:lnSpc>
                    <a:spcPct val="120000"/>
                  </a:lnSpc>
                </a:pPr>
                <a:r>
                  <a:rPr lang="zh-CN" altLang="en-US" sz="4000" b="1" spc="300" dirty="0">
                    <a:solidFill>
                      <a:srgbClr val="AF1E22"/>
                    </a:solidFill>
                    <a:latin typeface="微软雅黑" panose="020B0503020204020204" pitchFamily="34" charset="-122"/>
                    <a:ea typeface="微软雅黑" panose="020B0503020204020204" pitchFamily="34" charset="-122"/>
                  </a:rPr>
                  <a:t>社会主义理论体系概论</a:t>
                </a:r>
                <a:endParaRPr lang="zh-CN" altLang="en-US" sz="4000" b="1" spc="300" dirty="0">
                  <a:solidFill>
                    <a:srgbClr val="AF1E22"/>
                  </a:solidFill>
                  <a:latin typeface="微软雅黑" panose="020B0503020204020204" pitchFamily="34" charset="-122"/>
                  <a:ea typeface="微软雅黑" panose="020B0503020204020204" pitchFamily="34" charset="-122"/>
                </a:endParaRPr>
              </a:p>
            </p:txBody>
          </p:sp>
          <p:sp>
            <p:nvSpPr>
              <p:cNvPr id="1048583" name="半闭框 40"/>
              <p:cNvSpPr/>
              <p:nvPr/>
            </p:nvSpPr>
            <p:spPr>
              <a:xfrm>
                <a:off x="2707914"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4" name="半闭框 41"/>
              <p:cNvSpPr/>
              <p:nvPr/>
            </p:nvSpPr>
            <p:spPr>
              <a:xfrm>
                <a:off x="2992092" y="2014829"/>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sp>
          <p:nvSpPr>
            <p:cNvPr id="1048585" name="半闭框 37"/>
            <p:cNvSpPr/>
            <p:nvPr/>
          </p:nvSpPr>
          <p:spPr>
            <a:xfrm rot="10800000">
              <a:off x="9242333"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sp>
          <p:nvSpPr>
            <p:cNvPr id="1048586" name="半闭框 38"/>
            <p:cNvSpPr/>
            <p:nvPr/>
          </p:nvSpPr>
          <p:spPr>
            <a:xfrm rot="10800000">
              <a:off x="8958155" y="3250890"/>
              <a:ext cx="241751" cy="219590"/>
            </a:xfrm>
            <a:prstGeom prst="halfFram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endParaRPr>
            </a:p>
          </p:txBody>
        </p:sp>
      </p:grpSp>
      <p:pic>
        <p:nvPicPr>
          <p:cNvPr id="2097155" name="图片 58"/>
          <p:cNvPicPr>
            <a:picLocks noChangeAspect="1"/>
          </p:cNvPicPr>
          <p:nvPr/>
        </p:nvPicPr>
        <p:blipFill>
          <a:blip r:embed="rId2" cstate="print"/>
          <a:stretch>
            <a:fillRect/>
          </a:stretch>
        </p:blipFill>
        <p:spPr>
          <a:xfrm>
            <a:off x="-57753" y="-35954"/>
            <a:ext cx="3097036" cy="2749534"/>
          </a:xfrm>
          <a:prstGeom prst="rect">
            <a:avLst/>
          </a:prstGeom>
        </p:spPr>
      </p:pic>
      <p:sp>
        <p:nvSpPr>
          <p:cNvPr id="22" name="矩形 21"/>
          <p:cNvSpPr/>
          <p:nvPr/>
        </p:nvSpPr>
        <p:spPr>
          <a:xfrm>
            <a:off x="0" y="6569710"/>
            <a:ext cx="12192000" cy="28829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900" dirty="0">
              <a:solidFill>
                <a:srgbClr val="FFFDFD"/>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40"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rot="16200000" flipH="1" flipV="1">
            <a:off x="2599001" y="-2735002"/>
            <a:ext cx="6954252" cy="12231750"/>
          </a:xfrm>
          <a:custGeom>
            <a:avLst/>
            <a:gdLst>
              <a:gd name="connsiteX0" fmla="*/ 5681291 w 5681291"/>
              <a:gd name="connsiteY0" fmla="*/ 0 h 6857999"/>
              <a:gd name="connsiteX1" fmla="*/ 5681291 w 5681291"/>
              <a:gd name="connsiteY1" fmla="*/ 6857999 h 6857999"/>
              <a:gd name="connsiteX2" fmla="*/ 32132 w 5681291"/>
              <a:gd name="connsiteY2" fmla="*/ 6857999 h 6857999"/>
              <a:gd name="connsiteX3" fmla="*/ 131240 w 5681291"/>
              <a:gd name="connsiteY3" fmla="*/ 5913192 h 6857999"/>
              <a:gd name="connsiteX4" fmla="*/ 849774 w 5681291"/>
              <a:gd name="connsiteY4" fmla="*/ 5375628 h 6857999"/>
              <a:gd name="connsiteX5" fmla="*/ 3042539 w 5681291"/>
              <a:gd name="connsiteY5" fmla="*/ 4935804 h 6857999"/>
              <a:gd name="connsiteX6" fmla="*/ 4070785 w 5681291"/>
              <a:gd name="connsiteY6" fmla="*/ 3876968 h 6857999"/>
              <a:gd name="connsiteX7" fmla="*/ 3823015 w 5681291"/>
              <a:gd name="connsiteY7" fmla="*/ 2036223 h 6857999"/>
              <a:gd name="connsiteX8" fmla="*/ 4330944 w 5681291"/>
              <a:gd name="connsiteY8" fmla="*/ 602722 h 6857999"/>
              <a:gd name="connsiteX9" fmla="*/ 5470686 w 5681291"/>
              <a:gd name="connsiteY9" fmla="*/ 16290 h 6857999"/>
              <a:gd name="connsiteX10" fmla="*/ 5681291 w 5681291"/>
              <a:gd name="connsiteY1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1291" h="6857999">
                <a:moveTo>
                  <a:pt x="5681291" y="0"/>
                </a:moveTo>
                <a:cubicBezTo>
                  <a:pt x="5681291" y="6857999"/>
                  <a:pt x="5681291" y="6857999"/>
                  <a:pt x="5681291" y="6857999"/>
                </a:cubicBezTo>
                <a:lnTo>
                  <a:pt x="32132" y="6857999"/>
                </a:lnTo>
                <a:cubicBezTo>
                  <a:pt x="-29810" y="6532204"/>
                  <a:pt x="-5033" y="6173828"/>
                  <a:pt x="131240" y="5913192"/>
                </a:cubicBezTo>
                <a:cubicBezTo>
                  <a:pt x="292291" y="5603686"/>
                  <a:pt x="577227" y="5457077"/>
                  <a:pt x="849774" y="5375628"/>
                </a:cubicBezTo>
                <a:cubicBezTo>
                  <a:pt x="1568307" y="5131282"/>
                  <a:pt x="2324006" y="5180151"/>
                  <a:pt x="3042539" y="4935804"/>
                </a:cubicBezTo>
                <a:cubicBezTo>
                  <a:pt x="3488526" y="4789196"/>
                  <a:pt x="3959289" y="4463401"/>
                  <a:pt x="4070785" y="3876968"/>
                </a:cubicBezTo>
                <a:cubicBezTo>
                  <a:pt x="4182282" y="3257957"/>
                  <a:pt x="3847792" y="2655235"/>
                  <a:pt x="3823015" y="2036223"/>
                </a:cubicBezTo>
                <a:cubicBezTo>
                  <a:pt x="3798238" y="1482370"/>
                  <a:pt x="4008843" y="961097"/>
                  <a:pt x="4330944" y="602722"/>
                </a:cubicBezTo>
                <a:cubicBezTo>
                  <a:pt x="4653045" y="260636"/>
                  <a:pt x="5061866" y="81449"/>
                  <a:pt x="5470686" y="16290"/>
                </a:cubicBezTo>
                <a:cubicBezTo>
                  <a:pt x="5532629" y="16290"/>
                  <a:pt x="5606960" y="0"/>
                  <a:pt x="5681291" y="0"/>
                </a:cubicBez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id-ID"/>
          </a:p>
        </p:txBody>
      </p:sp>
      <p:sp>
        <p:nvSpPr>
          <p:cNvPr id="27" name="Freeform 40"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rot="16200000" flipH="1" flipV="1">
            <a:off x="1870798" y="-3341250"/>
            <a:ext cx="7343135" cy="13299266"/>
          </a:xfrm>
          <a:custGeom>
            <a:avLst/>
            <a:gdLst>
              <a:gd name="connsiteX0" fmla="*/ 5681291 w 5681291"/>
              <a:gd name="connsiteY0" fmla="*/ 0 h 6857999"/>
              <a:gd name="connsiteX1" fmla="*/ 5681291 w 5681291"/>
              <a:gd name="connsiteY1" fmla="*/ 6857999 h 6857999"/>
              <a:gd name="connsiteX2" fmla="*/ 32132 w 5681291"/>
              <a:gd name="connsiteY2" fmla="*/ 6857999 h 6857999"/>
              <a:gd name="connsiteX3" fmla="*/ 131240 w 5681291"/>
              <a:gd name="connsiteY3" fmla="*/ 5913192 h 6857999"/>
              <a:gd name="connsiteX4" fmla="*/ 849774 w 5681291"/>
              <a:gd name="connsiteY4" fmla="*/ 5375628 h 6857999"/>
              <a:gd name="connsiteX5" fmla="*/ 3042539 w 5681291"/>
              <a:gd name="connsiteY5" fmla="*/ 4935804 h 6857999"/>
              <a:gd name="connsiteX6" fmla="*/ 4070785 w 5681291"/>
              <a:gd name="connsiteY6" fmla="*/ 3876968 h 6857999"/>
              <a:gd name="connsiteX7" fmla="*/ 3823015 w 5681291"/>
              <a:gd name="connsiteY7" fmla="*/ 2036223 h 6857999"/>
              <a:gd name="connsiteX8" fmla="*/ 4330944 w 5681291"/>
              <a:gd name="connsiteY8" fmla="*/ 602722 h 6857999"/>
              <a:gd name="connsiteX9" fmla="*/ 5470686 w 5681291"/>
              <a:gd name="connsiteY9" fmla="*/ 16290 h 6857999"/>
              <a:gd name="connsiteX10" fmla="*/ 5681291 w 5681291"/>
              <a:gd name="connsiteY1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1291" h="6857999">
                <a:moveTo>
                  <a:pt x="5681291" y="0"/>
                </a:moveTo>
                <a:cubicBezTo>
                  <a:pt x="5681291" y="6857999"/>
                  <a:pt x="5681291" y="6857999"/>
                  <a:pt x="5681291" y="6857999"/>
                </a:cubicBezTo>
                <a:lnTo>
                  <a:pt x="32132" y="6857999"/>
                </a:lnTo>
                <a:cubicBezTo>
                  <a:pt x="-29810" y="6532204"/>
                  <a:pt x="-5033" y="6173828"/>
                  <a:pt x="131240" y="5913192"/>
                </a:cubicBezTo>
                <a:cubicBezTo>
                  <a:pt x="292291" y="5603686"/>
                  <a:pt x="577227" y="5457077"/>
                  <a:pt x="849774" y="5375628"/>
                </a:cubicBezTo>
                <a:cubicBezTo>
                  <a:pt x="1568307" y="5131282"/>
                  <a:pt x="2324006" y="5180151"/>
                  <a:pt x="3042539" y="4935804"/>
                </a:cubicBezTo>
                <a:cubicBezTo>
                  <a:pt x="3488526" y="4789196"/>
                  <a:pt x="3959289" y="4463401"/>
                  <a:pt x="4070785" y="3876968"/>
                </a:cubicBezTo>
                <a:cubicBezTo>
                  <a:pt x="4182282" y="3257957"/>
                  <a:pt x="3847792" y="2655235"/>
                  <a:pt x="3823015" y="2036223"/>
                </a:cubicBezTo>
                <a:cubicBezTo>
                  <a:pt x="3798238" y="1482370"/>
                  <a:pt x="4008843" y="961097"/>
                  <a:pt x="4330944" y="602722"/>
                </a:cubicBezTo>
                <a:cubicBezTo>
                  <a:pt x="4653045" y="260636"/>
                  <a:pt x="5061866" y="81449"/>
                  <a:pt x="5470686" y="16290"/>
                </a:cubicBezTo>
                <a:cubicBezTo>
                  <a:pt x="5532629" y="16290"/>
                  <a:pt x="5606960" y="0"/>
                  <a:pt x="5681291" y="0"/>
                </a:cubicBezTo>
                <a:close/>
              </a:path>
            </a:pathLst>
          </a:custGeom>
          <a:solidFill>
            <a:srgbClr val="AF1E2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en-US" altLang="zh-CN" dirty="0"/>
              <a:t>·</a:t>
            </a:r>
            <a:endParaRPr kumimoji="1" lang="id-ID" dirty="0"/>
          </a:p>
        </p:txBody>
      </p:sp>
      <p:sp>
        <p:nvSpPr>
          <p:cNvPr id="23" name="矩形: 对角圆角 22"/>
          <p:cNvSpPr/>
          <p:nvPr/>
        </p:nvSpPr>
        <p:spPr>
          <a:xfrm>
            <a:off x="768830" y="2364399"/>
            <a:ext cx="10734040" cy="3157886"/>
          </a:xfrm>
          <a:prstGeom prst="round2DiagRect">
            <a:avLst>
              <a:gd name="adj1" fmla="val 12430"/>
              <a:gd name="adj2" fmla="val 0"/>
            </a:avLst>
          </a:prstGeom>
          <a:solidFill>
            <a:schemeClr val="bg1"/>
          </a:solidFill>
          <a:ln>
            <a:noFill/>
          </a:ln>
          <a:effectLst>
            <a:outerShdw blurRad="254000" sx="102000" sy="102000" algn="ctr" rotWithShape="0">
              <a:schemeClr val="tx1">
                <a:lumMod val="50000"/>
                <a:lumOff val="50000"/>
                <a:alpha val="40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3"/>
          <p:cNvSpPr txBox="1"/>
          <p:nvPr/>
        </p:nvSpPr>
        <p:spPr>
          <a:xfrm>
            <a:off x="2013585" y="579755"/>
            <a:ext cx="7981950" cy="59880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r>
              <a:rPr lang="zh-CN" altLang="en-US" sz="2200" dirty="0">
                <a:solidFill>
                  <a:schemeClr val="tx1">
                    <a:lumMod val="85000"/>
                    <a:lumOff val="15000"/>
                  </a:schemeClr>
                </a:solidFill>
                <a:sym typeface="+mn-ea"/>
              </a:rPr>
              <a:t>（三）新民主主义社会向社会主义社会过渡的理论依据</a:t>
            </a:r>
            <a:endParaRPr lang="zh-CN" altLang="en-US" sz="2200" dirty="0">
              <a:solidFill>
                <a:schemeClr val="tx1">
                  <a:lumMod val="85000"/>
                  <a:lumOff val="15000"/>
                </a:schemeClr>
              </a:solidFill>
            </a:endParaRPr>
          </a:p>
        </p:txBody>
      </p:sp>
      <p:sp>
        <p:nvSpPr>
          <p:cNvPr id="10" name="文本框 9"/>
          <p:cNvSpPr txBox="1"/>
          <p:nvPr/>
        </p:nvSpPr>
        <p:spPr>
          <a:xfrm>
            <a:off x="4162554" y="2743013"/>
            <a:ext cx="7059096" cy="2400657"/>
          </a:xfrm>
          <a:prstGeom prst="rect">
            <a:avLst/>
          </a:prstGeom>
          <a:noFill/>
        </p:spPr>
        <p:txBody>
          <a:bodyPr wrap="square" rtlCol="0">
            <a:spAutoFit/>
          </a:bodyPr>
          <a:lstStyle/>
          <a:p>
            <a:pPr algn="just" fontAlgn="auto">
              <a:lnSpc>
                <a:spcPct val="150000"/>
              </a:lnSpc>
              <a:buClr>
                <a:srgbClr val="C00000"/>
              </a:buClr>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       马克思</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、恩格斯</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认为，从资本主义社会到社会主义社会，需要经历一个从无产阶级夺取政权到利用国家政权对旧有的生产关系进行革命性的改造，逐步消灭私有制，确立公有制并大力发展生产力的过渡时期。这是一切走向共产主义的国家不可逾越的发展阶段。</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24"/>
          <p:cNvSpPr/>
          <p:nvPr/>
        </p:nvSpPr>
        <p:spPr>
          <a:xfrm rot="16200000" flipH="1">
            <a:off x="10455898" y="3407207"/>
            <a:ext cx="2162768" cy="69548"/>
          </a:xfrm>
          <a:prstGeom prst="rect">
            <a:avLst/>
          </a:prstGeom>
          <a:gradFill flip="none" rotWithShape="1">
            <a:gsLst>
              <a:gs pos="14000">
                <a:srgbClr val="DA380C">
                  <a:alpha val="0"/>
                </a:srgbClr>
              </a:gs>
              <a:gs pos="52000">
                <a:srgbClr val="EB6F00"/>
              </a:gs>
              <a:gs pos="86000">
                <a:srgbClr val="AF1E2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backgroundRemoval t="25500" b="55875" l="23452" r="74296">
                        <a14:foregroundMark x1="36961" y1="26750" x2="36210" y2="27250"/>
                        <a14:foregroundMark x1="39212" y1="26625" x2="39962" y2="26875"/>
                        <a14:foregroundMark x1="40901" y1="27000" x2="41463" y2="27625"/>
                        <a14:foregroundMark x1="41839" y1="27875" x2="41839" y2="28375"/>
                        <a14:foregroundMark x1="41651" y1="33000" x2="44278" y2="33375"/>
                        <a14:foregroundMark x1="46904" y1="34125" x2="47467" y2="34875"/>
                        <a14:foregroundMark x1="30582" y1="36875" x2="30206" y2="37875"/>
                        <a14:foregroundMark x1="31144" y1="36000" x2="29831" y2="38375"/>
                        <a14:foregroundMark x1="29268" y1="43875" x2="31895" y2="48000"/>
                        <a14:foregroundMark x1="28518" y1="41125" x2="28705" y2="42125"/>
                        <a14:foregroundMark x1="49343" y1="41375" x2="49343" y2="45625"/>
                        <a14:foregroundMark x1="62289" y1="38875" x2="63790" y2="40125"/>
                        <a14:foregroundMark x1="57036" y1="37250" x2="55910" y2="38250"/>
                        <a14:foregroundMark x1="57598" y1="37125" x2="58912" y2="37125"/>
                        <a14:foregroundMark x1="61351" y1="38250" x2="62101" y2="38875"/>
                        <a14:foregroundMark x1="68856" y1="47250" x2="70919" y2="49875"/>
                        <a14:foregroundMark x1="63790" y1="43375" x2="67355" y2="44250"/>
                        <a14:foregroundMark x1="68105" y1="45125" x2="69043" y2="47000"/>
                        <a14:foregroundMark x1="71295" y1="49875" x2="71670" y2="51375"/>
                        <a14:foregroundMark x1="71482" y1="54750" x2="71482" y2="55500"/>
                      </a14:backgroundRemoval>
                    </a14:imgEffect>
                  </a14:imgLayer>
                </a14:imgProps>
              </a:ext>
              <a:ext uri="{28A0092B-C50C-407E-A947-70E740481C1C}">
                <a14:useLocalDpi xmlns:a14="http://schemas.microsoft.com/office/drawing/2010/main" val="0"/>
              </a:ext>
            </a:extLst>
          </a:blip>
          <a:srcRect l="26235" t="24598" r="25590" b="44293"/>
          <a:stretch>
            <a:fillRect/>
          </a:stretch>
        </p:blipFill>
        <p:spPr>
          <a:xfrm>
            <a:off x="368555" y="1912077"/>
            <a:ext cx="3724813" cy="36102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0"/>
            <a:ext cx="12192000" cy="6858000"/>
          </a:xfrm>
          <a:prstGeom prst="rect">
            <a:avLst/>
          </a:prstGeom>
        </p:spPr>
      </p:pic>
      <p:sp>
        <p:nvSpPr>
          <p:cNvPr id="3" name="矩形: 对角圆角 2"/>
          <p:cNvSpPr/>
          <p:nvPr/>
        </p:nvSpPr>
        <p:spPr>
          <a:xfrm flipH="1" flipV="1">
            <a:off x="1371600" y="1711054"/>
            <a:ext cx="9448800" cy="4334146"/>
          </a:xfrm>
          <a:prstGeom prst="roundRect">
            <a:avLst>
              <a:gd name="adj" fmla="val 7289"/>
            </a:avLst>
          </a:prstGeom>
          <a:gradFill>
            <a:gsLst>
              <a:gs pos="100000">
                <a:srgbClr val="CF5154"/>
              </a:gs>
              <a:gs pos="67000">
                <a:srgbClr val="C00000"/>
              </a:gs>
              <a:gs pos="0">
                <a:srgbClr val="96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6"/>
          <p:cNvSpPr/>
          <p:nvPr/>
        </p:nvSpPr>
        <p:spPr bwMode="auto">
          <a:xfrm flipH="1">
            <a:off x="8382000" y="-1"/>
            <a:ext cx="3810000" cy="1385750"/>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sp>
        <p:nvSpPr>
          <p:cNvPr id="5" name="文本框 4"/>
          <p:cNvSpPr txBox="1"/>
          <p:nvPr/>
        </p:nvSpPr>
        <p:spPr>
          <a:xfrm>
            <a:off x="2340142" y="2520871"/>
            <a:ext cx="7496281" cy="2400657"/>
          </a:xfrm>
          <a:prstGeom prst="rect">
            <a:avLst/>
          </a:prstGeom>
          <a:noFill/>
        </p:spPr>
        <p:txBody>
          <a:bodyPr wrap="square" rtlCol="0">
            <a:spAutoFit/>
          </a:bodyPr>
          <a:lstStyle/>
          <a:p>
            <a:pPr lvl="0" algn="just" defTabSz="1218565">
              <a:lnSpc>
                <a:spcPct val="150000"/>
              </a:lnSpc>
              <a:defRPr/>
            </a:pP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rPr>
              <a:t> </a:t>
            </a:r>
            <a:r>
              <a:rPr lang="zh-CN" altLang="en-US" sz="2000" b="1" dirty="0" smtClean="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rPr>
              <a:t>      社会主义改造</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rPr>
              <a:t>理论是毛泽东思想重要的组成部分。这一理论创造性地回答了新中国成立后，如何改造旧社会、建立新社会，如何尽快实现社会主义工业化等重大问题。这一理论回答了新中国为什么要向社会主义</a:t>
            </a:r>
            <a:r>
              <a:rPr lang="zh-CN" altLang="en-US" sz="2000" b="1" dirty="0" smtClean="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rPr>
              <a:t>过渡、如何</a:t>
            </a:r>
            <a:r>
              <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rPr>
              <a:t>向社会主义过渡，向社会主义过渡留下了哪些宝贵经验等问题。</a:t>
            </a:r>
            <a:endParaRPr lang="zh-CN" altLang="en-US" sz="2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lvetica" panose="020B0604020202020204" pitchFamily="34" charset="0"/>
            </a:endParaRPr>
          </a:p>
        </p:txBody>
      </p:sp>
      <p:sp>
        <p:nvSpPr>
          <p:cNvPr id="6" name="Freeform 7"/>
          <p:cNvSpPr/>
          <p:nvPr/>
        </p:nvSpPr>
        <p:spPr bwMode="auto">
          <a:xfrm>
            <a:off x="-16992" y="3282951"/>
            <a:ext cx="685800" cy="3575050"/>
          </a:xfrm>
          <a:custGeom>
            <a:avLst/>
            <a:gdLst>
              <a:gd name="T0" fmla="*/ 1001 w 1083"/>
              <a:gd name="T1" fmla="*/ 2254 h 2254"/>
              <a:gd name="T2" fmla="*/ 0 w 1083"/>
              <a:gd name="T3" fmla="*/ 2254 h 2254"/>
              <a:gd name="T4" fmla="*/ 0 w 1083"/>
              <a:gd name="T5" fmla="*/ 0 h 2254"/>
              <a:gd name="T6" fmla="*/ 265 w 1083"/>
              <a:gd name="T7" fmla="*/ 424 h 2254"/>
              <a:gd name="T8" fmla="*/ 1028 w 1083"/>
              <a:gd name="T9" fmla="*/ 1498 h 2254"/>
              <a:gd name="T10" fmla="*/ 1001 w 1083"/>
              <a:gd name="T11" fmla="*/ 2254 h 2254"/>
            </a:gdLst>
            <a:ahLst/>
            <a:cxnLst>
              <a:cxn ang="0">
                <a:pos x="T0" y="T1"/>
              </a:cxn>
              <a:cxn ang="0">
                <a:pos x="T2" y="T3"/>
              </a:cxn>
              <a:cxn ang="0">
                <a:pos x="T4" y="T5"/>
              </a:cxn>
              <a:cxn ang="0">
                <a:pos x="T6" y="T7"/>
              </a:cxn>
              <a:cxn ang="0">
                <a:pos x="T8" y="T9"/>
              </a:cxn>
              <a:cxn ang="0">
                <a:pos x="T10" y="T11"/>
              </a:cxn>
            </a:cxnLst>
            <a:rect l="0" t="0" r="r" b="b"/>
            <a:pathLst>
              <a:path w="1083" h="2254">
                <a:moveTo>
                  <a:pt x="1001" y="2254"/>
                </a:moveTo>
                <a:cubicBezTo>
                  <a:pt x="0" y="2254"/>
                  <a:pt x="0" y="2254"/>
                  <a:pt x="0" y="2254"/>
                </a:cubicBezTo>
                <a:cubicBezTo>
                  <a:pt x="0" y="0"/>
                  <a:pt x="0" y="0"/>
                  <a:pt x="0" y="0"/>
                </a:cubicBezTo>
                <a:cubicBezTo>
                  <a:pt x="45" y="83"/>
                  <a:pt x="110" y="239"/>
                  <a:pt x="265" y="424"/>
                </a:cubicBezTo>
                <a:cubicBezTo>
                  <a:pt x="430" y="624"/>
                  <a:pt x="964" y="1154"/>
                  <a:pt x="1028" y="1498"/>
                </a:cubicBezTo>
                <a:cubicBezTo>
                  <a:pt x="1074" y="1746"/>
                  <a:pt x="1083" y="2027"/>
                  <a:pt x="1001" y="2254"/>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lstStyle/>
          <a:p>
            <a:endParaRPr lang="en-US" dirty="0"/>
          </a:p>
        </p:txBody>
      </p:sp>
      <p:sp>
        <p:nvSpPr>
          <p:cNvPr id="7" name="Freeform: Shape 54"/>
          <p:cNvSpPr/>
          <p:nvPr/>
        </p:nvSpPr>
        <p:spPr bwMode="auto">
          <a:xfrm rot="10800000">
            <a:off x="1616710" y="5469158"/>
            <a:ext cx="10575290" cy="1388840"/>
          </a:xfrm>
          <a:custGeom>
            <a:avLst/>
            <a:gdLst>
              <a:gd name="connsiteX0" fmla="*/ 7610 w 7473674"/>
              <a:gd name="connsiteY0" fmla="*/ 0 h 1186096"/>
              <a:gd name="connsiteX1" fmla="*/ 7473674 w 7473674"/>
              <a:gd name="connsiteY1" fmla="*/ 0 h 1186096"/>
              <a:gd name="connsiteX2" fmla="*/ 7298949 w 7473674"/>
              <a:gd name="connsiteY2" fmla="*/ 36782 h 1186096"/>
              <a:gd name="connsiteX3" fmla="*/ 3933364 w 7473674"/>
              <a:gd name="connsiteY3" fmla="*/ 854379 h 1186096"/>
              <a:gd name="connsiteX4" fmla="*/ 0 w 7473674"/>
              <a:gd name="connsiteY4" fmla="*/ 1042733 h 1186096"/>
              <a:gd name="connsiteX0-1" fmla="*/ 7610 w 7473674"/>
              <a:gd name="connsiteY0-2" fmla="*/ 0 h 1186096"/>
              <a:gd name="connsiteX1-3" fmla="*/ 7473674 w 7473674"/>
              <a:gd name="connsiteY1-4" fmla="*/ 0 h 1186096"/>
              <a:gd name="connsiteX2-5" fmla="*/ 3933364 w 7473674"/>
              <a:gd name="connsiteY2-6" fmla="*/ 854379 h 1186096"/>
              <a:gd name="connsiteX3-7" fmla="*/ 0 w 7473674"/>
              <a:gd name="connsiteY3-8" fmla="*/ 1042733 h 1186096"/>
              <a:gd name="connsiteX4-9" fmla="*/ 7610 w 7473674"/>
              <a:gd name="connsiteY4-10" fmla="*/ 0 h 1186096"/>
              <a:gd name="connsiteX0-11" fmla="*/ 7610 w 7473674"/>
              <a:gd name="connsiteY0-12" fmla="*/ 0 h 1128690"/>
              <a:gd name="connsiteX1-13" fmla="*/ 7473674 w 7473674"/>
              <a:gd name="connsiteY1-14" fmla="*/ 0 h 1128690"/>
              <a:gd name="connsiteX2-15" fmla="*/ 3523789 w 7473674"/>
              <a:gd name="connsiteY2-16" fmla="*/ 606729 h 1128690"/>
              <a:gd name="connsiteX3-17" fmla="*/ 0 w 7473674"/>
              <a:gd name="connsiteY3-18" fmla="*/ 1042733 h 1128690"/>
              <a:gd name="connsiteX4-19" fmla="*/ 7610 w 7473674"/>
              <a:gd name="connsiteY4-20" fmla="*/ 0 h 1128690"/>
              <a:gd name="connsiteX0-21" fmla="*/ 7610 w 7473674"/>
              <a:gd name="connsiteY0-22" fmla="*/ 0 h 1128690"/>
              <a:gd name="connsiteX1-23" fmla="*/ 7473674 w 7473674"/>
              <a:gd name="connsiteY1-24" fmla="*/ 0 h 1128690"/>
              <a:gd name="connsiteX2-25" fmla="*/ 3523789 w 7473674"/>
              <a:gd name="connsiteY2-26" fmla="*/ 606729 h 1128690"/>
              <a:gd name="connsiteX3-27" fmla="*/ 0 w 7473674"/>
              <a:gd name="connsiteY3-28" fmla="*/ 1042733 h 1128690"/>
              <a:gd name="connsiteX4-29" fmla="*/ 7610 w 7473674"/>
              <a:gd name="connsiteY4-30" fmla="*/ 0 h 1128690"/>
              <a:gd name="connsiteX0-31" fmla="*/ 7610 w 7473674"/>
              <a:gd name="connsiteY0-32" fmla="*/ 0 h 1128690"/>
              <a:gd name="connsiteX1-33" fmla="*/ 7473674 w 7473674"/>
              <a:gd name="connsiteY1-34" fmla="*/ 0 h 1128690"/>
              <a:gd name="connsiteX2-35" fmla="*/ 3523789 w 7473674"/>
              <a:gd name="connsiteY2-36" fmla="*/ 606729 h 1128690"/>
              <a:gd name="connsiteX3-37" fmla="*/ 0 w 7473674"/>
              <a:gd name="connsiteY3-38" fmla="*/ 1042733 h 1128690"/>
              <a:gd name="connsiteX4-39" fmla="*/ 7610 w 7473674"/>
              <a:gd name="connsiteY4-40" fmla="*/ 0 h 11286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73674" h="1128690">
                <a:moveTo>
                  <a:pt x="7610" y="0"/>
                </a:moveTo>
                <a:lnTo>
                  <a:pt x="7473674" y="0"/>
                </a:lnTo>
                <a:cubicBezTo>
                  <a:pt x="6157046" y="202243"/>
                  <a:pt x="4936065" y="234543"/>
                  <a:pt x="3523789" y="606729"/>
                </a:cubicBezTo>
                <a:cubicBezTo>
                  <a:pt x="2156794" y="966982"/>
                  <a:pt x="1028960" y="1287781"/>
                  <a:pt x="0" y="1042733"/>
                </a:cubicBezTo>
                <a:cubicBezTo>
                  <a:pt x="2537" y="695155"/>
                  <a:pt x="5073" y="347578"/>
                  <a:pt x="7610"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noAutofit/>
          </a:bodyPr>
          <a:lstStyle/>
          <a:p>
            <a:endParaRPr lang="en-US" dirty="0"/>
          </a:p>
        </p:txBody>
      </p:sp>
      <p:grpSp>
        <p:nvGrpSpPr>
          <p:cNvPr id="8" name="组合 7"/>
          <p:cNvGrpSpPr/>
          <p:nvPr/>
        </p:nvGrpSpPr>
        <p:grpSpPr>
          <a:xfrm>
            <a:off x="2440115" y="809817"/>
            <a:ext cx="7311769" cy="737695"/>
            <a:chOff x="2415798" y="742579"/>
            <a:chExt cx="7311769" cy="737695"/>
          </a:xfrm>
        </p:grpSpPr>
        <p:sp>
          <p:nvSpPr>
            <p:cNvPr id="9" name="íšlídè"/>
            <p:cNvSpPr txBox="1"/>
            <p:nvPr/>
          </p:nvSpPr>
          <p:spPr bwMode="auto">
            <a:xfrm>
              <a:off x="3768865" y="742579"/>
              <a:ext cx="4590202" cy="73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3600" b="1" spc="300" dirty="0">
                  <a:solidFill>
                    <a:srgbClr val="C00000"/>
                  </a:solidFill>
                  <a:latin typeface="华文行楷" panose="02010800040101010101" pitchFamily="2" charset="-122"/>
                  <a:ea typeface="华文行楷" panose="02010800040101010101" pitchFamily="2" charset="-122"/>
                </a:rPr>
                <a:t>专题小结</a:t>
              </a:r>
              <a:endParaRPr lang="en-US" altLang="zh-CN" sz="3600" b="1" spc="300" dirty="0">
                <a:solidFill>
                  <a:srgbClr val="C00000"/>
                </a:solidFill>
                <a:latin typeface="华文行楷" panose="02010800040101010101" pitchFamily="2" charset="-122"/>
                <a:ea typeface="华文行楷" panose="02010800040101010101" pitchFamily="2" charset="-122"/>
              </a:endParaRPr>
            </a:p>
          </p:txBody>
        </p:sp>
        <p:grpSp>
          <p:nvGrpSpPr>
            <p:cNvPr id="10" name="组合 9"/>
            <p:cNvGrpSpPr/>
            <p:nvPr/>
          </p:nvGrpSpPr>
          <p:grpSpPr>
            <a:xfrm>
              <a:off x="2415798" y="1067884"/>
              <a:ext cx="7311769" cy="0"/>
              <a:chOff x="2415798" y="1010793"/>
              <a:chExt cx="7311769" cy="0"/>
            </a:xfrm>
          </p:grpSpPr>
          <p:cxnSp>
            <p:nvCxnSpPr>
              <p:cNvPr id="11" name="直接箭头连接符 10"/>
              <p:cNvCxnSpPr/>
              <p:nvPr/>
            </p:nvCxnSpPr>
            <p:spPr>
              <a:xfrm>
                <a:off x="726013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415798" y="1010793"/>
                <a:ext cx="2467429" cy="0"/>
              </a:xfrm>
              <a:prstGeom prst="straightConnector1">
                <a:avLst/>
              </a:prstGeom>
              <a:ln w="3175">
                <a:solidFill>
                  <a:srgbClr val="C00000"/>
                </a:solidFill>
                <a:tailEnd type="diamon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6504445" y="5170147"/>
            <a:ext cx="4112510" cy="952170"/>
            <a:chOff x="6190631" y="4283761"/>
            <a:chExt cx="4112510" cy="952170"/>
          </a:xfrm>
        </p:grpSpPr>
        <p:cxnSp>
          <p:nvCxnSpPr>
            <p:cNvPr id="71" name="直接连接符 70"/>
            <p:cNvCxnSpPr/>
            <p:nvPr/>
          </p:nvCxnSpPr>
          <p:spPr>
            <a:xfrm>
              <a:off x="6190631" y="4733386"/>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7040709" y="4283761"/>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社会主义基本制度的确立</a:t>
              </a:r>
              <a:endParaRPr lang="zh-CN" altLang="en-US" sz="1600" dirty="0">
                <a:latin typeface="微软雅黑" panose="020B0503020204020204" pitchFamily="34" charset="-122"/>
                <a:ea typeface="微软雅黑" panose="020B0503020204020204" pitchFamily="34" charset="-122"/>
              </a:endParaRPr>
            </a:p>
          </p:txBody>
        </p:sp>
        <p:cxnSp>
          <p:nvCxnSpPr>
            <p:cNvPr id="75" name="直接连接符 74"/>
            <p:cNvCxnSpPr/>
            <p:nvPr/>
          </p:nvCxnSpPr>
          <p:spPr>
            <a:xfrm flipV="1">
              <a:off x="6711763" y="4441139"/>
              <a:ext cx="0" cy="6287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0" idx="6"/>
            </p:cNvCxnSpPr>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6712849" y="5072470"/>
              <a:ext cx="3088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椭圆 81"/>
            <p:cNvSpPr/>
            <p:nvPr/>
          </p:nvSpPr>
          <p:spPr>
            <a:xfrm>
              <a:off x="6958436" y="502798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文本框 46"/>
            <p:cNvSpPr txBox="1"/>
            <p:nvPr/>
          </p:nvSpPr>
          <p:spPr>
            <a:xfrm>
              <a:off x="7040709" y="4897377"/>
              <a:ext cx="326243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社会主义基本制度确立的重大意义</a:t>
              </a:r>
              <a:endParaRPr lang="zh-CN" altLang="en-US" sz="1600" dirty="0">
                <a:latin typeface="微软雅黑" panose="020B0503020204020204" pitchFamily="34" charset="-122"/>
                <a:ea typeface="微软雅黑" panose="020B0503020204020204" pitchFamily="34" charset="-122"/>
              </a:endParaRPr>
            </a:p>
          </p:txBody>
        </p:sp>
      </p:grpSp>
      <p:cxnSp>
        <p:nvCxnSpPr>
          <p:cNvPr id="63" name="直接连接符 62"/>
          <p:cNvCxnSpPr/>
          <p:nvPr/>
        </p:nvCxnSpPr>
        <p:spPr>
          <a:xfrm>
            <a:off x="2838666" y="3672225"/>
            <a:ext cx="7029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463470" y="3153046"/>
            <a:ext cx="2579062" cy="914663"/>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社会主义改造理论</a:t>
            </a:r>
            <a:endPar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64" name="直接连接符 63"/>
          <p:cNvCxnSpPr/>
          <p:nvPr/>
        </p:nvCxnSpPr>
        <p:spPr>
          <a:xfrm>
            <a:off x="3541630" y="1720268"/>
            <a:ext cx="550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541630" y="3679515"/>
            <a:ext cx="55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3541630" y="1720269"/>
            <a:ext cx="0" cy="39129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541630" y="5633173"/>
            <a:ext cx="54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7362504" y="1940513"/>
            <a:ext cx="184731" cy="338554"/>
          </a:xfrm>
          <a:prstGeom prst="rect">
            <a:avLst/>
          </a:prstGeom>
          <a:noFill/>
        </p:spPr>
        <p:txBody>
          <a:bodyPr wrap="none" rtlCol="0">
            <a:spAutoFit/>
          </a:bodyPr>
          <a:lstStyle/>
          <a:p>
            <a:endParaRPr lang="zh-CN" altLang="en-US" sz="16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7308590" y="949242"/>
            <a:ext cx="3481735" cy="337185"/>
            <a:chOff x="7314849" y="949242"/>
            <a:chExt cx="3481735" cy="337185"/>
          </a:xfrm>
        </p:grpSpPr>
        <p:sp>
          <p:nvSpPr>
            <p:cNvPr id="60" name="文本框 59"/>
            <p:cNvSpPr txBox="1"/>
            <p:nvPr/>
          </p:nvSpPr>
          <p:spPr>
            <a:xfrm>
              <a:off x="7362504" y="949242"/>
              <a:ext cx="34340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新民主主义社会是一个过渡性的社会</a:t>
              </a:r>
              <a:endParaRPr lang="zh-CN" altLang="en-US" sz="1600" dirty="0">
                <a:latin typeface="微软雅黑" panose="020B0503020204020204" pitchFamily="34" charset="-122"/>
                <a:ea typeface="微软雅黑" panose="020B0503020204020204" pitchFamily="34" charset="-122"/>
              </a:endParaRPr>
            </a:p>
          </p:txBody>
        </p:sp>
        <p:sp>
          <p:nvSpPr>
            <p:cNvPr id="115" name="椭圆 114"/>
            <p:cNvSpPr/>
            <p:nvPr/>
          </p:nvSpPr>
          <p:spPr>
            <a:xfrm>
              <a:off x="7314849" y="106992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6" name="组合 5"/>
          <p:cNvGrpSpPr/>
          <p:nvPr/>
        </p:nvGrpSpPr>
        <p:grpSpPr>
          <a:xfrm>
            <a:off x="7308590" y="1376429"/>
            <a:ext cx="4541193" cy="338554"/>
            <a:chOff x="7314849" y="1276021"/>
            <a:chExt cx="4541193" cy="338554"/>
          </a:xfrm>
        </p:grpSpPr>
        <p:sp>
          <p:nvSpPr>
            <p:cNvPr id="61" name="文本框 60"/>
            <p:cNvSpPr txBox="1"/>
            <p:nvPr/>
          </p:nvSpPr>
          <p:spPr>
            <a:xfrm>
              <a:off x="7362504" y="1276021"/>
              <a:ext cx="449353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新民主主义社会向社会主义社会过渡的现实依据</a:t>
              </a:r>
              <a:endParaRPr lang="zh-CN" altLang="en-US" sz="1600" dirty="0">
                <a:latin typeface="微软雅黑" panose="020B0503020204020204" pitchFamily="34" charset="-122"/>
                <a:ea typeface="微软雅黑" panose="020B0503020204020204" pitchFamily="34" charset="-122"/>
              </a:endParaRPr>
            </a:p>
          </p:txBody>
        </p:sp>
        <p:sp>
          <p:nvSpPr>
            <p:cNvPr id="116" name="椭圆 115"/>
            <p:cNvSpPr/>
            <p:nvPr/>
          </p:nvSpPr>
          <p:spPr>
            <a:xfrm>
              <a:off x="7314849" y="140336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7" name="组合 6"/>
          <p:cNvGrpSpPr/>
          <p:nvPr/>
        </p:nvGrpSpPr>
        <p:grpSpPr>
          <a:xfrm>
            <a:off x="7308590" y="1803616"/>
            <a:ext cx="4547452" cy="338554"/>
            <a:chOff x="7308590" y="1602800"/>
            <a:chExt cx="4547452" cy="338554"/>
          </a:xfrm>
        </p:grpSpPr>
        <p:sp>
          <p:nvSpPr>
            <p:cNvPr id="78" name="文本框 77"/>
            <p:cNvSpPr txBox="1"/>
            <p:nvPr/>
          </p:nvSpPr>
          <p:spPr>
            <a:xfrm>
              <a:off x="7362504" y="1602800"/>
              <a:ext cx="4493538"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新民主主义社会向社会主义社会过渡的理论依据</a:t>
              </a:r>
              <a:endParaRPr lang="zh-CN" altLang="en-US" sz="1600" dirty="0">
                <a:latin typeface="微软雅黑" panose="020B0503020204020204" pitchFamily="34" charset="-122"/>
                <a:ea typeface="微软雅黑" panose="020B0503020204020204" pitchFamily="34" charset="-122"/>
              </a:endParaRPr>
            </a:p>
          </p:txBody>
        </p:sp>
        <p:sp>
          <p:nvSpPr>
            <p:cNvPr id="117" name="椭圆 116"/>
            <p:cNvSpPr/>
            <p:nvPr/>
          </p:nvSpPr>
          <p:spPr>
            <a:xfrm>
              <a:off x="7308590" y="1730142"/>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0" name="平行四边形 49"/>
          <p:cNvSpPr/>
          <p:nvPr/>
        </p:nvSpPr>
        <p:spPr>
          <a:xfrm>
            <a:off x="4008755" y="1080443"/>
            <a:ext cx="2564765" cy="924560"/>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为什么要向社会主义</a:t>
            </a:r>
            <a:endParaRPr lang="zh-CN" altLang="en-US" b="1"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en-US" b="1" dirty="0" smtClean="0">
                <a:solidFill>
                  <a:schemeClr val="tx1"/>
                </a:solidFill>
                <a:latin typeface="微软雅黑" panose="020B0503020204020204" pitchFamily="34" charset="-122"/>
                <a:ea typeface="微软雅黑" panose="020B0503020204020204" pitchFamily="34" charset="-122"/>
              </a:rPr>
              <a:t>社会过渡</a:t>
            </a:r>
            <a:r>
              <a:rPr lang="zh-CN" altLang="en-US" b="1" dirty="0">
                <a:solidFill>
                  <a:schemeClr val="tx1"/>
                </a:solidFill>
                <a:latin typeface="微软雅黑" panose="020B0503020204020204" pitchFamily="34" charset="-122"/>
                <a:ea typeface="微软雅黑" panose="020B0503020204020204" pitchFamily="34" charset="-122"/>
              </a:rPr>
              <a:t>？</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4008755" y="3228387"/>
            <a:ext cx="2564765" cy="943610"/>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新民主主义社会如何向社会主义社会过渡？</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3994695" y="5151423"/>
            <a:ext cx="2579062" cy="950475"/>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如何认识社会主义基本制度的确立及其意义？</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573520" y="1111885"/>
            <a:ext cx="735330" cy="861009"/>
            <a:chOff x="6573520" y="1111885"/>
            <a:chExt cx="735330" cy="861009"/>
          </a:xfrm>
        </p:grpSpPr>
        <p:cxnSp>
          <p:nvCxnSpPr>
            <p:cNvPr id="9" name="连接符: 肘形 8"/>
            <p:cNvCxnSpPr>
              <a:stCxn id="50" idx="3"/>
              <a:endCxn id="115" idx="2"/>
            </p:cNvCxnSpPr>
            <p:nvPr/>
          </p:nvCxnSpPr>
          <p:spPr>
            <a:xfrm flipV="1">
              <a:off x="6573520" y="1111885"/>
              <a:ext cx="735330" cy="430530"/>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连接符: 肘形 10"/>
            <p:cNvCxnSpPr>
              <a:stCxn id="50" idx="3"/>
              <a:endCxn id="117" idx="2"/>
            </p:cNvCxnSpPr>
            <p:nvPr/>
          </p:nvCxnSpPr>
          <p:spPr>
            <a:xfrm>
              <a:off x="6573520" y="1542723"/>
              <a:ext cx="735070" cy="43017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0" idx="3"/>
              <a:endCxn id="116" idx="2"/>
            </p:cNvCxnSpPr>
            <p:nvPr/>
          </p:nvCxnSpPr>
          <p:spPr>
            <a:xfrm>
              <a:off x="6573520" y="1542723"/>
              <a:ext cx="735070" cy="29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7331214" y="2896362"/>
            <a:ext cx="3715603" cy="1607661"/>
            <a:chOff x="7331214" y="2896362"/>
            <a:chExt cx="3715603" cy="1607661"/>
          </a:xfrm>
        </p:grpSpPr>
        <p:grpSp>
          <p:nvGrpSpPr>
            <p:cNvPr id="20" name="组合 19"/>
            <p:cNvGrpSpPr/>
            <p:nvPr/>
          </p:nvGrpSpPr>
          <p:grpSpPr>
            <a:xfrm>
              <a:off x="7331214" y="3319398"/>
              <a:ext cx="3133261" cy="338554"/>
              <a:chOff x="7276200" y="3231146"/>
              <a:chExt cx="3133261" cy="338554"/>
            </a:xfrm>
          </p:grpSpPr>
          <p:sp>
            <p:nvSpPr>
              <p:cNvPr id="110" name="文本框 109"/>
              <p:cNvSpPr txBox="1"/>
              <p:nvPr/>
            </p:nvSpPr>
            <p:spPr>
              <a:xfrm>
                <a:off x="7352214" y="3231146"/>
                <a:ext cx="305724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对农业、手工业的社会主义改造</a:t>
                </a:r>
                <a:endParaRPr lang="zh-CN" altLang="en-US" sz="1600" dirty="0">
                  <a:latin typeface="微软雅黑" panose="020B0503020204020204" pitchFamily="34" charset="-122"/>
                  <a:ea typeface="微软雅黑" panose="020B0503020204020204" pitchFamily="34" charset="-122"/>
                </a:endParaRPr>
              </a:p>
            </p:txBody>
          </p:sp>
          <p:sp>
            <p:nvSpPr>
              <p:cNvPr id="178" name="椭圆 177"/>
              <p:cNvSpPr/>
              <p:nvPr/>
            </p:nvSpPr>
            <p:spPr>
              <a:xfrm>
                <a:off x="7276200" y="3358488"/>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9" name="组合 18"/>
            <p:cNvGrpSpPr/>
            <p:nvPr/>
          </p:nvGrpSpPr>
          <p:grpSpPr>
            <a:xfrm>
              <a:off x="7331214" y="3742434"/>
              <a:ext cx="3715603" cy="338554"/>
              <a:chOff x="7276200" y="3556430"/>
              <a:chExt cx="3715603" cy="338554"/>
            </a:xfrm>
          </p:grpSpPr>
          <p:sp>
            <p:nvSpPr>
              <p:cNvPr id="171" name="文本框 170"/>
              <p:cNvSpPr txBox="1"/>
              <p:nvPr/>
            </p:nvSpPr>
            <p:spPr>
              <a:xfrm>
                <a:off x="7352215" y="3556430"/>
                <a:ext cx="363958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对资本主义工商业的社会主义改造</a:t>
                </a:r>
                <a:endParaRPr lang="zh-CN" altLang="en-US" sz="1600" dirty="0">
                  <a:latin typeface="微软雅黑" panose="020B0503020204020204" pitchFamily="34" charset="-122"/>
                  <a:ea typeface="微软雅黑" panose="020B0503020204020204" pitchFamily="34" charset="-122"/>
                </a:endParaRPr>
              </a:p>
            </p:txBody>
          </p:sp>
          <p:sp>
            <p:nvSpPr>
              <p:cNvPr id="179" name="椭圆 178"/>
              <p:cNvSpPr/>
              <p:nvPr/>
            </p:nvSpPr>
            <p:spPr>
              <a:xfrm>
                <a:off x="7276200" y="3683772"/>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8" name="组合 17"/>
            <p:cNvGrpSpPr/>
            <p:nvPr/>
          </p:nvGrpSpPr>
          <p:grpSpPr>
            <a:xfrm>
              <a:off x="7331214" y="4165469"/>
              <a:ext cx="2523967" cy="338554"/>
              <a:chOff x="7269941" y="3875089"/>
              <a:chExt cx="2523967" cy="338554"/>
            </a:xfrm>
          </p:grpSpPr>
          <p:sp>
            <p:nvSpPr>
              <p:cNvPr id="172" name="文本框 171"/>
              <p:cNvSpPr txBox="1"/>
              <p:nvPr/>
            </p:nvSpPr>
            <p:spPr>
              <a:xfrm>
                <a:off x="7352214" y="3875089"/>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社会主义改造的历史经验</a:t>
                </a:r>
                <a:endParaRPr lang="zh-CN" altLang="en-US" sz="1600" dirty="0">
                  <a:latin typeface="微软雅黑" panose="020B0503020204020204" pitchFamily="34" charset="-122"/>
                  <a:ea typeface="微软雅黑" panose="020B0503020204020204" pitchFamily="34" charset="-122"/>
                </a:endParaRPr>
              </a:p>
            </p:txBody>
          </p:sp>
          <p:sp>
            <p:nvSpPr>
              <p:cNvPr id="180" name="椭圆 179"/>
              <p:cNvSpPr/>
              <p:nvPr/>
            </p:nvSpPr>
            <p:spPr>
              <a:xfrm>
                <a:off x="7269941" y="4002431"/>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2" name="组合 21"/>
            <p:cNvGrpSpPr/>
            <p:nvPr/>
          </p:nvGrpSpPr>
          <p:grpSpPr>
            <a:xfrm>
              <a:off x="7331214" y="2896362"/>
              <a:ext cx="3001311" cy="338554"/>
              <a:chOff x="7272250" y="2814492"/>
              <a:chExt cx="3001311" cy="338554"/>
            </a:xfrm>
          </p:grpSpPr>
          <p:sp>
            <p:nvSpPr>
              <p:cNvPr id="51" name="文本框 50"/>
              <p:cNvSpPr txBox="1"/>
              <p:nvPr/>
            </p:nvSpPr>
            <p:spPr>
              <a:xfrm>
                <a:off x="7352979" y="2814492"/>
                <a:ext cx="2920582"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党在过渡时期的总路线</a:t>
                </a:r>
                <a:endParaRPr lang="zh-CN" altLang="en-US" sz="1600" dirty="0">
                  <a:latin typeface="微软雅黑" panose="020B0503020204020204" pitchFamily="34" charset="-122"/>
                  <a:ea typeface="微软雅黑" panose="020B0503020204020204" pitchFamily="34" charset="-122"/>
                </a:endParaRPr>
              </a:p>
            </p:txBody>
          </p:sp>
          <p:sp>
            <p:nvSpPr>
              <p:cNvPr id="21" name="椭圆 20"/>
              <p:cNvSpPr/>
              <p:nvPr/>
            </p:nvSpPr>
            <p:spPr>
              <a:xfrm>
                <a:off x="7272250" y="2941834"/>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nvGrpSpPr>
          <p:cNvPr id="32" name="组合 31"/>
          <p:cNvGrpSpPr/>
          <p:nvPr/>
        </p:nvGrpSpPr>
        <p:grpSpPr>
          <a:xfrm>
            <a:off x="6573520" y="3065640"/>
            <a:ext cx="757694" cy="1269107"/>
            <a:chOff x="6573520" y="3065640"/>
            <a:chExt cx="757694" cy="1269107"/>
          </a:xfrm>
        </p:grpSpPr>
        <p:cxnSp>
          <p:nvCxnSpPr>
            <p:cNvPr id="25" name="连接符: 肘形 24"/>
            <p:cNvCxnSpPr>
              <a:stCxn id="52" idx="3"/>
              <a:endCxn id="21" idx="2"/>
            </p:cNvCxnSpPr>
            <p:nvPr/>
          </p:nvCxnSpPr>
          <p:spPr>
            <a:xfrm flipV="1">
              <a:off x="6573520" y="3065640"/>
              <a:ext cx="757694" cy="634552"/>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连接符: 肘形 26"/>
            <p:cNvCxnSpPr>
              <a:stCxn id="52" idx="3"/>
              <a:endCxn id="180" idx="2"/>
            </p:cNvCxnSpPr>
            <p:nvPr/>
          </p:nvCxnSpPr>
          <p:spPr>
            <a:xfrm>
              <a:off x="6573520" y="3700192"/>
              <a:ext cx="757694" cy="634555"/>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连接符: 肘形 28"/>
            <p:cNvCxnSpPr>
              <a:stCxn id="52" idx="3"/>
              <a:endCxn id="178" idx="2"/>
            </p:cNvCxnSpPr>
            <p:nvPr/>
          </p:nvCxnSpPr>
          <p:spPr>
            <a:xfrm flipV="1">
              <a:off x="6573520" y="3488676"/>
              <a:ext cx="757694" cy="211516"/>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连接符: 肘形 30"/>
            <p:cNvCxnSpPr>
              <a:stCxn id="52" idx="3"/>
              <a:endCxn id="179" idx="2"/>
            </p:cNvCxnSpPr>
            <p:nvPr/>
          </p:nvCxnSpPr>
          <p:spPr>
            <a:xfrm>
              <a:off x="6573520" y="3700192"/>
              <a:ext cx="757694" cy="21152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21" name="矩形 20"/>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22" name="矩形: 圆顶角 51"/>
          <p:cNvSpPr/>
          <p:nvPr/>
        </p:nvSpPr>
        <p:spPr>
          <a:xfrm>
            <a:off x="1134738" y="1080196"/>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顶角 50"/>
          <p:cNvSpPr/>
          <p:nvPr/>
        </p:nvSpPr>
        <p:spPr>
          <a:xfrm>
            <a:off x="1077290" y="1012538"/>
            <a:ext cx="10030199" cy="5450803"/>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顶角 49"/>
          <p:cNvSpPr/>
          <p:nvPr/>
        </p:nvSpPr>
        <p:spPr>
          <a:xfrm>
            <a:off x="1019839" y="944880"/>
            <a:ext cx="10030200" cy="5450802"/>
          </a:xfrm>
          <a:prstGeom prst="round2SameRect">
            <a:avLst>
              <a:gd name="adj1" fmla="val 0"/>
              <a:gd name="adj2" fmla="val 9979"/>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rot="395917">
            <a:off x="-908732" y="948345"/>
            <a:ext cx="4897802" cy="6459875"/>
            <a:chOff x="4319902" y="-208038"/>
            <a:chExt cx="5199655" cy="6858000"/>
          </a:xfrm>
        </p:grpSpPr>
        <p:pic>
          <p:nvPicPr>
            <p:cNvPr id="26" name="图片 2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261" b="96435" l="10000" r="90000">
                          <a14:foregroundMark x1="57457" y1="9304" x2="50571" y2="10957"/>
                          <a14:foregroundMark x1="50886" y1="89043" x2="36657" y2="92391"/>
                          <a14:foregroundMark x1="37429" y1="90957" x2="38829" y2="96435"/>
                        </a14:backgroundRemoval>
                      </a14:imgEffect>
                    </a14:imgLayer>
                  </a14:imgProps>
                </a:ext>
                <a:ext uri="{28A0092B-C50C-407E-A947-70E740481C1C}">
                  <a14:useLocalDpi xmlns:a14="http://schemas.microsoft.com/office/drawing/2010/main" val="0"/>
                </a:ext>
              </a:extLst>
            </a:blip>
            <a:srcRect l="23445" r="26731"/>
            <a:stretch>
              <a:fillRect/>
            </a:stretch>
          </p:blipFill>
          <p:spPr>
            <a:xfrm>
              <a:off x="4319902" y="-208038"/>
              <a:ext cx="5199655" cy="6858000"/>
            </a:xfrm>
            <a:prstGeom prst="rect">
              <a:avLst/>
            </a:prstGeom>
          </p:spPr>
        </p:pic>
        <p:sp>
          <p:nvSpPr>
            <p:cNvPr id="27" name="矩形 37"/>
            <p:cNvSpPr/>
            <p:nvPr/>
          </p:nvSpPr>
          <p:spPr>
            <a:xfrm rot="20808873">
              <a:off x="5223030" y="1264668"/>
              <a:ext cx="3409467" cy="4353414"/>
            </a:xfrm>
            <a:custGeom>
              <a:avLst/>
              <a:gdLst>
                <a:gd name="connsiteX0" fmla="*/ 0 w 3331799"/>
                <a:gd name="connsiteY0" fmla="*/ 0 h 4298937"/>
                <a:gd name="connsiteX1" fmla="*/ 3331799 w 3331799"/>
                <a:gd name="connsiteY1" fmla="*/ 0 h 4298937"/>
                <a:gd name="connsiteX2" fmla="*/ 3331799 w 3331799"/>
                <a:gd name="connsiteY2" fmla="*/ 4298937 h 4298937"/>
                <a:gd name="connsiteX3" fmla="*/ 0 w 3331799"/>
                <a:gd name="connsiteY3" fmla="*/ 4298937 h 4298937"/>
                <a:gd name="connsiteX4" fmla="*/ 0 w 3331799"/>
                <a:gd name="connsiteY4" fmla="*/ 0 h 4298937"/>
                <a:gd name="connsiteX0-1" fmla="*/ 0 w 3400776"/>
                <a:gd name="connsiteY0-2" fmla="*/ 0 h 4338576"/>
                <a:gd name="connsiteX1-3" fmla="*/ 3331799 w 3400776"/>
                <a:gd name="connsiteY1-4" fmla="*/ 0 h 4338576"/>
                <a:gd name="connsiteX2-5" fmla="*/ 3400776 w 3400776"/>
                <a:gd name="connsiteY2-6" fmla="*/ 4338576 h 4338576"/>
                <a:gd name="connsiteX3-7" fmla="*/ 0 w 3400776"/>
                <a:gd name="connsiteY3-8" fmla="*/ 4298937 h 4338576"/>
                <a:gd name="connsiteX4-9" fmla="*/ 0 w 3400776"/>
                <a:gd name="connsiteY4-10" fmla="*/ 0 h 4338576"/>
                <a:gd name="connsiteX0-11" fmla="*/ 8691 w 3409467"/>
                <a:gd name="connsiteY0-12" fmla="*/ 0 h 4338576"/>
                <a:gd name="connsiteX1-13" fmla="*/ 3340490 w 3409467"/>
                <a:gd name="connsiteY1-14" fmla="*/ 0 h 4338576"/>
                <a:gd name="connsiteX2-15" fmla="*/ 3409467 w 3409467"/>
                <a:gd name="connsiteY2-16" fmla="*/ 4338576 h 4338576"/>
                <a:gd name="connsiteX3-17" fmla="*/ 0 w 3409467"/>
                <a:gd name="connsiteY3-18" fmla="*/ 4336033 h 4338576"/>
                <a:gd name="connsiteX4-19" fmla="*/ 8691 w 3409467"/>
                <a:gd name="connsiteY4-20" fmla="*/ 0 h 4338576"/>
                <a:gd name="connsiteX0-21" fmla="*/ 8691 w 3409467"/>
                <a:gd name="connsiteY0-22" fmla="*/ 14838 h 4353414"/>
                <a:gd name="connsiteX1-23" fmla="*/ 3343967 w 3409467"/>
                <a:gd name="connsiteY1-24" fmla="*/ 0 h 4353414"/>
                <a:gd name="connsiteX2-25" fmla="*/ 3409467 w 3409467"/>
                <a:gd name="connsiteY2-26" fmla="*/ 4353414 h 4353414"/>
                <a:gd name="connsiteX3-27" fmla="*/ 0 w 3409467"/>
                <a:gd name="connsiteY3-28" fmla="*/ 4350871 h 4353414"/>
                <a:gd name="connsiteX4-29" fmla="*/ 8691 w 3409467"/>
                <a:gd name="connsiteY4-30" fmla="*/ 14838 h 4353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09467" h="4353414">
                  <a:moveTo>
                    <a:pt x="8691" y="14838"/>
                  </a:moveTo>
                  <a:lnTo>
                    <a:pt x="3343967" y="0"/>
                  </a:lnTo>
                  <a:lnTo>
                    <a:pt x="3409467" y="4353414"/>
                  </a:lnTo>
                  <a:lnTo>
                    <a:pt x="0" y="4350871"/>
                  </a:lnTo>
                  <a:lnTo>
                    <a:pt x="8691" y="14838"/>
                  </a:lnTo>
                  <a:close/>
                </a:path>
              </a:pathLst>
            </a:custGeom>
            <a:gradFill>
              <a:gsLst>
                <a:gs pos="100000">
                  <a:srgbClr val="FFDAD9"/>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Bebas"/>
                <a:ea typeface="思源黑体 CN Medium"/>
                <a:cs typeface="+mn-cs"/>
              </a:endParaRPr>
            </a:p>
          </p:txBody>
        </p:sp>
      </p:grpSp>
      <p:sp>
        <p:nvSpPr>
          <p:cNvPr id="28" name="文本框 27"/>
          <p:cNvSpPr txBox="1"/>
          <p:nvPr/>
        </p:nvSpPr>
        <p:spPr>
          <a:xfrm rot="21138588">
            <a:off x="1896666" y="2492804"/>
            <a:ext cx="1015663" cy="3370956"/>
          </a:xfrm>
          <a:prstGeom prst="rect">
            <a:avLst/>
          </a:prstGeom>
          <a:noFill/>
        </p:spPr>
        <p:txBody>
          <a:bodyPr vert="eaVert" wrap="square" rtlCol="0">
            <a:spAutoFit/>
          </a:bodyPr>
          <a:lstStyle/>
          <a:p>
            <a:r>
              <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rPr>
              <a:t>思考题</a:t>
            </a:r>
            <a:endParaRPr lang="zh-CN" altLang="en-US" sz="5400" dirty="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endParaRPr>
          </a:p>
        </p:txBody>
      </p:sp>
      <p:sp>
        <p:nvSpPr>
          <p:cNvPr id="29" name="任意多边形: 形状 59"/>
          <p:cNvSpPr/>
          <p:nvPr/>
        </p:nvSpPr>
        <p:spPr>
          <a:xfrm rot="21168273">
            <a:off x="-543993" y="1300713"/>
            <a:ext cx="3937834" cy="6627989"/>
          </a:xfrm>
          <a:custGeom>
            <a:avLst/>
            <a:gdLst>
              <a:gd name="connsiteX0" fmla="*/ 993428 w 3158877"/>
              <a:gd name="connsiteY0" fmla="*/ 4442519 h 5316884"/>
              <a:gd name="connsiteX1" fmla="*/ 1893838 w 3158877"/>
              <a:gd name="connsiteY1" fmla="*/ 4442519 h 5316884"/>
              <a:gd name="connsiteX2" fmla="*/ 1893838 w 3158877"/>
              <a:gd name="connsiteY2" fmla="*/ 5316884 h 5316884"/>
              <a:gd name="connsiteX3" fmla="*/ 993428 w 3158877"/>
              <a:gd name="connsiteY3" fmla="*/ 5316884 h 5316884"/>
              <a:gd name="connsiteX4" fmla="*/ 1614785 w 3158877"/>
              <a:gd name="connsiteY4" fmla="*/ 0 h 5316884"/>
              <a:gd name="connsiteX5" fmla="*/ 2751460 w 3158877"/>
              <a:gd name="connsiteY5" fmla="*/ 368349 h 5316884"/>
              <a:gd name="connsiteX6" fmla="*/ 3158877 w 3158877"/>
              <a:gd name="connsiteY6" fmla="*/ 1413867 h 5316884"/>
              <a:gd name="connsiteX7" fmla="*/ 3004468 w 3158877"/>
              <a:gd name="connsiteY7" fmla="*/ 2107778 h 5316884"/>
              <a:gd name="connsiteX8" fmla="*/ 2455664 w 3158877"/>
              <a:gd name="connsiteY8" fmla="*/ 2779365 h 5316884"/>
              <a:gd name="connsiteX9" fmla="*/ 2224981 w 3158877"/>
              <a:gd name="connsiteY9" fmla="*/ 2984004 h 5316884"/>
              <a:gd name="connsiteX10" fmla="*/ 1797100 w 3158877"/>
              <a:gd name="connsiteY10" fmla="*/ 3791396 h 5316884"/>
              <a:gd name="connsiteX11" fmla="*/ 1049238 w 3158877"/>
              <a:gd name="connsiteY11" fmla="*/ 3791396 h 5316884"/>
              <a:gd name="connsiteX12" fmla="*/ 1205508 w 3158877"/>
              <a:gd name="connsiteY12" fmla="*/ 3091904 h 5316884"/>
              <a:gd name="connsiteX13" fmla="*/ 1707803 w 3158877"/>
              <a:gd name="connsiteY13" fmla="*/ 2470546 h 5316884"/>
              <a:gd name="connsiteX14" fmla="*/ 2104058 w 3158877"/>
              <a:gd name="connsiteY14" fmla="*/ 2074292 h 5316884"/>
              <a:gd name="connsiteX15" fmla="*/ 2269629 w 3158877"/>
              <a:gd name="connsiteY15" fmla="*/ 1787797 h 5316884"/>
              <a:gd name="connsiteX16" fmla="*/ 2329160 w 3158877"/>
              <a:gd name="connsiteY16" fmla="*/ 1458515 h 5316884"/>
              <a:gd name="connsiteX17" fmla="*/ 2135684 w 3158877"/>
              <a:gd name="connsiteY17" fmla="*/ 887387 h 5316884"/>
              <a:gd name="connsiteX18" fmla="*/ 1607344 w 3158877"/>
              <a:gd name="connsiteY18" fmla="*/ 695771 h 5316884"/>
              <a:gd name="connsiteX19" fmla="*/ 1069702 w 3158877"/>
              <a:gd name="connsiteY19" fmla="*/ 922734 h 5316884"/>
              <a:gd name="connsiteX20" fmla="*/ 833438 w 3158877"/>
              <a:gd name="connsiteY20" fmla="*/ 1588740 h 5316884"/>
              <a:gd name="connsiteX21" fmla="*/ 0 w 3158877"/>
              <a:gd name="connsiteY21" fmla="*/ 1551533 h 5316884"/>
              <a:gd name="connsiteX22" fmla="*/ 500435 w 3158877"/>
              <a:gd name="connsiteY22" fmla="*/ 398115 h 5316884"/>
              <a:gd name="connsiteX23" fmla="*/ 1614785 w 3158877"/>
              <a:gd name="connsiteY23" fmla="*/ 0 h 531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58877" h="5316884">
                <a:moveTo>
                  <a:pt x="993428" y="4442519"/>
                </a:moveTo>
                <a:lnTo>
                  <a:pt x="1893838" y="4442519"/>
                </a:lnTo>
                <a:lnTo>
                  <a:pt x="1893838" y="5316884"/>
                </a:lnTo>
                <a:lnTo>
                  <a:pt x="993428" y="5316884"/>
                </a:lnTo>
                <a:close/>
                <a:moveTo>
                  <a:pt x="1614785" y="0"/>
                </a:moveTo>
                <a:cubicBezTo>
                  <a:pt x="2100957" y="0"/>
                  <a:pt x="2479849" y="122783"/>
                  <a:pt x="2751460" y="368349"/>
                </a:cubicBezTo>
                <a:cubicBezTo>
                  <a:pt x="3023072" y="613916"/>
                  <a:pt x="3158877" y="962421"/>
                  <a:pt x="3158877" y="1413867"/>
                </a:cubicBezTo>
                <a:cubicBezTo>
                  <a:pt x="3158877" y="1661914"/>
                  <a:pt x="3107408" y="1893217"/>
                  <a:pt x="3004468" y="2107778"/>
                </a:cubicBezTo>
                <a:cubicBezTo>
                  <a:pt x="2901528" y="2322339"/>
                  <a:pt x="2718594" y="2546201"/>
                  <a:pt x="2455664" y="2779365"/>
                </a:cubicBezTo>
                <a:lnTo>
                  <a:pt x="2224981" y="2984004"/>
                </a:lnTo>
                <a:cubicBezTo>
                  <a:pt x="1944688" y="3232051"/>
                  <a:pt x="1802061" y="3501181"/>
                  <a:pt x="1797100" y="3791396"/>
                </a:cubicBezTo>
                <a:lnTo>
                  <a:pt x="1049238" y="3791396"/>
                </a:lnTo>
                <a:cubicBezTo>
                  <a:pt x="1061641" y="3525986"/>
                  <a:pt x="1113731" y="3292822"/>
                  <a:pt x="1205508" y="3091904"/>
                </a:cubicBezTo>
                <a:cubicBezTo>
                  <a:pt x="1297285" y="2890986"/>
                  <a:pt x="1464717" y="2683867"/>
                  <a:pt x="1707803" y="2470546"/>
                </a:cubicBezTo>
                <a:cubicBezTo>
                  <a:pt x="1901279" y="2296913"/>
                  <a:pt x="2033364" y="2164829"/>
                  <a:pt x="2104058" y="2074292"/>
                </a:cubicBezTo>
                <a:cubicBezTo>
                  <a:pt x="2174751" y="1983755"/>
                  <a:pt x="2229942" y="1888256"/>
                  <a:pt x="2269629" y="1787797"/>
                </a:cubicBezTo>
                <a:cubicBezTo>
                  <a:pt x="2309317" y="1687338"/>
                  <a:pt x="2329160" y="1577578"/>
                  <a:pt x="2329160" y="1458515"/>
                </a:cubicBezTo>
                <a:cubicBezTo>
                  <a:pt x="2329160" y="1205507"/>
                  <a:pt x="2264668" y="1015132"/>
                  <a:pt x="2135684" y="887387"/>
                </a:cubicBezTo>
                <a:cubicBezTo>
                  <a:pt x="2006699" y="759643"/>
                  <a:pt x="1830586" y="695771"/>
                  <a:pt x="1607344" y="695771"/>
                </a:cubicBezTo>
                <a:cubicBezTo>
                  <a:pt x="1389063" y="695771"/>
                  <a:pt x="1209849" y="771425"/>
                  <a:pt x="1069702" y="922734"/>
                </a:cubicBezTo>
                <a:cubicBezTo>
                  <a:pt x="929556" y="1074042"/>
                  <a:pt x="850801" y="1296044"/>
                  <a:pt x="833438" y="1588740"/>
                </a:cubicBezTo>
                <a:lnTo>
                  <a:pt x="0" y="1551533"/>
                </a:lnTo>
                <a:cubicBezTo>
                  <a:pt x="49609" y="1047997"/>
                  <a:pt x="216421" y="663525"/>
                  <a:pt x="500435" y="398115"/>
                </a:cubicBezTo>
                <a:cubicBezTo>
                  <a:pt x="784448" y="132704"/>
                  <a:pt x="1155899" y="0"/>
                  <a:pt x="1614785" y="0"/>
                </a:cubicBezTo>
                <a:close/>
              </a:path>
            </a:pathLst>
          </a:custGeom>
          <a:solidFill>
            <a:srgbClr val="B01E2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306536" y="5196821"/>
            <a:ext cx="12498535" cy="1724079"/>
          </a:xfrm>
          <a:custGeom>
            <a:avLst/>
            <a:gdLst>
              <a:gd name="connsiteX0" fmla="*/ 0 w 13030200"/>
              <a:gd name="connsiteY0" fmla="*/ 1320800 h 2387600"/>
              <a:gd name="connsiteX1" fmla="*/ 2959100 w 13030200"/>
              <a:gd name="connsiteY1" fmla="*/ 1562100 h 2387600"/>
              <a:gd name="connsiteX2" fmla="*/ 8382000 w 13030200"/>
              <a:gd name="connsiteY2" fmla="*/ 889000 h 2387600"/>
              <a:gd name="connsiteX3" fmla="*/ 13030200 w 13030200"/>
              <a:gd name="connsiteY3" fmla="*/ 0 h 2387600"/>
              <a:gd name="connsiteX4" fmla="*/ 13004800 w 13030200"/>
              <a:gd name="connsiteY4" fmla="*/ 2387600 h 2387600"/>
              <a:gd name="connsiteX5" fmla="*/ 88900 w 13030200"/>
              <a:gd name="connsiteY5" fmla="*/ 2374900 h 2387600"/>
              <a:gd name="connsiteX6" fmla="*/ 88900 w 13030200"/>
              <a:gd name="connsiteY6" fmla="*/ 1295400 h 2387600"/>
              <a:gd name="connsiteX7" fmla="*/ 0 w 13030200"/>
              <a:gd name="connsiteY7" fmla="*/ 1320800 h 2387600"/>
              <a:gd name="connsiteX0-1" fmla="*/ 0 w 13030200"/>
              <a:gd name="connsiteY0-2" fmla="*/ 1321333 h 2388133"/>
              <a:gd name="connsiteX1-3" fmla="*/ 2959100 w 13030200"/>
              <a:gd name="connsiteY1-4" fmla="*/ 1562633 h 2388133"/>
              <a:gd name="connsiteX2-5" fmla="*/ 8382000 w 13030200"/>
              <a:gd name="connsiteY2-6" fmla="*/ 889533 h 2388133"/>
              <a:gd name="connsiteX3-7" fmla="*/ 13030200 w 13030200"/>
              <a:gd name="connsiteY3-8" fmla="*/ 533 h 2388133"/>
              <a:gd name="connsiteX4-9" fmla="*/ 13004800 w 13030200"/>
              <a:gd name="connsiteY4-10" fmla="*/ 2388133 h 2388133"/>
              <a:gd name="connsiteX5-11" fmla="*/ 88900 w 13030200"/>
              <a:gd name="connsiteY5-12" fmla="*/ 2375433 h 2388133"/>
              <a:gd name="connsiteX6-13" fmla="*/ 88900 w 13030200"/>
              <a:gd name="connsiteY6-14" fmla="*/ 1295933 h 2388133"/>
              <a:gd name="connsiteX7-15" fmla="*/ 0 w 13030200"/>
              <a:gd name="connsiteY7-16" fmla="*/ 1321333 h 2388133"/>
              <a:gd name="connsiteX0-17" fmla="*/ 0 w 13030200"/>
              <a:gd name="connsiteY0-18" fmla="*/ 1321367 h 2388167"/>
              <a:gd name="connsiteX1-19" fmla="*/ 2959100 w 13030200"/>
              <a:gd name="connsiteY1-20" fmla="*/ 1562667 h 2388167"/>
              <a:gd name="connsiteX2-21" fmla="*/ 8318500 w 13030200"/>
              <a:gd name="connsiteY2-22" fmla="*/ 851467 h 2388167"/>
              <a:gd name="connsiteX3-23" fmla="*/ 13030200 w 13030200"/>
              <a:gd name="connsiteY3-24" fmla="*/ 567 h 2388167"/>
              <a:gd name="connsiteX4-25" fmla="*/ 13004800 w 13030200"/>
              <a:gd name="connsiteY4-26" fmla="*/ 2388167 h 2388167"/>
              <a:gd name="connsiteX5-27" fmla="*/ 88900 w 13030200"/>
              <a:gd name="connsiteY5-28" fmla="*/ 2375467 h 2388167"/>
              <a:gd name="connsiteX6-29" fmla="*/ 88900 w 13030200"/>
              <a:gd name="connsiteY6-30" fmla="*/ 1295967 h 2388167"/>
              <a:gd name="connsiteX7-31" fmla="*/ 0 w 13030200"/>
              <a:gd name="connsiteY7-32" fmla="*/ 1321367 h 2388167"/>
              <a:gd name="connsiteX0-33" fmla="*/ 0 w 13030200"/>
              <a:gd name="connsiteY0-34" fmla="*/ 1321304 h 2388104"/>
              <a:gd name="connsiteX1-35" fmla="*/ 2959100 w 13030200"/>
              <a:gd name="connsiteY1-36" fmla="*/ 1562604 h 2388104"/>
              <a:gd name="connsiteX2-37" fmla="*/ 8318500 w 13030200"/>
              <a:gd name="connsiteY2-38" fmla="*/ 851404 h 2388104"/>
              <a:gd name="connsiteX3-39" fmla="*/ 13030200 w 13030200"/>
              <a:gd name="connsiteY3-40" fmla="*/ 504 h 2388104"/>
              <a:gd name="connsiteX4-41" fmla="*/ 13004800 w 13030200"/>
              <a:gd name="connsiteY4-42" fmla="*/ 2388104 h 2388104"/>
              <a:gd name="connsiteX5-43" fmla="*/ 88900 w 13030200"/>
              <a:gd name="connsiteY5-44" fmla="*/ 2375404 h 2388104"/>
              <a:gd name="connsiteX6-45" fmla="*/ 88900 w 13030200"/>
              <a:gd name="connsiteY6-46" fmla="*/ 1295904 h 2388104"/>
              <a:gd name="connsiteX7-47" fmla="*/ 0 w 13030200"/>
              <a:gd name="connsiteY7-48" fmla="*/ 1321304 h 2388104"/>
              <a:gd name="connsiteX0-49" fmla="*/ 0 w 13030200"/>
              <a:gd name="connsiteY0-50" fmla="*/ 1321304 h 2388104"/>
              <a:gd name="connsiteX1-51" fmla="*/ 2959100 w 13030200"/>
              <a:gd name="connsiteY1-52" fmla="*/ 1562604 h 2388104"/>
              <a:gd name="connsiteX2-53" fmla="*/ 8318500 w 13030200"/>
              <a:gd name="connsiteY2-54" fmla="*/ 851404 h 2388104"/>
              <a:gd name="connsiteX3-55" fmla="*/ 13030200 w 13030200"/>
              <a:gd name="connsiteY3-56" fmla="*/ 504 h 2388104"/>
              <a:gd name="connsiteX4-57" fmla="*/ 13004800 w 13030200"/>
              <a:gd name="connsiteY4-58" fmla="*/ 2388104 h 2388104"/>
              <a:gd name="connsiteX5-59" fmla="*/ 88900 w 13030200"/>
              <a:gd name="connsiteY5-60" fmla="*/ 2375404 h 2388104"/>
              <a:gd name="connsiteX6-61" fmla="*/ 88900 w 13030200"/>
              <a:gd name="connsiteY6-62" fmla="*/ 1295904 h 2388104"/>
              <a:gd name="connsiteX7-63" fmla="*/ 0 w 13030200"/>
              <a:gd name="connsiteY7-64" fmla="*/ 1321304 h 2388104"/>
              <a:gd name="connsiteX0-65" fmla="*/ 0 w 13030200"/>
              <a:gd name="connsiteY0-66" fmla="*/ 1321304 h 2388104"/>
              <a:gd name="connsiteX1-67" fmla="*/ 2959100 w 13030200"/>
              <a:gd name="connsiteY1-68" fmla="*/ 1562604 h 2388104"/>
              <a:gd name="connsiteX2-69" fmla="*/ 8318500 w 13030200"/>
              <a:gd name="connsiteY2-70" fmla="*/ 851404 h 2388104"/>
              <a:gd name="connsiteX3-71" fmla="*/ 13030200 w 13030200"/>
              <a:gd name="connsiteY3-72" fmla="*/ 504 h 2388104"/>
              <a:gd name="connsiteX4-73" fmla="*/ 13004800 w 13030200"/>
              <a:gd name="connsiteY4-74" fmla="*/ 2388104 h 2388104"/>
              <a:gd name="connsiteX5-75" fmla="*/ 88900 w 13030200"/>
              <a:gd name="connsiteY5-76" fmla="*/ 2375404 h 2388104"/>
              <a:gd name="connsiteX6-77" fmla="*/ 88900 w 13030200"/>
              <a:gd name="connsiteY6-78" fmla="*/ 1295904 h 2388104"/>
              <a:gd name="connsiteX7-79" fmla="*/ 0 w 13030200"/>
              <a:gd name="connsiteY7-80" fmla="*/ 1321304 h 2388104"/>
              <a:gd name="connsiteX0-81" fmla="*/ 0 w 13030200"/>
              <a:gd name="connsiteY0-82" fmla="*/ 1321304 h 2388104"/>
              <a:gd name="connsiteX1-83" fmla="*/ 2959100 w 13030200"/>
              <a:gd name="connsiteY1-84" fmla="*/ 1562604 h 2388104"/>
              <a:gd name="connsiteX2-85" fmla="*/ 8318500 w 13030200"/>
              <a:gd name="connsiteY2-86" fmla="*/ 851404 h 2388104"/>
              <a:gd name="connsiteX3-87" fmla="*/ 13030200 w 13030200"/>
              <a:gd name="connsiteY3-88" fmla="*/ 504 h 2388104"/>
              <a:gd name="connsiteX4-89" fmla="*/ 13004800 w 13030200"/>
              <a:gd name="connsiteY4-90" fmla="*/ 2388104 h 2388104"/>
              <a:gd name="connsiteX5-91" fmla="*/ 88900 w 13030200"/>
              <a:gd name="connsiteY5-92" fmla="*/ 2375404 h 2388104"/>
              <a:gd name="connsiteX6-93" fmla="*/ 88900 w 13030200"/>
              <a:gd name="connsiteY6-94" fmla="*/ 1295904 h 2388104"/>
              <a:gd name="connsiteX7-95" fmla="*/ 0 w 13030200"/>
              <a:gd name="connsiteY7-96" fmla="*/ 1321304 h 2388104"/>
              <a:gd name="connsiteX0-97" fmla="*/ 0 w 13030200"/>
              <a:gd name="connsiteY0-98" fmla="*/ 1321161 h 2387961"/>
              <a:gd name="connsiteX1-99" fmla="*/ 2959100 w 13030200"/>
              <a:gd name="connsiteY1-100" fmla="*/ 1562461 h 2387961"/>
              <a:gd name="connsiteX2-101" fmla="*/ 8318500 w 13030200"/>
              <a:gd name="connsiteY2-102" fmla="*/ 851261 h 2387961"/>
              <a:gd name="connsiteX3-103" fmla="*/ 13030200 w 13030200"/>
              <a:gd name="connsiteY3-104" fmla="*/ 361 h 2387961"/>
              <a:gd name="connsiteX4-105" fmla="*/ 13004800 w 13030200"/>
              <a:gd name="connsiteY4-106" fmla="*/ 2387961 h 2387961"/>
              <a:gd name="connsiteX5-107" fmla="*/ 88900 w 13030200"/>
              <a:gd name="connsiteY5-108" fmla="*/ 2375261 h 2387961"/>
              <a:gd name="connsiteX6-109" fmla="*/ 88900 w 13030200"/>
              <a:gd name="connsiteY6-110" fmla="*/ 1295761 h 2387961"/>
              <a:gd name="connsiteX7-111" fmla="*/ 0 w 13030200"/>
              <a:gd name="connsiteY7-112" fmla="*/ 1321161 h 2387961"/>
              <a:gd name="connsiteX0-113" fmla="*/ 0 w 13030200"/>
              <a:gd name="connsiteY0-114" fmla="*/ 1321161 h 2387961"/>
              <a:gd name="connsiteX1-115" fmla="*/ 2959100 w 13030200"/>
              <a:gd name="connsiteY1-116" fmla="*/ 1562461 h 2387961"/>
              <a:gd name="connsiteX2-117" fmla="*/ 8318500 w 13030200"/>
              <a:gd name="connsiteY2-118" fmla="*/ 851261 h 2387961"/>
              <a:gd name="connsiteX3-119" fmla="*/ 13030200 w 13030200"/>
              <a:gd name="connsiteY3-120" fmla="*/ 361 h 2387961"/>
              <a:gd name="connsiteX4-121" fmla="*/ 13004800 w 13030200"/>
              <a:gd name="connsiteY4-122" fmla="*/ 2387961 h 2387961"/>
              <a:gd name="connsiteX5-123" fmla="*/ 88900 w 13030200"/>
              <a:gd name="connsiteY5-124" fmla="*/ 2375261 h 2387961"/>
              <a:gd name="connsiteX6-125" fmla="*/ 88900 w 13030200"/>
              <a:gd name="connsiteY6-126" fmla="*/ 1295761 h 2387961"/>
              <a:gd name="connsiteX7-127" fmla="*/ 0 w 13030200"/>
              <a:gd name="connsiteY7-128" fmla="*/ 1321161 h 2387961"/>
              <a:gd name="connsiteX0-129" fmla="*/ 0 w 13030200"/>
              <a:gd name="connsiteY0-130" fmla="*/ 1321134 h 2387934"/>
              <a:gd name="connsiteX1-131" fmla="*/ 2959100 w 13030200"/>
              <a:gd name="connsiteY1-132" fmla="*/ 1562434 h 2387934"/>
              <a:gd name="connsiteX2-133" fmla="*/ 7759700 w 13030200"/>
              <a:gd name="connsiteY2-134" fmla="*/ 927434 h 2387934"/>
              <a:gd name="connsiteX3-135" fmla="*/ 13030200 w 13030200"/>
              <a:gd name="connsiteY3-136" fmla="*/ 334 h 2387934"/>
              <a:gd name="connsiteX4-137" fmla="*/ 13004800 w 13030200"/>
              <a:gd name="connsiteY4-138" fmla="*/ 2387934 h 2387934"/>
              <a:gd name="connsiteX5-139" fmla="*/ 88900 w 13030200"/>
              <a:gd name="connsiteY5-140" fmla="*/ 2375234 h 2387934"/>
              <a:gd name="connsiteX6-141" fmla="*/ 88900 w 13030200"/>
              <a:gd name="connsiteY6-142" fmla="*/ 1295734 h 2387934"/>
              <a:gd name="connsiteX7-143" fmla="*/ 0 w 13030200"/>
              <a:gd name="connsiteY7-144" fmla="*/ 1321134 h 2387934"/>
              <a:gd name="connsiteX0-145" fmla="*/ 0 w 13030200"/>
              <a:gd name="connsiteY0-146" fmla="*/ 1321134 h 2387934"/>
              <a:gd name="connsiteX1-147" fmla="*/ 2959100 w 13030200"/>
              <a:gd name="connsiteY1-148" fmla="*/ 1562434 h 2387934"/>
              <a:gd name="connsiteX2-149" fmla="*/ 7759700 w 13030200"/>
              <a:gd name="connsiteY2-150" fmla="*/ 927434 h 2387934"/>
              <a:gd name="connsiteX3-151" fmla="*/ 13030200 w 13030200"/>
              <a:gd name="connsiteY3-152" fmla="*/ 334 h 2387934"/>
              <a:gd name="connsiteX4-153" fmla="*/ 13004800 w 13030200"/>
              <a:gd name="connsiteY4-154" fmla="*/ 2387934 h 2387934"/>
              <a:gd name="connsiteX5-155" fmla="*/ 88900 w 13030200"/>
              <a:gd name="connsiteY5-156" fmla="*/ 2375234 h 2387934"/>
              <a:gd name="connsiteX6-157" fmla="*/ 88900 w 13030200"/>
              <a:gd name="connsiteY6-158" fmla="*/ 1295734 h 2387934"/>
              <a:gd name="connsiteX7-159" fmla="*/ 0 w 13030200"/>
              <a:gd name="connsiteY7-160" fmla="*/ 1321134 h 2387934"/>
              <a:gd name="connsiteX0-161" fmla="*/ 0 w 13030200"/>
              <a:gd name="connsiteY0-162" fmla="*/ 1321223 h 2388023"/>
              <a:gd name="connsiteX1-163" fmla="*/ 2959100 w 13030200"/>
              <a:gd name="connsiteY1-164" fmla="*/ 1562523 h 2388023"/>
              <a:gd name="connsiteX2-165" fmla="*/ 7759700 w 13030200"/>
              <a:gd name="connsiteY2-166" fmla="*/ 927523 h 2388023"/>
              <a:gd name="connsiteX3-167" fmla="*/ 13030200 w 13030200"/>
              <a:gd name="connsiteY3-168" fmla="*/ 423 h 2388023"/>
              <a:gd name="connsiteX4-169" fmla="*/ 13004800 w 13030200"/>
              <a:gd name="connsiteY4-170" fmla="*/ 2388023 h 2388023"/>
              <a:gd name="connsiteX5-171" fmla="*/ 88900 w 13030200"/>
              <a:gd name="connsiteY5-172" fmla="*/ 2375323 h 2388023"/>
              <a:gd name="connsiteX6-173" fmla="*/ 88900 w 13030200"/>
              <a:gd name="connsiteY6-174" fmla="*/ 1295823 h 2388023"/>
              <a:gd name="connsiteX7-175" fmla="*/ 0 w 13030200"/>
              <a:gd name="connsiteY7-176" fmla="*/ 1321223 h 2388023"/>
              <a:gd name="connsiteX0-177" fmla="*/ 0 w 13030200"/>
              <a:gd name="connsiteY0-178" fmla="*/ 1321146 h 2387946"/>
              <a:gd name="connsiteX1-179" fmla="*/ 2959100 w 13030200"/>
              <a:gd name="connsiteY1-180" fmla="*/ 1562446 h 2387946"/>
              <a:gd name="connsiteX2-181" fmla="*/ 7454900 w 13030200"/>
              <a:gd name="connsiteY2-182" fmla="*/ 1105246 h 2387946"/>
              <a:gd name="connsiteX3-183" fmla="*/ 13030200 w 13030200"/>
              <a:gd name="connsiteY3-184" fmla="*/ 346 h 2387946"/>
              <a:gd name="connsiteX4-185" fmla="*/ 13004800 w 13030200"/>
              <a:gd name="connsiteY4-186" fmla="*/ 2387946 h 2387946"/>
              <a:gd name="connsiteX5-187" fmla="*/ 88900 w 13030200"/>
              <a:gd name="connsiteY5-188" fmla="*/ 2375246 h 2387946"/>
              <a:gd name="connsiteX6-189" fmla="*/ 88900 w 13030200"/>
              <a:gd name="connsiteY6-190" fmla="*/ 1295746 h 2387946"/>
              <a:gd name="connsiteX7-191" fmla="*/ 0 w 13030200"/>
              <a:gd name="connsiteY7-192" fmla="*/ 1321146 h 2387946"/>
              <a:gd name="connsiteX0-193" fmla="*/ 0 w 13030200"/>
              <a:gd name="connsiteY0-194" fmla="*/ 1321146 h 2387946"/>
              <a:gd name="connsiteX1-195" fmla="*/ 2959100 w 13030200"/>
              <a:gd name="connsiteY1-196" fmla="*/ 1562446 h 2387946"/>
              <a:gd name="connsiteX2-197" fmla="*/ 7454900 w 13030200"/>
              <a:gd name="connsiteY2-198" fmla="*/ 1105246 h 2387946"/>
              <a:gd name="connsiteX3-199" fmla="*/ 13030200 w 13030200"/>
              <a:gd name="connsiteY3-200" fmla="*/ 346 h 2387946"/>
              <a:gd name="connsiteX4-201" fmla="*/ 13004800 w 13030200"/>
              <a:gd name="connsiteY4-202" fmla="*/ 2387946 h 2387946"/>
              <a:gd name="connsiteX5-203" fmla="*/ 88900 w 13030200"/>
              <a:gd name="connsiteY5-204" fmla="*/ 2375246 h 2387946"/>
              <a:gd name="connsiteX6-205" fmla="*/ 88900 w 13030200"/>
              <a:gd name="connsiteY6-206" fmla="*/ 1295746 h 2387946"/>
              <a:gd name="connsiteX7-207" fmla="*/ 0 w 13030200"/>
              <a:gd name="connsiteY7-208" fmla="*/ 1321146 h 2387946"/>
              <a:gd name="connsiteX0-209" fmla="*/ 0 w 13030200"/>
              <a:gd name="connsiteY0-210" fmla="*/ 1321122 h 2387922"/>
              <a:gd name="connsiteX1-211" fmla="*/ 2959100 w 13030200"/>
              <a:gd name="connsiteY1-212" fmla="*/ 1562422 h 2387922"/>
              <a:gd name="connsiteX2-213" fmla="*/ 8183114 w 13030200"/>
              <a:gd name="connsiteY2-214" fmla="*/ 1175582 h 2387922"/>
              <a:gd name="connsiteX3-215" fmla="*/ 13030200 w 13030200"/>
              <a:gd name="connsiteY3-216" fmla="*/ 322 h 2387922"/>
              <a:gd name="connsiteX4-217" fmla="*/ 13004800 w 13030200"/>
              <a:gd name="connsiteY4-218" fmla="*/ 2387922 h 2387922"/>
              <a:gd name="connsiteX5-219" fmla="*/ 88900 w 13030200"/>
              <a:gd name="connsiteY5-220" fmla="*/ 2375222 h 2387922"/>
              <a:gd name="connsiteX6-221" fmla="*/ 88900 w 13030200"/>
              <a:gd name="connsiteY6-222" fmla="*/ 1295722 h 2387922"/>
              <a:gd name="connsiteX7-223" fmla="*/ 0 w 13030200"/>
              <a:gd name="connsiteY7-224" fmla="*/ 1321122 h 2387922"/>
              <a:gd name="connsiteX0-225" fmla="*/ 0 w 13030200"/>
              <a:gd name="connsiteY0-226" fmla="*/ 1321133 h 2387933"/>
              <a:gd name="connsiteX1-227" fmla="*/ 2959100 w 13030200"/>
              <a:gd name="connsiteY1-228" fmla="*/ 1562433 h 2387933"/>
              <a:gd name="connsiteX2-229" fmla="*/ 8183114 w 13030200"/>
              <a:gd name="connsiteY2-230" fmla="*/ 1175593 h 2387933"/>
              <a:gd name="connsiteX3-231" fmla="*/ 13030200 w 13030200"/>
              <a:gd name="connsiteY3-232" fmla="*/ 333 h 2387933"/>
              <a:gd name="connsiteX4-233" fmla="*/ 13004800 w 13030200"/>
              <a:gd name="connsiteY4-234" fmla="*/ 2387933 h 2387933"/>
              <a:gd name="connsiteX5-235" fmla="*/ 88900 w 13030200"/>
              <a:gd name="connsiteY5-236" fmla="*/ 2375233 h 2387933"/>
              <a:gd name="connsiteX6-237" fmla="*/ 88900 w 13030200"/>
              <a:gd name="connsiteY6-238" fmla="*/ 1295733 h 2387933"/>
              <a:gd name="connsiteX7-239" fmla="*/ 0 w 13030200"/>
              <a:gd name="connsiteY7-240" fmla="*/ 1321133 h 23879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3030200" h="2387933">
                <a:moveTo>
                  <a:pt x="0" y="1321133"/>
                </a:moveTo>
                <a:cubicBezTo>
                  <a:pt x="986367" y="1401566"/>
                  <a:pt x="1413933" y="1380400"/>
                  <a:pt x="2959100" y="1562433"/>
                </a:cubicBezTo>
                <a:cubicBezTo>
                  <a:pt x="6015567" y="1693666"/>
                  <a:pt x="7019213" y="1434191"/>
                  <a:pt x="8183114" y="1175593"/>
                </a:cubicBezTo>
                <a:cubicBezTo>
                  <a:pt x="9197776" y="971080"/>
                  <a:pt x="11353800" y="-20834"/>
                  <a:pt x="13030200" y="333"/>
                </a:cubicBezTo>
                <a:lnTo>
                  <a:pt x="13004800" y="2387933"/>
                </a:lnTo>
                <a:lnTo>
                  <a:pt x="88900" y="2375233"/>
                </a:lnTo>
                <a:lnTo>
                  <a:pt x="88900" y="1295733"/>
                </a:lnTo>
                <a:lnTo>
                  <a:pt x="0" y="1321133"/>
                </a:lnTo>
                <a:close/>
              </a:path>
            </a:pathLst>
          </a:custGeom>
          <a:gradFill>
            <a:gsLst>
              <a:gs pos="100000">
                <a:srgbClr val="B0261F"/>
              </a:gs>
              <a:gs pos="0">
                <a:srgbClr val="E97C30"/>
              </a:gs>
            </a:gsLst>
            <a:lin ang="3000000" scaled="0"/>
          </a:gradFill>
          <a:ln>
            <a:noFill/>
          </a:ln>
          <a:effectLst>
            <a:outerShdw blurRad="342900" dist="381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47994" y="5938771"/>
            <a:ext cx="5431972" cy="1045029"/>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1972" h="1045029">
                <a:moveTo>
                  <a:pt x="10886" y="0"/>
                </a:moveTo>
                <a:lnTo>
                  <a:pt x="2155372" y="500743"/>
                </a:lnTo>
                <a:lnTo>
                  <a:pt x="3418115" y="740229"/>
                </a:lnTo>
                <a:lnTo>
                  <a:pt x="5431972" y="1023258"/>
                </a:lnTo>
                <a:lnTo>
                  <a:pt x="0" y="1045029"/>
                </a:lnTo>
                <a:lnTo>
                  <a:pt x="10886" y="0"/>
                </a:lnTo>
                <a:close/>
              </a:path>
            </a:pathLst>
          </a:custGeom>
          <a:gradFill>
            <a:gsLst>
              <a:gs pos="0">
                <a:srgbClr val="E97C30"/>
              </a:gs>
              <a:gs pos="47000">
                <a:srgbClr val="B0261F"/>
              </a:gs>
            </a:gsLst>
            <a:lin ang="3000000" scaled="0"/>
          </a:gradFill>
          <a:ln>
            <a:noFill/>
          </a:ln>
          <a:effectLst>
            <a:outerShdw blurRad="254000" dist="38100" dir="18900000" algn="b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flipH="1">
            <a:off x="4733396" y="6351460"/>
            <a:ext cx="7545067" cy="943108"/>
          </a:xfrm>
          <a:custGeom>
            <a:avLst/>
            <a:gdLst>
              <a:gd name="connsiteX0" fmla="*/ 10886 w 5431972"/>
              <a:gd name="connsiteY0" fmla="*/ 0 h 1045029"/>
              <a:gd name="connsiteX1" fmla="*/ 2155372 w 5431972"/>
              <a:gd name="connsiteY1" fmla="*/ 500743 h 1045029"/>
              <a:gd name="connsiteX2" fmla="*/ 3418115 w 5431972"/>
              <a:gd name="connsiteY2" fmla="*/ 740229 h 1045029"/>
              <a:gd name="connsiteX3" fmla="*/ 5431972 w 5431972"/>
              <a:gd name="connsiteY3" fmla="*/ 1023258 h 1045029"/>
              <a:gd name="connsiteX4" fmla="*/ 0 w 5431972"/>
              <a:gd name="connsiteY4" fmla="*/ 1045029 h 1045029"/>
              <a:gd name="connsiteX5" fmla="*/ 10886 w 5431972"/>
              <a:gd name="connsiteY5" fmla="*/ 0 h 1045029"/>
              <a:gd name="connsiteX0-1" fmla="*/ 0 w 5446486"/>
              <a:gd name="connsiteY0-2" fmla="*/ 0 h 545836"/>
              <a:gd name="connsiteX1-3" fmla="*/ 2169886 w 5446486"/>
              <a:gd name="connsiteY1-4" fmla="*/ 1550 h 545836"/>
              <a:gd name="connsiteX2-5" fmla="*/ 3432629 w 5446486"/>
              <a:gd name="connsiteY2-6" fmla="*/ 241036 h 545836"/>
              <a:gd name="connsiteX3-7" fmla="*/ 5446486 w 5446486"/>
              <a:gd name="connsiteY3-8" fmla="*/ 524065 h 545836"/>
              <a:gd name="connsiteX4-9" fmla="*/ 14514 w 5446486"/>
              <a:gd name="connsiteY4-10" fmla="*/ 545836 h 545836"/>
              <a:gd name="connsiteX5-11" fmla="*/ 0 w 5446486"/>
              <a:gd name="connsiteY5-12" fmla="*/ 0 h 545836"/>
              <a:gd name="connsiteX0-13" fmla="*/ 0 w 5446486"/>
              <a:gd name="connsiteY0-14" fmla="*/ 66043 h 611879"/>
              <a:gd name="connsiteX1-15" fmla="*/ 2169886 w 5446486"/>
              <a:gd name="connsiteY1-16" fmla="*/ 67593 h 611879"/>
              <a:gd name="connsiteX2-17" fmla="*/ 3432629 w 5446486"/>
              <a:gd name="connsiteY2-18" fmla="*/ 307079 h 611879"/>
              <a:gd name="connsiteX3-19" fmla="*/ 5446486 w 5446486"/>
              <a:gd name="connsiteY3-20" fmla="*/ 590108 h 611879"/>
              <a:gd name="connsiteX4-21" fmla="*/ 14514 w 5446486"/>
              <a:gd name="connsiteY4-22" fmla="*/ 611879 h 611879"/>
              <a:gd name="connsiteX5-23" fmla="*/ 0 w 5446486"/>
              <a:gd name="connsiteY5-24" fmla="*/ 66043 h 611879"/>
              <a:gd name="connsiteX0-25" fmla="*/ 0 w 5446486"/>
              <a:gd name="connsiteY0-26" fmla="*/ 95359 h 641195"/>
              <a:gd name="connsiteX1-27" fmla="*/ 2246086 w 5446486"/>
              <a:gd name="connsiteY1-28" fmla="*/ 17038 h 641195"/>
              <a:gd name="connsiteX2-29" fmla="*/ 3432629 w 5446486"/>
              <a:gd name="connsiteY2-30" fmla="*/ 336395 h 641195"/>
              <a:gd name="connsiteX3-31" fmla="*/ 5446486 w 5446486"/>
              <a:gd name="connsiteY3-32" fmla="*/ 619424 h 641195"/>
              <a:gd name="connsiteX4-33" fmla="*/ 14514 w 5446486"/>
              <a:gd name="connsiteY4-34" fmla="*/ 641195 h 641195"/>
              <a:gd name="connsiteX5-35" fmla="*/ 0 w 5446486"/>
              <a:gd name="connsiteY5-36" fmla="*/ 95359 h 641195"/>
              <a:gd name="connsiteX0-37" fmla="*/ 0 w 5446486"/>
              <a:gd name="connsiteY0-38" fmla="*/ 126313 h 672149"/>
              <a:gd name="connsiteX1-39" fmla="*/ 2246086 w 5446486"/>
              <a:gd name="connsiteY1-40" fmla="*/ 47992 h 672149"/>
              <a:gd name="connsiteX2-41" fmla="*/ 3432629 w 5446486"/>
              <a:gd name="connsiteY2-42" fmla="*/ 367349 h 672149"/>
              <a:gd name="connsiteX3-43" fmla="*/ 5446486 w 5446486"/>
              <a:gd name="connsiteY3-44" fmla="*/ 650378 h 672149"/>
              <a:gd name="connsiteX4-45" fmla="*/ 14514 w 5446486"/>
              <a:gd name="connsiteY4-46" fmla="*/ 672149 h 672149"/>
              <a:gd name="connsiteX5-47" fmla="*/ 0 w 5446486"/>
              <a:gd name="connsiteY5-48" fmla="*/ 126313 h 672149"/>
              <a:gd name="connsiteX0-49" fmla="*/ 0 w 5446486"/>
              <a:gd name="connsiteY0-50" fmla="*/ 126313 h 672149"/>
              <a:gd name="connsiteX1-51" fmla="*/ 2246086 w 5446486"/>
              <a:gd name="connsiteY1-52" fmla="*/ 47992 h 672149"/>
              <a:gd name="connsiteX2-53" fmla="*/ 3432629 w 5446486"/>
              <a:gd name="connsiteY2-54" fmla="*/ 367349 h 672149"/>
              <a:gd name="connsiteX3-55" fmla="*/ 5446486 w 5446486"/>
              <a:gd name="connsiteY3-56" fmla="*/ 650378 h 672149"/>
              <a:gd name="connsiteX4-57" fmla="*/ 14514 w 5446486"/>
              <a:gd name="connsiteY4-58" fmla="*/ 672149 h 672149"/>
              <a:gd name="connsiteX5-59" fmla="*/ 0 w 5446486"/>
              <a:gd name="connsiteY5-60" fmla="*/ 126313 h 672149"/>
              <a:gd name="connsiteX0-61" fmla="*/ 0 w 5446486"/>
              <a:gd name="connsiteY0-62" fmla="*/ 126313 h 672149"/>
              <a:gd name="connsiteX1-63" fmla="*/ 2246086 w 5446486"/>
              <a:gd name="connsiteY1-64" fmla="*/ 47992 h 672149"/>
              <a:gd name="connsiteX2-65" fmla="*/ 3712029 w 5446486"/>
              <a:gd name="connsiteY2-66" fmla="*/ 367349 h 672149"/>
              <a:gd name="connsiteX3-67" fmla="*/ 5446486 w 5446486"/>
              <a:gd name="connsiteY3-68" fmla="*/ 650378 h 672149"/>
              <a:gd name="connsiteX4-69" fmla="*/ 14514 w 5446486"/>
              <a:gd name="connsiteY4-70" fmla="*/ 672149 h 672149"/>
              <a:gd name="connsiteX5-71" fmla="*/ 0 w 5446486"/>
              <a:gd name="connsiteY5-72" fmla="*/ 126313 h 672149"/>
              <a:gd name="connsiteX0-73" fmla="*/ 0 w 5446486"/>
              <a:gd name="connsiteY0-74" fmla="*/ 126313 h 672149"/>
              <a:gd name="connsiteX1-75" fmla="*/ 2246086 w 5446486"/>
              <a:gd name="connsiteY1-76" fmla="*/ 47992 h 672149"/>
              <a:gd name="connsiteX2-77" fmla="*/ 3712029 w 5446486"/>
              <a:gd name="connsiteY2-78" fmla="*/ 367349 h 672149"/>
              <a:gd name="connsiteX3-79" fmla="*/ 5446486 w 5446486"/>
              <a:gd name="connsiteY3-80" fmla="*/ 650378 h 672149"/>
              <a:gd name="connsiteX4-81" fmla="*/ 14514 w 5446486"/>
              <a:gd name="connsiteY4-82" fmla="*/ 672149 h 672149"/>
              <a:gd name="connsiteX5-83" fmla="*/ 0 w 5446486"/>
              <a:gd name="connsiteY5-84" fmla="*/ 126313 h 672149"/>
              <a:gd name="connsiteX0-85" fmla="*/ 0 w 5446486"/>
              <a:gd name="connsiteY0-86" fmla="*/ 126313 h 672149"/>
              <a:gd name="connsiteX1-87" fmla="*/ 2246086 w 5446486"/>
              <a:gd name="connsiteY1-88" fmla="*/ 47992 h 672149"/>
              <a:gd name="connsiteX2-89" fmla="*/ 3712029 w 5446486"/>
              <a:gd name="connsiteY2-90" fmla="*/ 367349 h 672149"/>
              <a:gd name="connsiteX3-91" fmla="*/ 5446486 w 5446486"/>
              <a:gd name="connsiteY3-92" fmla="*/ 650378 h 672149"/>
              <a:gd name="connsiteX4-93" fmla="*/ 14514 w 5446486"/>
              <a:gd name="connsiteY4-94" fmla="*/ 672149 h 672149"/>
              <a:gd name="connsiteX5-95" fmla="*/ 0 w 5446486"/>
              <a:gd name="connsiteY5-96" fmla="*/ 126313 h 672149"/>
              <a:gd name="connsiteX0-97" fmla="*/ 0 w 5446486"/>
              <a:gd name="connsiteY0-98" fmla="*/ 126313 h 672149"/>
              <a:gd name="connsiteX1-99" fmla="*/ 2246086 w 5446486"/>
              <a:gd name="connsiteY1-100" fmla="*/ 47992 h 672149"/>
              <a:gd name="connsiteX2-101" fmla="*/ 3712029 w 5446486"/>
              <a:gd name="connsiteY2-102" fmla="*/ 367349 h 672149"/>
              <a:gd name="connsiteX3-103" fmla="*/ 5446486 w 5446486"/>
              <a:gd name="connsiteY3-104" fmla="*/ 650378 h 672149"/>
              <a:gd name="connsiteX4-105" fmla="*/ 14514 w 5446486"/>
              <a:gd name="connsiteY4-106" fmla="*/ 672149 h 672149"/>
              <a:gd name="connsiteX5-107" fmla="*/ 0 w 5446486"/>
              <a:gd name="connsiteY5-108" fmla="*/ 126313 h 6721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446486" h="672149">
                <a:moveTo>
                  <a:pt x="0" y="126313"/>
                </a:moveTo>
                <a:cubicBezTo>
                  <a:pt x="596295" y="-22928"/>
                  <a:pt x="1738691" y="-27404"/>
                  <a:pt x="2246086" y="47992"/>
                </a:cubicBezTo>
                <a:cubicBezTo>
                  <a:pt x="2997200" y="154444"/>
                  <a:pt x="2973615" y="205986"/>
                  <a:pt x="3712029" y="367349"/>
                </a:cubicBezTo>
                <a:cubicBezTo>
                  <a:pt x="4353681" y="521595"/>
                  <a:pt x="4868334" y="556035"/>
                  <a:pt x="5446486" y="650378"/>
                </a:cubicBezTo>
                <a:lnTo>
                  <a:pt x="14514" y="672149"/>
                </a:lnTo>
                <a:lnTo>
                  <a:pt x="0" y="126313"/>
                </a:lnTo>
                <a:close/>
              </a:path>
            </a:pathLst>
          </a:custGeom>
          <a:gradFill>
            <a:gsLst>
              <a:gs pos="100000">
                <a:srgbClr val="C00000"/>
              </a:gs>
              <a:gs pos="0">
                <a:srgbClr val="9D211B"/>
              </a:gs>
            </a:gsLst>
            <a:lin ang="3000000" scaled="0"/>
          </a:gradFill>
          <a:ln>
            <a:noFill/>
          </a:ln>
          <a:effectLst>
            <a:outerShdw blurRad="495300" dist="38100" dir="18900000" algn="b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685506" y="1942624"/>
            <a:ext cx="6923738" cy="2399665"/>
          </a:xfrm>
          <a:prstGeom prst="rect">
            <a:avLst/>
          </a:prstGeom>
          <a:noFill/>
        </p:spPr>
        <p:txBody>
          <a:bodyPr wrap="square" rtlCol="0">
            <a:spAutoFit/>
          </a:bodyPr>
          <a:lstStyle/>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1.</a:t>
            </a:r>
            <a:r>
              <a:rPr lang="zh-CN" altLang="en-US" sz="2000" b="1" dirty="0">
                <a:latin typeface="华文中宋" panose="02010600040101010101" pitchFamily="2" charset="-122"/>
                <a:ea typeface="华文中宋" panose="02010600040101010101" pitchFamily="2" charset="-122"/>
              </a:rPr>
              <a:t>为什么说新民主主义社会是一个过渡性社会？</a:t>
            </a:r>
            <a:endParaRPr lang="zh-CN" altLang="en-US"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2.</a:t>
            </a:r>
            <a:r>
              <a:rPr lang="zh-CN" altLang="en-US" sz="2000" b="1" dirty="0">
                <a:latin typeface="华文中宋" panose="02010600040101010101" pitchFamily="2" charset="-122"/>
                <a:ea typeface="华文中宋" panose="02010600040101010101" pitchFamily="2" charset="-122"/>
              </a:rPr>
              <a:t>怎样理解党在过渡时期的总路线？</a:t>
            </a:r>
            <a:endParaRPr lang="zh-CN" altLang="en-US"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3.</a:t>
            </a:r>
            <a:r>
              <a:rPr lang="zh-CN" altLang="en-US" sz="2000" b="1" dirty="0">
                <a:latin typeface="华文中宋" panose="02010600040101010101" pitchFamily="2" charset="-122"/>
                <a:ea typeface="华文中宋" panose="02010600040101010101" pitchFamily="2" charset="-122"/>
              </a:rPr>
              <a:t>如何认识我国社会主义改造的基本经验？</a:t>
            </a:r>
            <a:endParaRPr lang="zh-CN" altLang="en-US" sz="2000" b="1" dirty="0">
              <a:latin typeface="华文中宋" panose="02010600040101010101" pitchFamily="2" charset="-122"/>
              <a:ea typeface="华文中宋" panose="02010600040101010101" pitchFamily="2" charset="-122"/>
            </a:endParaRPr>
          </a:p>
          <a:p>
            <a:pPr lvl="0" algn="just">
              <a:lnSpc>
                <a:spcPct val="150000"/>
              </a:lnSpc>
              <a:spcBef>
                <a:spcPts val="1200"/>
              </a:spcBef>
              <a:buClr>
                <a:schemeClr val="tx1">
                  <a:lumMod val="95000"/>
                  <a:lumOff val="5000"/>
                </a:schemeClr>
              </a:buClr>
              <a:defRPr/>
            </a:pPr>
            <a:r>
              <a:rPr lang="en-US" altLang="zh-CN" sz="2000" b="1" dirty="0">
                <a:latin typeface="华文中宋" panose="02010600040101010101" pitchFamily="2" charset="-122"/>
                <a:ea typeface="华文中宋" panose="02010600040101010101" pitchFamily="2" charset="-122"/>
              </a:rPr>
              <a:t>4.</a:t>
            </a:r>
            <a:r>
              <a:rPr lang="zh-CN" altLang="en-US" sz="2000" b="1" dirty="0">
                <a:latin typeface="华文中宋" panose="02010600040101010101" pitchFamily="2" charset="-122"/>
                <a:ea typeface="华文中宋" panose="02010600040101010101" pitchFamily="2" charset="-122"/>
              </a:rPr>
              <a:t>如何理解中国确立社会主义基本制度的重大意义？</a:t>
            </a:r>
            <a:endParaRPr lang="zh-CN" altLang="en-US" sz="20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6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1" nodeType="withEffect">
                                  <p:stCondLst>
                                    <p:cond delay="2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6" presetClass="emph" presetSubtype="0" decel="100000" fill="hold" grpId="0" nodeType="withEffect">
                                  <p:stCondLst>
                                    <p:cond delay="400"/>
                                  </p:stCondLst>
                                  <p:childTnLst>
                                    <p:animScale>
                                      <p:cBhvr>
                                        <p:cTn id="33" dur="2000" fill="hold"/>
                                        <p:tgtEl>
                                          <p:spTgt spid="29"/>
                                        </p:tgtEl>
                                      </p:cBhvr>
                                      <p:by x="60000" y="60000"/>
                                    </p:animScale>
                                  </p:childTnLst>
                                </p:cTn>
                              </p:par>
                              <p:par>
                                <p:cTn id="34" presetID="2" presetClass="entr" presetSubtype="4"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60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ppt_x"/>
                                          </p:val>
                                        </p:tav>
                                        <p:tav tm="100000">
                                          <p:val>
                                            <p:strVal val="#ppt_x"/>
                                          </p:val>
                                        </p:tav>
                                      </p:tavLst>
                                    </p:anim>
                                    <p:anim calcmode="lin" valueType="num">
                                      <p:cBhvr additive="base">
                                        <p:cTn id="4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p:bldP spid="29" grpId="0" animBg="1"/>
      <p:bldP spid="29" grpId="1" animBg="1"/>
      <p:bldP spid="30" grpId="0" animBg="1"/>
      <p:bldP spid="31" grpId="0" animBg="1"/>
      <p:bldP spid="32" grpId="0" animBg="1"/>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1" y="0"/>
            <a:ext cx="12188389" cy="6858000"/>
          </a:xfrm>
          <a:prstGeom prst="rect">
            <a:avLst/>
          </a:prstGeom>
        </p:spPr>
      </p:pic>
      <p:grpSp>
        <p:nvGrpSpPr>
          <p:cNvPr id="4" name="组合 3"/>
          <p:cNvGrpSpPr/>
          <p:nvPr/>
        </p:nvGrpSpPr>
        <p:grpSpPr>
          <a:xfrm>
            <a:off x="696000" y="729000"/>
            <a:ext cx="10800000" cy="5400000"/>
            <a:chOff x="696000" y="729000"/>
            <a:chExt cx="10800000" cy="5400000"/>
          </a:xfrm>
        </p:grpSpPr>
        <p:sp>
          <p:nvSpPr>
            <p:cNvPr id="11" name="矩形 10"/>
            <p:cNvSpPr/>
            <p:nvPr/>
          </p:nvSpPr>
          <p:spPr>
            <a:xfrm>
              <a:off x="876300" y="876300"/>
              <a:ext cx="10439400" cy="506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文框 9"/>
            <p:cNvSpPr/>
            <p:nvPr/>
          </p:nvSpPr>
          <p:spPr>
            <a:xfrm>
              <a:off x="696000" y="729000"/>
              <a:ext cx="10800000" cy="5400000"/>
            </a:xfrm>
            <a:prstGeom prst="frame">
              <a:avLst>
                <a:gd name="adj1" fmla="val 4782"/>
              </a:avLst>
            </a:prstGeom>
            <a:gradFill>
              <a:gsLst>
                <a:gs pos="0">
                  <a:srgbClr val="FEECCE"/>
                </a:gs>
                <a:gs pos="100000">
                  <a:schemeClr val="accent4">
                    <a:lumMod val="20000"/>
                    <a:lumOff val="80000"/>
                  </a:schemeClr>
                </a:gs>
              </a:gsLst>
              <a:lin ang="0" scaled="0"/>
            </a:gradFill>
            <a:ln w="25400">
              <a:gradFill>
                <a:gsLst>
                  <a:gs pos="0">
                    <a:srgbClr val="FAE7D0"/>
                  </a:gs>
                  <a:gs pos="100000">
                    <a:srgbClr val="D49A78"/>
                  </a:gs>
                </a:gsLst>
                <a:lin ang="5400000" scaled="1"/>
              </a:gradFill>
            </a:ln>
            <a:effectLst>
              <a:outerShdw blurRad="177800"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a:off x="-2146299" y="4372103"/>
            <a:ext cx="6477000" cy="2850396"/>
            <a:chOff x="6248400" y="4421184"/>
            <a:chExt cx="7561761" cy="3327777"/>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4421184"/>
              <a:ext cx="7561761" cy="3327777"/>
            </a:xfrm>
            <a:prstGeom prst="rect">
              <a:avLst/>
            </a:prstGeom>
          </p:spPr>
        </p:pic>
        <p:sp>
          <p:nvSpPr>
            <p:cNvPr id="6" name="任意多边形 5"/>
            <p:cNvSpPr/>
            <p:nvPr/>
          </p:nvSpPr>
          <p:spPr>
            <a:xfrm>
              <a:off x="7417154" y="4470400"/>
              <a:ext cx="2381850" cy="2277244"/>
            </a:xfrm>
            <a:custGeom>
              <a:avLst/>
              <a:gdLst>
                <a:gd name="connsiteX0" fmla="*/ 2361846 w 2381850"/>
                <a:gd name="connsiteY0" fmla="*/ 772160 h 2267084"/>
                <a:gd name="connsiteX1" fmla="*/ 2189126 w 2381850"/>
                <a:gd name="connsiteY1" fmla="*/ 497840 h 2267084"/>
                <a:gd name="connsiteX2" fmla="*/ 1853846 w 2381850"/>
                <a:gd name="connsiteY2" fmla="*/ 259080 h 2267084"/>
                <a:gd name="connsiteX3" fmla="*/ 1406806 w 2381850"/>
                <a:gd name="connsiteY3" fmla="*/ 162560 h 2267084"/>
                <a:gd name="connsiteX4" fmla="*/ 1102006 w 2381850"/>
                <a:gd name="connsiteY4" fmla="*/ 152400 h 2267084"/>
                <a:gd name="connsiteX5" fmla="*/ 929286 w 2381850"/>
                <a:gd name="connsiteY5" fmla="*/ 111760 h 2267084"/>
                <a:gd name="connsiteX6" fmla="*/ 548286 w 2381850"/>
                <a:gd name="connsiteY6" fmla="*/ 0 h 2267084"/>
                <a:gd name="connsiteX7" fmla="*/ 548286 w 2381850"/>
                <a:gd name="connsiteY7" fmla="*/ 0 h 2267084"/>
                <a:gd name="connsiteX8" fmla="*/ 126646 w 2381850"/>
                <a:gd name="connsiteY8" fmla="*/ 1148080 h 2267084"/>
                <a:gd name="connsiteX9" fmla="*/ 9806 w 2381850"/>
                <a:gd name="connsiteY9" fmla="*/ 1366520 h 2267084"/>
                <a:gd name="connsiteX10" fmla="*/ 334926 w 2381850"/>
                <a:gd name="connsiteY10" fmla="*/ 1478280 h 2267084"/>
                <a:gd name="connsiteX11" fmla="*/ 507646 w 2381850"/>
                <a:gd name="connsiteY11" fmla="*/ 1539240 h 2267084"/>
                <a:gd name="connsiteX12" fmla="*/ 715926 w 2381850"/>
                <a:gd name="connsiteY12" fmla="*/ 1584960 h 2267084"/>
                <a:gd name="connsiteX13" fmla="*/ 1081686 w 2381850"/>
                <a:gd name="connsiteY13" fmla="*/ 1600200 h 2267084"/>
                <a:gd name="connsiteX14" fmla="*/ 1234086 w 2381850"/>
                <a:gd name="connsiteY14" fmla="*/ 1584960 h 2267084"/>
                <a:gd name="connsiteX15" fmla="*/ 1513486 w 2381850"/>
                <a:gd name="connsiteY15" fmla="*/ 1640840 h 2267084"/>
                <a:gd name="connsiteX16" fmla="*/ 1787806 w 2381850"/>
                <a:gd name="connsiteY16" fmla="*/ 1757680 h 2267084"/>
                <a:gd name="connsiteX17" fmla="*/ 2031646 w 2381850"/>
                <a:gd name="connsiteY17" fmla="*/ 1940560 h 2267084"/>
                <a:gd name="connsiteX18" fmla="*/ 2300886 w 2381850"/>
                <a:gd name="connsiteY18" fmla="*/ 2265680 h 2267084"/>
                <a:gd name="connsiteX19" fmla="*/ 2351686 w 2381850"/>
                <a:gd name="connsiteY19" fmla="*/ 2026920 h 2267084"/>
                <a:gd name="connsiteX20" fmla="*/ 2377086 w 2381850"/>
                <a:gd name="connsiteY20" fmla="*/ 1330960 h 2267084"/>
                <a:gd name="connsiteX21" fmla="*/ 2361846 w 2381850"/>
                <a:gd name="connsiteY21" fmla="*/ 772160 h 2267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850" h="2267084">
                  <a:moveTo>
                    <a:pt x="2361846" y="772160"/>
                  </a:moveTo>
                  <a:cubicBezTo>
                    <a:pt x="2330519" y="633307"/>
                    <a:pt x="2273793" y="583353"/>
                    <a:pt x="2189126" y="497840"/>
                  </a:cubicBezTo>
                  <a:cubicBezTo>
                    <a:pt x="2104459" y="412327"/>
                    <a:pt x="1984233" y="314960"/>
                    <a:pt x="1853846" y="259080"/>
                  </a:cubicBezTo>
                  <a:cubicBezTo>
                    <a:pt x="1723459" y="203200"/>
                    <a:pt x="1532113" y="180340"/>
                    <a:pt x="1406806" y="162560"/>
                  </a:cubicBezTo>
                  <a:cubicBezTo>
                    <a:pt x="1281499" y="144780"/>
                    <a:pt x="1181593" y="160867"/>
                    <a:pt x="1102006" y="152400"/>
                  </a:cubicBezTo>
                  <a:cubicBezTo>
                    <a:pt x="1022419" y="143933"/>
                    <a:pt x="1021573" y="137160"/>
                    <a:pt x="929286" y="111760"/>
                  </a:cubicBezTo>
                  <a:cubicBezTo>
                    <a:pt x="836999" y="86360"/>
                    <a:pt x="548286" y="0"/>
                    <a:pt x="548286" y="0"/>
                  </a:cubicBezTo>
                  <a:lnTo>
                    <a:pt x="548286" y="0"/>
                  </a:lnTo>
                  <a:cubicBezTo>
                    <a:pt x="478013" y="191347"/>
                    <a:pt x="216393" y="920327"/>
                    <a:pt x="126646" y="1148080"/>
                  </a:cubicBezTo>
                  <a:cubicBezTo>
                    <a:pt x="36899" y="1375833"/>
                    <a:pt x="-24907" y="1311487"/>
                    <a:pt x="9806" y="1366520"/>
                  </a:cubicBezTo>
                  <a:cubicBezTo>
                    <a:pt x="44519" y="1421553"/>
                    <a:pt x="334926" y="1478280"/>
                    <a:pt x="334926" y="1478280"/>
                  </a:cubicBezTo>
                  <a:cubicBezTo>
                    <a:pt x="417899" y="1507067"/>
                    <a:pt x="444146" y="1521460"/>
                    <a:pt x="507646" y="1539240"/>
                  </a:cubicBezTo>
                  <a:cubicBezTo>
                    <a:pt x="571146" y="1557020"/>
                    <a:pt x="620253" y="1574800"/>
                    <a:pt x="715926" y="1584960"/>
                  </a:cubicBezTo>
                  <a:cubicBezTo>
                    <a:pt x="811599" y="1595120"/>
                    <a:pt x="995326" y="1600200"/>
                    <a:pt x="1081686" y="1600200"/>
                  </a:cubicBezTo>
                  <a:cubicBezTo>
                    <a:pt x="1168046" y="1600200"/>
                    <a:pt x="1162119" y="1578187"/>
                    <a:pt x="1234086" y="1584960"/>
                  </a:cubicBezTo>
                  <a:cubicBezTo>
                    <a:pt x="1306053" y="1591733"/>
                    <a:pt x="1421199" y="1612053"/>
                    <a:pt x="1513486" y="1640840"/>
                  </a:cubicBezTo>
                  <a:cubicBezTo>
                    <a:pt x="1605773" y="1669627"/>
                    <a:pt x="1701446" y="1707727"/>
                    <a:pt x="1787806" y="1757680"/>
                  </a:cubicBezTo>
                  <a:cubicBezTo>
                    <a:pt x="1874166" y="1807633"/>
                    <a:pt x="1946133" y="1855893"/>
                    <a:pt x="2031646" y="1940560"/>
                  </a:cubicBezTo>
                  <a:cubicBezTo>
                    <a:pt x="2117159" y="2025227"/>
                    <a:pt x="2247546" y="2251287"/>
                    <a:pt x="2300886" y="2265680"/>
                  </a:cubicBezTo>
                  <a:cubicBezTo>
                    <a:pt x="2354226" y="2280073"/>
                    <a:pt x="2338986" y="2182707"/>
                    <a:pt x="2351686" y="2026920"/>
                  </a:cubicBezTo>
                  <a:cubicBezTo>
                    <a:pt x="2364386" y="1871133"/>
                    <a:pt x="2375393" y="1537547"/>
                    <a:pt x="2377086" y="1330960"/>
                  </a:cubicBezTo>
                  <a:cubicBezTo>
                    <a:pt x="2378779" y="1124373"/>
                    <a:pt x="2393173" y="911013"/>
                    <a:pt x="2361846" y="772160"/>
                  </a:cubicBezTo>
                  <a:close/>
                </a:path>
              </a:pathLst>
            </a:custGeom>
            <a:gradFill>
              <a:gsLst>
                <a:gs pos="100000">
                  <a:schemeClr val="bg1"/>
                </a:gs>
                <a:gs pos="0">
                  <a:srgbClr val="F8F8F8"/>
                </a:gs>
                <a:gs pos="59000">
                  <a:srgbClr val="F8F8F8"/>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025610" y="1466924"/>
            <a:ext cx="6760147" cy="3924151"/>
          </a:xfrm>
          <a:prstGeom prst="rect">
            <a:avLst/>
          </a:prstGeom>
          <a:noFill/>
        </p:spPr>
        <p:txBody>
          <a:bodyPr wrap="square" rtlCol="0">
            <a:spAutoFit/>
          </a:bodyPr>
          <a:lstStyle/>
          <a:p>
            <a:pPr marL="342900" indent="-342900" algn="just">
              <a:lnSpc>
                <a:spcPct val="130000"/>
              </a:lnSpc>
              <a:spcBef>
                <a:spcPts val="600"/>
              </a:spcBef>
              <a:buFont typeface="+mj-lt"/>
              <a:buAutoNum type="arabicPeriod"/>
            </a:pP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中国人民政治协商会议共同纲领</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建国以来重要文献选编</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a:t>
            </a:r>
            <a:r>
              <a:rPr lang="en-US" altLang="zh-CN" sz="2000" b="1" dirty="0">
                <a:latin typeface="华文中宋" panose="02010600040101010101" pitchFamily="2" charset="-122"/>
                <a:ea typeface="华文中宋" panose="02010600040101010101" pitchFamily="2" charset="-122"/>
              </a:rPr>
              <a:t>1</a:t>
            </a:r>
            <a:r>
              <a:rPr lang="zh-CN" altLang="en-US" sz="2000" b="1" dirty="0">
                <a:latin typeface="华文中宋" panose="02010600040101010101" pitchFamily="2" charset="-122"/>
                <a:ea typeface="华文中宋" panose="02010600040101010101" pitchFamily="2" charset="-122"/>
              </a:rPr>
              <a:t>册，中央文献出版社</a:t>
            </a:r>
            <a:r>
              <a:rPr lang="en-US" altLang="zh-CN" sz="2000" b="1" dirty="0">
                <a:latin typeface="华文中宋" panose="02010600040101010101" pitchFamily="2" charset="-122"/>
                <a:ea typeface="华文中宋" panose="02010600040101010101" pitchFamily="2" charset="-122"/>
              </a:rPr>
              <a:t>2011</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在中国共产党第七届中央委员会第二次全体会议上的报告</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毛泽东选集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第四卷，人民出版社</a:t>
            </a:r>
            <a:r>
              <a:rPr lang="en-US" altLang="zh-CN" sz="2000" b="1" dirty="0">
                <a:latin typeface="华文中宋" panose="02010600040101010101" pitchFamily="2" charset="-122"/>
                <a:ea typeface="华文中宋" panose="02010600040101010101" pitchFamily="2" charset="-122"/>
              </a:rPr>
              <a:t>1991</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革命的转变和党在过渡时期的总路线</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毛泽东文集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第六卷，人民出版社</a:t>
            </a:r>
            <a:r>
              <a:rPr lang="en-US" altLang="zh-CN" sz="2000" b="1" dirty="0">
                <a:latin typeface="华文中宋" panose="02010600040101010101" pitchFamily="2" charset="-122"/>
                <a:ea typeface="华文中宋" panose="02010600040101010101" pitchFamily="2" charset="-122"/>
              </a:rPr>
              <a:t>1999</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a:p>
            <a:pPr marL="342900" indent="-342900" algn="just">
              <a:lnSpc>
                <a:spcPct val="130000"/>
              </a:lnSpc>
              <a:spcBef>
                <a:spcPts val="600"/>
              </a:spcBef>
              <a:buFont typeface="+mj-lt"/>
              <a:buAutoNum type="arabicPeriod"/>
            </a:pPr>
            <a:r>
              <a:rPr lang="zh-CN" altLang="en-US" sz="2000" b="1" dirty="0">
                <a:latin typeface="华文中宋" panose="02010600040101010101" pitchFamily="2" charset="-122"/>
                <a:ea typeface="华文中宋" panose="02010600040101010101" pitchFamily="2" charset="-122"/>
              </a:rPr>
              <a:t>毛泽东：</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关于国家资本主义经济</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毛泽东文集</a:t>
            </a:r>
            <a:r>
              <a:rPr lang="en-US" altLang="zh-CN" sz="2000" b="1" dirty="0" smtClean="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第六卷，人民出版社</a:t>
            </a:r>
            <a:r>
              <a:rPr lang="en-US" altLang="zh-CN" sz="2000" b="1" dirty="0">
                <a:latin typeface="华文中宋" panose="02010600040101010101" pitchFamily="2" charset="-122"/>
                <a:ea typeface="华文中宋" panose="02010600040101010101" pitchFamily="2" charset="-122"/>
              </a:rPr>
              <a:t>1999</a:t>
            </a:r>
            <a:r>
              <a:rPr lang="zh-CN" altLang="en-US" sz="2000" b="1" dirty="0">
                <a:latin typeface="华文中宋" panose="02010600040101010101" pitchFamily="2" charset="-122"/>
                <a:ea typeface="华文中宋" panose="02010600040101010101" pitchFamily="2" charset="-122"/>
              </a:rPr>
              <a:t>年版。</a:t>
            </a:r>
            <a:endParaRPr lang="zh-CN" altLang="en-US" sz="2000" b="1" dirty="0">
              <a:latin typeface="华文中宋" panose="02010600040101010101" pitchFamily="2" charset="-122"/>
              <a:ea typeface="华文中宋" panose="02010600040101010101" pitchFamily="2" charset="-122"/>
            </a:endParaRPr>
          </a:p>
        </p:txBody>
      </p:sp>
      <p:grpSp>
        <p:nvGrpSpPr>
          <p:cNvPr id="3" name="组合 2"/>
          <p:cNvGrpSpPr/>
          <p:nvPr/>
        </p:nvGrpSpPr>
        <p:grpSpPr>
          <a:xfrm>
            <a:off x="1377273" y="1431039"/>
            <a:ext cx="1075451" cy="2623131"/>
            <a:chOff x="1377273" y="1431039"/>
            <a:chExt cx="1075451" cy="2623131"/>
          </a:xfrm>
        </p:grpSpPr>
        <p:grpSp>
          <p:nvGrpSpPr>
            <p:cNvPr id="12" name="组合 11"/>
            <p:cNvGrpSpPr/>
            <p:nvPr/>
          </p:nvGrpSpPr>
          <p:grpSpPr>
            <a:xfrm>
              <a:off x="1377273" y="1431039"/>
              <a:ext cx="1075451" cy="2623131"/>
              <a:chOff x="3039971" y="2125472"/>
              <a:chExt cx="1075451" cy="2623131"/>
            </a:xfrm>
          </p:grpSpPr>
          <p:sp>
            <p:nvSpPr>
              <p:cNvPr id="14" name="半闭框 13"/>
              <p:cNvSpPr/>
              <p:nvPr/>
            </p:nvSpPr>
            <p:spPr>
              <a:xfrm flipH="1" flipV="1">
                <a:off x="3820843" y="4454024"/>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半闭框 14"/>
              <p:cNvSpPr/>
              <p:nvPr/>
            </p:nvSpPr>
            <p:spPr>
              <a:xfrm>
                <a:off x="3039971" y="2125472"/>
                <a:ext cx="294579" cy="294579"/>
              </a:xfrm>
              <a:prstGeom prst="halfFrame">
                <a:avLst>
                  <a:gd name="adj1" fmla="val 25268"/>
                  <a:gd name="adj2" fmla="val 23655"/>
                </a:avLst>
              </a:prstGeom>
              <a:solidFill>
                <a:srgbClr val="E97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p:cNvSpPr txBox="1"/>
            <p:nvPr/>
          </p:nvSpPr>
          <p:spPr>
            <a:xfrm>
              <a:off x="1635119" y="1692751"/>
              <a:ext cx="497175" cy="2003089"/>
            </a:xfrm>
            <a:custGeom>
              <a:avLst/>
              <a:gdLst/>
              <a:ahLst/>
              <a:cxnLst/>
              <a:rect l="l" t="t" r="r" b="b"/>
              <a:pathLst>
                <a:path w="497175" h="2003089">
                  <a:moveTo>
                    <a:pt x="173608" y="1808033"/>
                  </a:moveTo>
                  <a:lnTo>
                    <a:pt x="173608" y="1908850"/>
                  </a:lnTo>
                  <a:lnTo>
                    <a:pt x="325018" y="1908850"/>
                  </a:lnTo>
                  <a:lnTo>
                    <a:pt x="325018" y="1808033"/>
                  </a:lnTo>
                  <a:close/>
                  <a:moveTo>
                    <a:pt x="173608" y="1697572"/>
                  </a:moveTo>
                  <a:lnTo>
                    <a:pt x="173608" y="1784616"/>
                  </a:lnTo>
                  <a:lnTo>
                    <a:pt x="325018" y="1784616"/>
                  </a:lnTo>
                  <a:lnTo>
                    <a:pt x="325018" y="1697572"/>
                  </a:lnTo>
                  <a:close/>
                  <a:moveTo>
                    <a:pt x="181927" y="1583105"/>
                  </a:moveTo>
                  <a:cubicBezTo>
                    <a:pt x="181865" y="1583166"/>
                    <a:pt x="181834" y="1583197"/>
                    <a:pt x="181834" y="1583197"/>
                  </a:cubicBezTo>
                  <a:lnTo>
                    <a:pt x="181861" y="1583197"/>
                  </a:lnTo>
                  <a:lnTo>
                    <a:pt x="173608" y="1594721"/>
                  </a:lnTo>
                  <a:lnTo>
                    <a:pt x="173608" y="1672244"/>
                  </a:lnTo>
                  <a:lnTo>
                    <a:pt x="325018" y="1672244"/>
                  </a:lnTo>
                  <a:lnTo>
                    <a:pt x="325018" y="1583197"/>
                  </a:lnTo>
                  <a:lnTo>
                    <a:pt x="181861" y="1583197"/>
                  </a:lnTo>
                  <a:close/>
                  <a:moveTo>
                    <a:pt x="348035" y="1523052"/>
                  </a:moveTo>
                  <a:cubicBezTo>
                    <a:pt x="369541" y="1527181"/>
                    <a:pt x="394068" y="1540369"/>
                    <a:pt x="421614" y="1562615"/>
                  </a:cubicBezTo>
                  <a:cubicBezTo>
                    <a:pt x="428814" y="1569137"/>
                    <a:pt x="432306" y="1575528"/>
                    <a:pt x="432090" y="1581788"/>
                  </a:cubicBezTo>
                  <a:cubicBezTo>
                    <a:pt x="431874" y="1588048"/>
                    <a:pt x="427951" y="1594177"/>
                    <a:pt x="420320" y="1600175"/>
                  </a:cubicBezTo>
                  <a:cubicBezTo>
                    <a:pt x="416253" y="1600935"/>
                    <a:pt x="414866" y="1606358"/>
                    <a:pt x="416160" y="1616444"/>
                  </a:cubicBezTo>
                  <a:lnTo>
                    <a:pt x="416160" y="1716121"/>
                  </a:lnTo>
                  <a:cubicBezTo>
                    <a:pt x="416160" y="1816506"/>
                    <a:pt x="417413" y="1896166"/>
                    <a:pt x="419919" y="1955099"/>
                  </a:cubicBezTo>
                  <a:cubicBezTo>
                    <a:pt x="421275" y="1975373"/>
                    <a:pt x="412730" y="1987072"/>
                    <a:pt x="394284" y="1990194"/>
                  </a:cubicBezTo>
                  <a:cubicBezTo>
                    <a:pt x="381240" y="1995411"/>
                    <a:pt x="366738" y="1998020"/>
                    <a:pt x="350777" y="1998020"/>
                  </a:cubicBezTo>
                  <a:cubicBezTo>
                    <a:pt x="332310" y="2000588"/>
                    <a:pt x="323724" y="1992700"/>
                    <a:pt x="325018" y="1974357"/>
                  </a:cubicBezTo>
                  <a:lnTo>
                    <a:pt x="325018" y="1932267"/>
                  </a:lnTo>
                  <a:lnTo>
                    <a:pt x="173608" y="1932267"/>
                  </a:lnTo>
                  <a:lnTo>
                    <a:pt x="173608" y="1960029"/>
                  </a:lnTo>
                  <a:cubicBezTo>
                    <a:pt x="174902" y="1978105"/>
                    <a:pt x="168452" y="1988736"/>
                    <a:pt x="154258" y="1991919"/>
                  </a:cubicBezTo>
                  <a:cubicBezTo>
                    <a:pt x="143699" y="1997198"/>
                    <a:pt x="129187" y="2000495"/>
                    <a:pt x="110720" y="2001810"/>
                  </a:cubicBezTo>
                  <a:cubicBezTo>
                    <a:pt x="86748" y="2007007"/>
                    <a:pt x="76077" y="1996377"/>
                    <a:pt x="78706" y="1969920"/>
                  </a:cubicBezTo>
                  <a:cubicBezTo>
                    <a:pt x="82527" y="1916163"/>
                    <a:pt x="84437" y="1832847"/>
                    <a:pt x="84437" y="1719972"/>
                  </a:cubicBezTo>
                  <a:lnTo>
                    <a:pt x="84437" y="1631264"/>
                  </a:lnTo>
                  <a:cubicBezTo>
                    <a:pt x="84437" y="1597104"/>
                    <a:pt x="82517" y="1571078"/>
                    <a:pt x="78676" y="1553186"/>
                  </a:cubicBezTo>
                  <a:cubicBezTo>
                    <a:pt x="77361" y="1533097"/>
                    <a:pt x="85803" y="1525743"/>
                    <a:pt x="104003" y="1531125"/>
                  </a:cubicBezTo>
                  <a:cubicBezTo>
                    <a:pt x="127564" y="1536342"/>
                    <a:pt x="151628" y="1543460"/>
                    <a:pt x="176196" y="1552478"/>
                  </a:cubicBezTo>
                  <a:cubicBezTo>
                    <a:pt x="182790" y="1554142"/>
                    <a:pt x="186579" y="1555939"/>
                    <a:pt x="187565" y="1557870"/>
                  </a:cubicBezTo>
                  <a:lnTo>
                    <a:pt x="315251" y="1557870"/>
                  </a:lnTo>
                  <a:cubicBezTo>
                    <a:pt x="327842" y="1537739"/>
                    <a:pt x="338770" y="1526133"/>
                    <a:pt x="348035" y="1523052"/>
                  </a:cubicBezTo>
                  <a:close/>
                  <a:moveTo>
                    <a:pt x="272206" y="1155279"/>
                  </a:moveTo>
                  <a:lnTo>
                    <a:pt x="272206" y="1262074"/>
                  </a:lnTo>
                  <a:lnTo>
                    <a:pt x="303172" y="1262074"/>
                  </a:lnTo>
                  <a:lnTo>
                    <a:pt x="310660" y="1155279"/>
                  </a:lnTo>
                  <a:close/>
                  <a:moveTo>
                    <a:pt x="200013" y="1016009"/>
                  </a:moveTo>
                  <a:cubicBezTo>
                    <a:pt x="223205" y="1017303"/>
                    <a:pt x="248111" y="1021278"/>
                    <a:pt x="274733" y="1027933"/>
                  </a:cubicBezTo>
                  <a:cubicBezTo>
                    <a:pt x="288516" y="1036560"/>
                    <a:pt x="290098" y="1047098"/>
                    <a:pt x="279478" y="1059546"/>
                  </a:cubicBezTo>
                  <a:cubicBezTo>
                    <a:pt x="273336" y="1062401"/>
                    <a:pt x="270912" y="1065976"/>
                    <a:pt x="272206" y="1070269"/>
                  </a:cubicBezTo>
                  <a:lnTo>
                    <a:pt x="272206" y="1129952"/>
                  </a:lnTo>
                  <a:lnTo>
                    <a:pt x="308688" y="1129952"/>
                  </a:lnTo>
                  <a:cubicBezTo>
                    <a:pt x="318999" y="1111916"/>
                    <a:pt x="329065" y="1102899"/>
                    <a:pt x="338883" y="1102899"/>
                  </a:cubicBezTo>
                  <a:cubicBezTo>
                    <a:pt x="347994" y="1105692"/>
                    <a:pt x="358354" y="1110481"/>
                    <a:pt x="369965" y="1117265"/>
                  </a:cubicBezTo>
                  <a:lnTo>
                    <a:pt x="384962" y="1126802"/>
                  </a:lnTo>
                  <a:lnTo>
                    <a:pt x="382652" y="1123622"/>
                  </a:lnTo>
                  <a:cubicBezTo>
                    <a:pt x="368093" y="1106263"/>
                    <a:pt x="347157" y="1088171"/>
                    <a:pt x="319842" y="1069344"/>
                  </a:cubicBezTo>
                  <a:cubicBezTo>
                    <a:pt x="312734" y="1065421"/>
                    <a:pt x="309889" y="1060152"/>
                    <a:pt x="311307" y="1053538"/>
                  </a:cubicBezTo>
                  <a:cubicBezTo>
                    <a:pt x="313915" y="1047642"/>
                    <a:pt x="319492" y="1046040"/>
                    <a:pt x="328038" y="1048731"/>
                  </a:cubicBezTo>
                  <a:cubicBezTo>
                    <a:pt x="389662" y="1051340"/>
                    <a:pt x="431433" y="1061600"/>
                    <a:pt x="453350" y="1079512"/>
                  </a:cubicBezTo>
                  <a:cubicBezTo>
                    <a:pt x="483710" y="1106853"/>
                    <a:pt x="487993" y="1133413"/>
                    <a:pt x="466199" y="1159192"/>
                  </a:cubicBezTo>
                  <a:cubicBezTo>
                    <a:pt x="453412" y="1170090"/>
                    <a:pt x="441092" y="1174000"/>
                    <a:pt x="429240" y="1170924"/>
                  </a:cubicBezTo>
                  <a:lnTo>
                    <a:pt x="414299" y="1162476"/>
                  </a:lnTo>
                  <a:lnTo>
                    <a:pt x="411606" y="1169149"/>
                  </a:lnTo>
                  <a:cubicBezTo>
                    <a:pt x="409871" y="1171606"/>
                    <a:pt x="407445" y="1173936"/>
                    <a:pt x="404328" y="1176139"/>
                  </a:cubicBezTo>
                  <a:cubicBezTo>
                    <a:pt x="398741" y="1178029"/>
                    <a:pt x="395947" y="1180586"/>
                    <a:pt x="395947" y="1183811"/>
                  </a:cubicBezTo>
                  <a:lnTo>
                    <a:pt x="390155" y="1250334"/>
                  </a:lnTo>
                  <a:cubicBezTo>
                    <a:pt x="394201" y="1238688"/>
                    <a:pt x="399994" y="1232864"/>
                    <a:pt x="407533" y="1232864"/>
                  </a:cubicBezTo>
                  <a:cubicBezTo>
                    <a:pt x="420864" y="1234364"/>
                    <a:pt x="444476" y="1246904"/>
                    <a:pt x="478370" y="1270486"/>
                  </a:cubicBezTo>
                  <a:cubicBezTo>
                    <a:pt x="487880" y="1276833"/>
                    <a:pt x="492636" y="1283170"/>
                    <a:pt x="492636" y="1289497"/>
                  </a:cubicBezTo>
                  <a:cubicBezTo>
                    <a:pt x="490766" y="1298802"/>
                    <a:pt x="484614" y="1305201"/>
                    <a:pt x="474179" y="1308693"/>
                  </a:cubicBezTo>
                  <a:cubicBezTo>
                    <a:pt x="467134" y="1310439"/>
                    <a:pt x="463611" y="1313725"/>
                    <a:pt x="463611" y="1318552"/>
                  </a:cubicBezTo>
                  <a:cubicBezTo>
                    <a:pt x="460940" y="1335869"/>
                    <a:pt x="458362" y="1357571"/>
                    <a:pt x="455877" y="1383658"/>
                  </a:cubicBezTo>
                  <a:cubicBezTo>
                    <a:pt x="455877" y="1431232"/>
                    <a:pt x="426636" y="1458408"/>
                    <a:pt x="368155" y="1465187"/>
                  </a:cubicBezTo>
                  <a:cubicBezTo>
                    <a:pt x="351516" y="1469131"/>
                    <a:pt x="341554" y="1465084"/>
                    <a:pt x="338267" y="1453047"/>
                  </a:cubicBezTo>
                  <a:cubicBezTo>
                    <a:pt x="333378" y="1432280"/>
                    <a:pt x="319955" y="1419595"/>
                    <a:pt x="297996" y="1414994"/>
                  </a:cubicBezTo>
                  <a:cubicBezTo>
                    <a:pt x="287088" y="1413166"/>
                    <a:pt x="281635" y="1408349"/>
                    <a:pt x="281635" y="1400543"/>
                  </a:cubicBezTo>
                  <a:cubicBezTo>
                    <a:pt x="280361" y="1390704"/>
                    <a:pt x="287222" y="1387119"/>
                    <a:pt x="302217" y="1389790"/>
                  </a:cubicBezTo>
                  <a:cubicBezTo>
                    <a:pt x="347798" y="1390981"/>
                    <a:pt x="369295" y="1381974"/>
                    <a:pt x="366707" y="1362768"/>
                  </a:cubicBezTo>
                  <a:cubicBezTo>
                    <a:pt x="370589" y="1344363"/>
                    <a:pt x="373814" y="1319240"/>
                    <a:pt x="376382" y="1287401"/>
                  </a:cubicBezTo>
                  <a:lnTo>
                    <a:pt x="272206" y="1287401"/>
                  </a:lnTo>
                  <a:lnTo>
                    <a:pt x="272206" y="1302777"/>
                  </a:lnTo>
                  <a:cubicBezTo>
                    <a:pt x="272206" y="1340347"/>
                    <a:pt x="273469" y="1391094"/>
                    <a:pt x="275996" y="1455019"/>
                  </a:cubicBezTo>
                  <a:cubicBezTo>
                    <a:pt x="278625" y="1477717"/>
                    <a:pt x="270737" y="1491408"/>
                    <a:pt x="252332" y="1496092"/>
                  </a:cubicBezTo>
                  <a:cubicBezTo>
                    <a:pt x="240685" y="1501268"/>
                    <a:pt x="225824" y="1504513"/>
                    <a:pt x="207747" y="1505828"/>
                  </a:cubicBezTo>
                  <a:cubicBezTo>
                    <a:pt x="182255" y="1512319"/>
                    <a:pt x="172098" y="1497858"/>
                    <a:pt x="177274" y="1462445"/>
                  </a:cubicBezTo>
                  <a:cubicBezTo>
                    <a:pt x="181115" y="1422820"/>
                    <a:pt x="183036" y="1371529"/>
                    <a:pt x="183036" y="1308569"/>
                  </a:cubicBezTo>
                  <a:lnTo>
                    <a:pt x="183036" y="1287401"/>
                  </a:lnTo>
                  <a:lnTo>
                    <a:pt x="96146" y="1287401"/>
                  </a:lnTo>
                  <a:cubicBezTo>
                    <a:pt x="74762" y="1287401"/>
                    <a:pt x="57189" y="1289302"/>
                    <a:pt x="43427" y="1293102"/>
                  </a:cubicBezTo>
                  <a:cubicBezTo>
                    <a:pt x="34717" y="1294457"/>
                    <a:pt x="29294" y="1292342"/>
                    <a:pt x="27158" y="1286754"/>
                  </a:cubicBezTo>
                  <a:cubicBezTo>
                    <a:pt x="23727" y="1283303"/>
                    <a:pt x="19886" y="1278733"/>
                    <a:pt x="15634" y="1273043"/>
                  </a:cubicBezTo>
                  <a:cubicBezTo>
                    <a:pt x="13806" y="1268236"/>
                    <a:pt x="14104" y="1264333"/>
                    <a:pt x="16528" y="1261334"/>
                  </a:cubicBezTo>
                  <a:cubicBezTo>
                    <a:pt x="19650" y="1257945"/>
                    <a:pt x="23748" y="1257637"/>
                    <a:pt x="28822" y="1260410"/>
                  </a:cubicBezTo>
                  <a:cubicBezTo>
                    <a:pt x="37778" y="1261519"/>
                    <a:pt x="61513" y="1262074"/>
                    <a:pt x="100028" y="1262074"/>
                  </a:cubicBezTo>
                  <a:lnTo>
                    <a:pt x="183036" y="1262074"/>
                  </a:lnTo>
                  <a:lnTo>
                    <a:pt x="183036" y="1155279"/>
                  </a:lnTo>
                  <a:lnTo>
                    <a:pt x="130964" y="1155279"/>
                  </a:lnTo>
                  <a:cubicBezTo>
                    <a:pt x="109580" y="1155279"/>
                    <a:pt x="91791" y="1157220"/>
                    <a:pt x="77597" y="1161103"/>
                  </a:cubicBezTo>
                  <a:cubicBezTo>
                    <a:pt x="73201" y="1161103"/>
                    <a:pt x="68323" y="1159305"/>
                    <a:pt x="62961" y="1155711"/>
                  </a:cubicBezTo>
                  <a:cubicBezTo>
                    <a:pt x="58627" y="1149939"/>
                    <a:pt x="55073" y="1144978"/>
                    <a:pt x="52300" y="1140828"/>
                  </a:cubicBezTo>
                  <a:cubicBezTo>
                    <a:pt x="50513" y="1137275"/>
                    <a:pt x="49620" y="1133957"/>
                    <a:pt x="49620" y="1130876"/>
                  </a:cubicBezTo>
                  <a:cubicBezTo>
                    <a:pt x="52804" y="1127692"/>
                    <a:pt x="57015" y="1126100"/>
                    <a:pt x="62253" y="1126100"/>
                  </a:cubicBezTo>
                  <a:cubicBezTo>
                    <a:pt x="72544" y="1128668"/>
                    <a:pt x="96731" y="1129952"/>
                    <a:pt x="134815" y="1129952"/>
                  </a:cubicBezTo>
                  <a:lnTo>
                    <a:pt x="183036" y="1129952"/>
                  </a:lnTo>
                  <a:lnTo>
                    <a:pt x="183036" y="1116518"/>
                  </a:lnTo>
                  <a:cubicBezTo>
                    <a:pt x="183036" y="1078434"/>
                    <a:pt x="181198" y="1052654"/>
                    <a:pt x="177521" y="1039179"/>
                  </a:cubicBezTo>
                  <a:cubicBezTo>
                    <a:pt x="174748" y="1029751"/>
                    <a:pt x="175210" y="1023024"/>
                    <a:pt x="178907" y="1018997"/>
                  </a:cubicBezTo>
                  <a:cubicBezTo>
                    <a:pt x="182605" y="1014314"/>
                    <a:pt x="189640" y="1013318"/>
                    <a:pt x="200013" y="1016009"/>
                  </a:cubicBezTo>
                  <a:close/>
                  <a:moveTo>
                    <a:pt x="148033" y="844852"/>
                  </a:moveTo>
                  <a:lnTo>
                    <a:pt x="148033" y="864488"/>
                  </a:lnTo>
                  <a:lnTo>
                    <a:pt x="148372" y="864159"/>
                  </a:lnTo>
                  <a:cubicBezTo>
                    <a:pt x="149780" y="863301"/>
                    <a:pt x="152481" y="862205"/>
                    <a:pt x="156476" y="860870"/>
                  </a:cubicBezTo>
                  <a:cubicBezTo>
                    <a:pt x="161755" y="858230"/>
                    <a:pt x="166308" y="855958"/>
                    <a:pt x="170133" y="854053"/>
                  </a:cubicBezTo>
                  <a:lnTo>
                    <a:pt x="173368" y="852448"/>
                  </a:lnTo>
                  <a:lnTo>
                    <a:pt x="169587" y="852670"/>
                  </a:lnTo>
                  <a:cubicBezTo>
                    <a:pt x="166793" y="852909"/>
                    <a:pt x="164590" y="853187"/>
                    <a:pt x="162977" y="853506"/>
                  </a:cubicBezTo>
                  <a:cubicBezTo>
                    <a:pt x="156178" y="853506"/>
                    <a:pt x="151700" y="851328"/>
                    <a:pt x="149543" y="846974"/>
                  </a:cubicBezTo>
                  <a:close/>
                  <a:moveTo>
                    <a:pt x="329854" y="672177"/>
                  </a:moveTo>
                  <a:lnTo>
                    <a:pt x="355876" y="675173"/>
                  </a:lnTo>
                  <a:cubicBezTo>
                    <a:pt x="365520" y="676842"/>
                    <a:pt x="374708" y="679017"/>
                    <a:pt x="383438" y="681698"/>
                  </a:cubicBezTo>
                  <a:lnTo>
                    <a:pt x="391951" y="687698"/>
                  </a:lnTo>
                  <a:lnTo>
                    <a:pt x="395362" y="672177"/>
                  </a:lnTo>
                  <a:close/>
                  <a:moveTo>
                    <a:pt x="58956" y="526405"/>
                  </a:moveTo>
                  <a:cubicBezTo>
                    <a:pt x="112630" y="529157"/>
                    <a:pt x="147099" y="545108"/>
                    <a:pt x="162361" y="574256"/>
                  </a:cubicBezTo>
                  <a:cubicBezTo>
                    <a:pt x="164313" y="582750"/>
                    <a:pt x="165031" y="590504"/>
                    <a:pt x="164518" y="597517"/>
                  </a:cubicBezTo>
                  <a:cubicBezTo>
                    <a:pt x="162977" y="618558"/>
                    <a:pt x="150344" y="632938"/>
                    <a:pt x="126619" y="640656"/>
                  </a:cubicBezTo>
                  <a:cubicBezTo>
                    <a:pt x="97902" y="644538"/>
                    <a:pt x="82065" y="631115"/>
                    <a:pt x="79107" y="600385"/>
                  </a:cubicBezTo>
                  <a:cubicBezTo>
                    <a:pt x="80380" y="578857"/>
                    <a:pt x="71517" y="561017"/>
                    <a:pt x="52516" y="546864"/>
                  </a:cubicBezTo>
                  <a:cubicBezTo>
                    <a:pt x="47032" y="542530"/>
                    <a:pt x="45121" y="537744"/>
                    <a:pt x="46785" y="532506"/>
                  </a:cubicBezTo>
                  <a:cubicBezTo>
                    <a:pt x="48819" y="528438"/>
                    <a:pt x="52876" y="526405"/>
                    <a:pt x="58956" y="526405"/>
                  </a:cubicBezTo>
                  <a:close/>
                  <a:moveTo>
                    <a:pt x="284377" y="506377"/>
                  </a:moveTo>
                  <a:cubicBezTo>
                    <a:pt x="304014" y="507671"/>
                    <a:pt x="325624" y="512241"/>
                    <a:pt x="349205" y="520088"/>
                  </a:cubicBezTo>
                  <a:cubicBezTo>
                    <a:pt x="358203" y="521896"/>
                    <a:pt x="362701" y="526292"/>
                    <a:pt x="362701" y="533276"/>
                  </a:cubicBezTo>
                  <a:cubicBezTo>
                    <a:pt x="363995" y="538802"/>
                    <a:pt x="361263" y="544307"/>
                    <a:pt x="354505" y="549791"/>
                  </a:cubicBezTo>
                  <a:cubicBezTo>
                    <a:pt x="350952" y="552462"/>
                    <a:pt x="349175" y="556662"/>
                    <a:pt x="349175" y="562393"/>
                  </a:cubicBezTo>
                  <a:lnTo>
                    <a:pt x="349175" y="577799"/>
                  </a:lnTo>
                  <a:lnTo>
                    <a:pt x="364149" y="577799"/>
                  </a:lnTo>
                  <a:cubicBezTo>
                    <a:pt x="376618" y="552842"/>
                    <a:pt x="388039" y="538000"/>
                    <a:pt x="398412" y="533276"/>
                  </a:cubicBezTo>
                  <a:cubicBezTo>
                    <a:pt x="414188" y="536111"/>
                    <a:pt x="436321" y="552462"/>
                    <a:pt x="464812" y="582329"/>
                  </a:cubicBezTo>
                  <a:cubicBezTo>
                    <a:pt x="467647" y="595496"/>
                    <a:pt x="463375" y="603065"/>
                    <a:pt x="451995" y="605037"/>
                  </a:cubicBezTo>
                  <a:cubicBezTo>
                    <a:pt x="433364" y="603764"/>
                    <a:pt x="399696" y="603127"/>
                    <a:pt x="350993" y="603127"/>
                  </a:cubicBezTo>
                  <a:lnTo>
                    <a:pt x="349175" y="603127"/>
                  </a:lnTo>
                  <a:lnTo>
                    <a:pt x="349175" y="648760"/>
                  </a:lnTo>
                  <a:lnTo>
                    <a:pt x="391326" y="648760"/>
                  </a:lnTo>
                  <a:cubicBezTo>
                    <a:pt x="399974" y="632717"/>
                    <a:pt x="410265" y="622384"/>
                    <a:pt x="422199" y="617763"/>
                  </a:cubicBezTo>
                  <a:cubicBezTo>
                    <a:pt x="442946" y="623412"/>
                    <a:pt x="464494" y="638725"/>
                    <a:pt x="486843" y="663703"/>
                  </a:cubicBezTo>
                  <a:cubicBezTo>
                    <a:pt x="495614" y="674282"/>
                    <a:pt x="498624" y="683434"/>
                    <a:pt x="495871" y="691157"/>
                  </a:cubicBezTo>
                  <a:cubicBezTo>
                    <a:pt x="493796" y="699127"/>
                    <a:pt x="484481" y="702455"/>
                    <a:pt x="467924" y="701140"/>
                  </a:cubicBezTo>
                  <a:cubicBezTo>
                    <a:pt x="445863" y="699867"/>
                    <a:pt x="426379" y="708936"/>
                    <a:pt x="409474" y="728347"/>
                  </a:cubicBezTo>
                  <a:cubicBezTo>
                    <a:pt x="403127" y="734715"/>
                    <a:pt x="397354" y="736369"/>
                    <a:pt x="392158" y="733308"/>
                  </a:cubicBezTo>
                  <a:cubicBezTo>
                    <a:pt x="389354" y="732281"/>
                    <a:pt x="387420" y="730306"/>
                    <a:pt x="386357" y="727384"/>
                  </a:cubicBezTo>
                  <a:lnTo>
                    <a:pt x="385879" y="717785"/>
                  </a:lnTo>
                  <a:lnTo>
                    <a:pt x="383861" y="719951"/>
                  </a:lnTo>
                  <a:cubicBezTo>
                    <a:pt x="382336" y="723258"/>
                    <a:pt x="381291" y="727721"/>
                    <a:pt x="380726" y="733339"/>
                  </a:cubicBezTo>
                  <a:cubicBezTo>
                    <a:pt x="375611" y="771690"/>
                    <a:pt x="369244" y="802666"/>
                    <a:pt x="361623" y="826268"/>
                  </a:cubicBezTo>
                  <a:lnTo>
                    <a:pt x="386889" y="826268"/>
                  </a:lnTo>
                  <a:cubicBezTo>
                    <a:pt x="407512" y="797900"/>
                    <a:pt x="421973" y="783716"/>
                    <a:pt x="430272" y="783716"/>
                  </a:cubicBezTo>
                  <a:cubicBezTo>
                    <a:pt x="451471" y="790783"/>
                    <a:pt x="472834" y="805757"/>
                    <a:pt x="494361" y="828641"/>
                  </a:cubicBezTo>
                  <a:cubicBezTo>
                    <a:pt x="495758" y="831922"/>
                    <a:pt x="496635" y="834861"/>
                    <a:pt x="496992" y="837458"/>
                  </a:cubicBezTo>
                  <a:cubicBezTo>
                    <a:pt x="498063" y="845250"/>
                    <a:pt x="494454" y="849962"/>
                    <a:pt x="486165" y="851595"/>
                  </a:cubicBezTo>
                  <a:cubicBezTo>
                    <a:pt x="449458" y="851595"/>
                    <a:pt x="412411" y="851595"/>
                    <a:pt x="375026" y="851595"/>
                  </a:cubicBezTo>
                  <a:lnTo>
                    <a:pt x="353550" y="851595"/>
                  </a:lnTo>
                  <a:cubicBezTo>
                    <a:pt x="353345" y="852006"/>
                    <a:pt x="351927" y="854831"/>
                    <a:pt x="349298" y="860069"/>
                  </a:cubicBezTo>
                  <a:cubicBezTo>
                    <a:pt x="346833" y="866293"/>
                    <a:pt x="345138" y="868552"/>
                    <a:pt x="344214" y="866847"/>
                  </a:cubicBezTo>
                  <a:lnTo>
                    <a:pt x="344091" y="866847"/>
                  </a:lnTo>
                  <a:cubicBezTo>
                    <a:pt x="389857" y="868244"/>
                    <a:pt x="426924" y="881781"/>
                    <a:pt x="455291" y="907458"/>
                  </a:cubicBezTo>
                  <a:cubicBezTo>
                    <a:pt x="476613" y="933792"/>
                    <a:pt x="476213" y="959890"/>
                    <a:pt x="454090" y="985751"/>
                  </a:cubicBezTo>
                  <a:cubicBezTo>
                    <a:pt x="425496" y="999432"/>
                    <a:pt x="404380" y="994101"/>
                    <a:pt x="390740" y="969760"/>
                  </a:cubicBezTo>
                  <a:cubicBezTo>
                    <a:pt x="380695" y="932066"/>
                    <a:pt x="363400" y="905260"/>
                    <a:pt x="338853" y="889340"/>
                  </a:cubicBezTo>
                  <a:cubicBezTo>
                    <a:pt x="334601" y="886506"/>
                    <a:pt x="333543" y="884872"/>
                    <a:pt x="335679" y="884441"/>
                  </a:cubicBezTo>
                  <a:cubicBezTo>
                    <a:pt x="307722" y="936863"/>
                    <a:pt x="243849" y="973591"/>
                    <a:pt x="144059" y="994625"/>
                  </a:cubicBezTo>
                  <a:cubicBezTo>
                    <a:pt x="133377" y="995940"/>
                    <a:pt x="126701" y="994163"/>
                    <a:pt x="124031" y="989295"/>
                  </a:cubicBezTo>
                  <a:cubicBezTo>
                    <a:pt x="122429" y="982578"/>
                    <a:pt x="125623" y="977504"/>
                    <a:pt x="133613" y="974073"/>
                  </a:cubicBezTo>
                  <a:cubicBezTo>
                    <a:pt x="203495" y="938496"/>
                    <a:pt x="249775" y="897670"/>
                    <a:pt x="272453" y="851595"/>
                  </a:cubicBezTo>
                  <a:lnTo>
                    <a:pt x="210674" y="851595"/>
                  </a:lnTo>
                  <a:lnTo>
                    <a:pt x="205431" y="851632"/>
                  </a:lnTo>
                  <a:lnTo>
                    <a:pt x="205529" y="853167"/>
                  </a:lnTo>
                  <a:cubicBezTo>
                    <a:pt x="205005" y="856957"/>
                    <a:pt x="203023" y="861887"/>
                    <a:pt x="199582" y="867957"/>
                  </a:cubicBezTo>
                  <a:cubicBezTo>
                    <a:pt x="177110" y="902918"/>
                    <a:pt x="157411" y="928862"/>
                    <a:pt x="140485" y="945788"/>
                  </a:cubicBezTo>
                  <a:cubicBezTo>
                    <a:pt x="139437" y="946836"/>
                    <a:pt x="137629" y="949270"/>
                    <a:pt x="135062" y="953090"/>
                  </a:cubicBezTo>
                  <a:cubicBezTo>
                    <a:pt x="129146" y="962581"/>
                    <a:pt x="125438" y="969544"/>
                    <a:pt x="123938" y="973981"/>
                  </a:cubicBezTo>
                  <a:cubicBezTo>
                    <a:pt x="115866" y="993680"/>
                    <a:pt x="103007" y="997059"/>
                    <a:pt x="85362" y="984118"/>
                  </a:cubicBezTo>
                  <a:cubicBezTo>
                    <a:pt x="70983" y="965816"/>
                    <a:pt x="58709" y="948397"/>
                    <a:pt x="48541" y="931861"/>
                  </a:cubicBezTo>
                  <a:cubicBezTo>
                    <a:pt x="39955" y="921755"/>
                    <a:pt x="41218" y="911967"/>
                    <a:pt x="52331" y="902497"/>
                  </a:cubicBezTo>
                  <a:cubicBezTo>
                    <a:pt x="61842" y="894260"/>
                    <a:pt x="65950" y="883650"/>
                    <a:pt x="64656" y="870668"/>
                  </a:cubicBezTo>
                  <a:lnTo>
                    <a:pt x="64656" y="711585"/>
                  </a:lnTo>
                  <a:lnTo>
                    <a:pt x="49312" y="711585"/>
                  </a:lnTo>
                  <a:cubicBezTo>
                    <a:pt x="35816" y="711585"/>
                    <a:pt x="26541" y="712202"/>
                    <a:pt x="21488" y="713434"/>
                  </a:cubicBezTo>
                  <a:cubicBezTo>
                    <a:pt x="14812" y="714769"/>
                    <a:pt x="10057" y="713075"/>
                    <a:pt x="7222" y="708350"/>
                  </a:cubicBezTo>
                  <a:cubicBezTo>
                    <a:pt x="2991" y="699846"/>
                    <a:pt x="875" y="694444"/>
                    <a:pt x="875" y="692143"/>
                  </a:cubicBezTo>
                  <a:cubicBezTo>
                    <a:pt x="-1713" y="683023"/>
                    <a:pt x="1440" y="679828"/>
                    <a:pt x="10334" y="682560"/>
                  </a:cubicBezTo>
                  <a:cubicBezTo>
                    <a:pt x="27589" y="685025"/>
                    <a:pt x="41876" y="686258"/>
                    <a:pt x="53194" y="686258"/>
                  </a:cubicBezTo>
                  <a:lnTo>
                    <a:pt x="62992" y="686258"/>
                  </a:lnTo>
                  <a:cubicBezTo>
                    <a:pt x="77166" y="665634"/>
                    <a:pt x="88001" y="655323"/>
                    <a:pt x="95499" y="655323"/>
                  </a:cubicBezTo>
                  <a:cubicBezTo>
                    <a:pt x="111747" y="656781"/>
                    <a:pt x="131991" y="667606"/>
                    <a:pt x="156230" y="687799"/>
                  </a:cubicBezTo>
                  <a:cubicBezTo>
                    <a:pt x="168821" y="700698"/>
                    <a:pt x="167270" y="712746"/>
                    <a:pt x="151577" y="723941"/>
                  </a:cubicBezTo>
                  <a:cubicBezTo>
                    <a:pt x="149215" y="726303"/>
                    <a:pt x="148033" y="730524"/>
                    <a:pt x="148033" y="736605"/>
                  </a:cubicBezTo>
                  <a:lnTo>
                    <a:pt x="148033" y="820656"/>
                  </a:lnTo>
                  <a:lnTo>
                    <a:pt x="149451" y="820444"/>
                  </a:lnTo>
                  <a:cubicBezTo>
                    <a:pt x="161303" y="823094"/>
                    <a:pt x="181680" y="824378"/>
                    <a:pt x="210582" y="824296"/>
                  </a:cubicBezTo>
                  <a:cubicBezTo>
                    <a:pt x="203064" y="826966"/>
                    <a:pt x="198555" y="821584"/>
                    <a:pt x="197055" y="808150"/>
                  </a:cubicBezTo>
                  <a:cubicBezTo>
                    <a:pt x="195864" y="789930"/>
                    <a:pt x="189209" y="775377"/>
                    <a:pt x="177089" y="764490"/>
                  </a:cubicBezTo>
                  <a:cubicBezTo>
                    <a:pt x="172344" y="756951"/>
                    <a:pt x="171420" y="751251"/>
                    <a:pt x="174316" y="747389"/>
                  </a:cubicBezTo>
                  <a:cubicBezTo>
                    <a:pt x="176678" y="741946"/>
                    <a:pt x="182728" y="740559"/>
                    <a:pt x="192464" y="743229"/>
                  </a:cubicBezTo>
                  <a:cubicBezTo>
                    <a:pt x="229357" y="745982"/>
                    <a:pt x="253452" y="757947"/>
                    <a:pt x="264750" y="779125"/>
                  </a:cubicBezTo>
                  <a:cubicBezTo>
                    <a:pt x="275185" y="801618"/>
                    <a:pt x="272021" y="817332"/>
                    <a:pt x="255259" y="826268"/>
                  </a:cubicBezTo>
                  <a:lnTo>
                    <a:pt x="279724" y="826268"/>
                  </a:lnTo>
                  <a:cubicBezTo>
                    <a:pt x="286965" y="809393"/>
                    <a:pt x="292234" y="790051"/>
                    <a:pt x="295531" y="768241"/>
                  </a:cubicBezTo>
                  <a:lnTo>
                    <a:pt x="297412" y="749483"/>
                  </a:lnTo>
                  <a:lnTo>
                    <a:pt x="291525" y="757619"/>
                  </a:lnTo>
                  <a:cubicBezTo>
                    <a:pt x="263712" y="769882"/>
                    <a:pt x="245194" y="763771"/>
                    <a:pt x="235971" y="739285"/>
                  </a:cubicBezTo>
                  <a:cubicBezTo>
                    <a:pt x="232253" y="719484"/>
                    <a:pt x="225680" y="705454"/>
                    <a:pt x="216251" y="697196"/>
                  </a:cubicBezTo>
                  <a:cubicBezTo>
                    <a:pt x="209884" y="691753"/>
                    <a:pt x="207532" y="686484"/>
                    <a:pt x="209195" y="681390"/>
                  </a:cubicBezTo>
                  <a:cubicBezTo>
                    <a:pt x="211229" y="677322"/>
                    <a:pt x="216241" y="675289"/>
                    <a:pt x="224232" y="675289"/>
                  </a:cubicBezTo>
                  <a:cubicBezTo>
                    <a:pt x="257160" y="675289"/>
                    <a:pt x="281429" y="683095"/>
                    <a:pt x="297041" y="698706"/>
                  </a:cubicBezTo>
                  <a:lnTo>
                    <a:pt x="299394" y="703848"/>
                  </a:lnTo>
                  <a:lnTo>
                    <a:pt x="299506" y="695409"/>
                  </a:lnTo>
                  <a:cubicBezTo>
                    <a:pt x="298859" y="685518"/>
                    <a:pt x="300707" y="678596"/>
                    <a:pt x="305052" y="674642"/>
                  </a:cubicBezTo>
                  <a:lnTo>
                    <a:pt x="310633" y="672177"/>
                  </a:lnTo>
                  <a:lnTo>
                    <a:pt x="198257" y="672177"/>
                  </a:lnTo>
                  <a:cubicBezTo>
                    <a:pt x="188931" y="672177"/>
                    <a:pt x="180766" y="673923"/>
                    <a:pt x="173762" y="677415"/>
                  </a:cubicBezTo>
                  <a:cubicBezTo>
                    <a:pt x="169427" y="679079"/>
                    <a:pt x="165966" y="677600"/>
                    <a:pt x="163378" y="672978"/>
                  </a:cubicBezTo>
                  <a:cubicBezTo>
                    <a:pt x="162063" y="669712"/>
                    <a:pt x="160153" y="670297"/>
                    <a:pt x="157647" y="674734"/>
                  </a:cubicBezTo>
                  <a:cubicBezTo>
                    <a:pt x="153333" y="670441"/>
                    <a:pt x="149235" y="665059"/>
                    <a:pt x="145353" y="658589"/>
                  </a:cubicBezTo>
                  <a:cubicBezTo>
                    <a:pt x="140587" y="648133"/>
                    <a:pt x="143555" y="644210"/>
                    <a:pt x="154258" y="646818"/>
                  </a:cubicBezTo>
                  <a:cubicBezTo>
                    <a:pt x="160235" y="646818"/>
                    <a:pt x="170280" y="647466"/>
                    <a:pt x="184392" y="648760"/>
                  </a:cubicBezTo>
                  <a:cubicBezTo>
                    <a:pt x="197497" y="648760"/>
                    <a:pt x="205981" y="648760"/>
                    <a:pt x="209843" y="648760"/>
                  </a:cubicBezTo>
                  <a:lnTo>
                    <a:pt x="265797" y="648760"/>
                  </a:lnTo>
                  <a:lnTo>
                    <a:pt x="265797" y="603127"/>
                  </a:lnTo>
                  <a:lnTo>
                    <a:pt x="227251" y="603127"/>
                  </a:lnTo>
                  <a:cubicBezTo>
                    <a:pt x="218911" y="603127"/>
                    <a:pt x="209586" y="604411"/>
                    <a:pt x="199274" y="606978"/>
                  </a:cubicBezTo>
                  <a:cubicBezTo>
                    <a:pt x="194714" y="606978"/>
                    <a:pt x="189856" y="605263"/>
                    <a:pt x="184700" y="601833"/>
                  </a:cubicBezTo>
                  <a:cubicBezTo>
                    <a:pt x="183159" y="600292"/>
                    <a:pt x="180797" y="597930"/>
                    <a:pt x="177613" y="594746"/>
                  </a:cubicBezTo>
                  <a:cubicBezTo>
                    <a:pt x="176278" y="590782"/>
                    <a:pt x="175302" y="588501"/>
                    <a:pt x="174686" y="587906"/>
                  </a:cubicBezTo>
                  <a:cubicBezTo>
                    <a:pt x="172283" y="585441"/>
                    <a:pt x="171081" y="582740"/>
                    <a:pt x="171081" y="579802"/>
                  </a:cubicBezTo>
                  <a:cubicBezTo>
                    <a:pt x="171081" y="575879"/>
                    <a:pt x="174552" y="573917"/>
                    <a:pt x="181495" y="573917"/>
                  </a:cubicBezTo>
                  <a:cubicBezTo>
                    <a:pt x="193122" y="576505"/>
                    <a:pt x="211599" y="577799"/>
                    <a:pt x="236926" y="577799"/>
                  </a:cubicBezTo>
                  <a:lnTo>
                    <a:pt x="265797" y="577799"/>
                  </a:lnTo>
                  <a:cubicBezTo>
                    <a:pt x="264524" y="576012"/>
                    <a:pt x="263887" y="567868"/>
                    <a:pt x="263887" y="553365"/>
                  </a:cubicBezTo>
                  <a:cubicBezTo>
                    <a:pt x="262593" y="540465"/>
                    <a:pt x="261946" y="530883"/>
                    <a:pt x="261946" y="524618"/>
                  </a:cubicBezTo>
                  <a:cubicBezTo>
                    <a:pt x="259357" y="508472"/>
                    <a:pt x="266835" y="502392"/>
                    <a:pt x="284377" y="506377"/>
                  </a:cubicBezTo>
                  <a:close/>
                  <a:moveTo>
                    <a:pt x="388400" y="403265"/>
                  </a:moveTo>
                  <a:lnTo>
                    <a:pt x="363009" y="415173"/>
                  </a:lnTo>
                  <a:lnTo>
                    <a:pt x="338451" y="418563"/>
                  </a:lnTo>
                  <a:lnTo>
                    <a:pt x="353866" y="418563"/>
                  </a:lnTo>
                  <a:cubicBezTo>
                    <a:pt x="362211" y="418563"/>
                    <a:pt x="369911" y="418563"/>
                    <a:pt x="376967" y="418563"/>
                  </a:cubicBezTo>
                  <a:cubicBezTo>
                    <a:pt x="383638" y="418563"/>
                    <a:pt x="387449" y="414663"/>
                    <a:pt x="388400" y="406864"/>
                  </a:cubicBezTo>
                  <a:close/>
                  <a:moveTo>
                    <a:pt x="278656" y="269863"/>
                  </a:moveTo>
                  <a:lnTo>
                    <a:pt x="287412" y="271134"/>
                  </a:lnTo>
                  <a:cubicBezTo>
                    <a:pt x="289579" y="271458"/>
                    <a:pt x="290570" y="271620"/>
                    <a:pt x="290385" y="271620"/>
                  </a:cubicBezTo>
                  <a:cubicBezTo>
                    <a:pt x="289112" y="272708"/>
                    <a:pt x="288475" y="272123"/>
                    <a:pt x="288475" y="269863"/>
                  </a:cubicBezTo>
                  <a:close/>
                  <a:moveTo>
                    <a:pt x="211092" y="269863"/>
                  </a:moveTo>
                  <a:lnTo>
                    <a:pt x="229447" y="272298"/>
                  </a:lnTo>
                  <a:cubicBezTo>
                    <a:pt x="234669" y="273284"/>
                    <a:pt x="238919" y="274434"/>
                    <a:pt x="242195" y="275749"/>
                  </a:cubicBezTo>
                  <a:lnTo>
                    <a:pt x="242704" y="276010"/>
                  </a:lnTo>
                  <a:lnTo>
                    <a:pt x="245061" y="271874"/>
                  </a:lnTo>
                  <a:lnTo>
                    <a:pt x="250194" y="269863"/>
                  </a:lnTo>
                  <a:close/>
                  <a:moveTo>
                    <a:pt x="207439" y="267737"/>
                  </a:moveTo>
                  <a:cubicBezTo>
                    <a:pt x="206484" y="267737"/>
                    <a:pt x="206291" y="267912"/>
                    <a:pt x="206861" y="268261"/>
                  </a:cubicBezTo>
                  <a:lnTo>
                    <a:pt x="208508" y="268909"/>
                  </a:lnTo>
                  <a:close/>
                  <a:moveTo>
                    <a:pt x="209627" y="204788"/>
                  </a:moveTo>
                  <a:cubicBezTo>
                    <a:pt x="209360" y="205076"/>
                    <a:pt x="209226" y="208393"/>
                    <a:pt x="209226" y="214741"/>
                  </a:cubicBezTo>
                  <a:lnTo>
                    <a:pt x="209226" y="244536"/>
                  </a:lnTo>
                  <a:lnTo>
                    <a:pt x="288290" y="244536"/>
                  </a:lnTo>
                  <a:lnTo>
                    <a:pt x="288290" y="204788"/>
                  </a:lnTo>
                  <a:close/>
                  <a:moveTo>
                    <a:pt x="295022" y="167879"/>
                  </a:moveTo>
                  <a:lnTo>
                    <a:pt x="277044" y="179461"/>
                  </a:lnTo>
                  <a:lnTo>
                    <a:pt x="284962" y="179461"/>
                  </a:lnTo>
                  <a:close/>
                  <a:moveTo>
                    <a:pt x="130934" y="81040"/>
                  </a:moveTo>
                  <a:lnTo>
                    <a:pt x="130124" y="86657"/>
                  </a:lnTo>
                  <a:cubicBezTo>
                    <a:pt x="128830" y="90009"/>
                    <a:pt x="126686" y="93634"/>
                    <a:pt x="123692" y="97531"/>
                  </a:cubicBezTo>
                  <a:cubicBezTo>
                    <a:pt x="118906" y="99462"/>
                    <a:pt x="116513" y="102944"/>
                    <a:pt x="116513" y="107977"/>
                  </a:cubicBezTo>
                  <a:lnTo>
                    <a:pt x="116513" y="414649"/>
                  </a:lnTo>
                  <a:cubicBezTo>
                    <a:pt x="153672" y="386734"/>
                    <a:pt x="170958" y="353826"/>
                    <a:pt x="168369" y="315927"/>
                  </a:cubicBezTo>
                  <a:cubicBezTo>
                    <a:pt x="169664" y="312230"/>
                    <a:pt x="169664" y="306150"/>
                    <a:pt x="168369" y="297687"/>
                  </a:cubicBezTo>
                  <a:cubicBezTo>
                    <a:pt x="168369" y="293250"/>
                    <a:pt x="168369" y="291709"/>
                    <a:pt x="168369" y="293065"/>
                  </a:cubicBezTo>
                  <a:lnTo>
                    <a:pt x="167568" y="293065"/>
                  </a:lnTo>
                  <a:cubicBezTo>
                    <a:pt x="163707" y="294359"/>
                    <a:pt x="160420" y="295006"/>
                    <a:pt x="157708" y="295006"/>
                  </a:cubicBezTo>
                  <a:cubicBezTo>
                    <a:pt x="135195" y="297594"/>
                    <a:pt x="125869" y="290292"/>
                    <a:pt x="129731" y="273099"/>
                  </a:cubicBezTo>
                  <a:cubicBezTo>
                    <a:pt x="129731" y="272154"/>
                    <a:pt x="129731" y="267645"/>
                    <a:pt x="129731" y="259572"/>
                  </a:cubicBezTo>
                  <a:cubicBezTo>
                    <a:pt x="131005" y="249240"/>
                    <a:pt x="131641" y="242841"/>
                    <a:pt x="131641" y="240376"/>
                  </a:cubicBezTo>
                  <a:lnTo>
                    <a:pt x="131641" y="212861"/>
                  </a:lnTo>
                  <a:cubicBezTo>
                    <a:pt x="131641" y="201769"/>
                    <a:pt x="130399" y="192433"/>
                    <a:pt x="127913" y="184853"/>
                  </a:cubicBezTo>
                  <a:cubicBezTo>
                    <a:pt x="126537" y="177294"/>
                    <a:pt x="126670" y="171717"/>
                    <a:pt x="128314" y="168122"/>
                  </a:cubicBezTo>
                  <a:cubicBezTo>
                    <a:pt x="130635" y="162761"/>
                    <a:pt x="136643" y="161425"/>
                    <a:pt x="146339" y="164116"/>
                  </a:cubicBezTo>
                  <a:lnTo>
                    <a:pt x="186267" y="172881"/>
                  </a:lnTo>
                  <a:lnTo>
                    <a:pt x="179677" y="156074"/>
                  </a:lnTo>
                  <a:cubicBezTo>
                    <a:pt x="178445" y="141449"/>
                    <a:pt x="172457" y="126967"/>
                    <a:pt x="161714" y="112629"/>
                  </a:cubicBezTo>
                  <a:cubicBezTo>
                    <a:pt x="159958" y="110524"/>
                    <a:pt x="158846" y="108349"/>
                    <a:pt x="158379" y="106105"/>
                  </a:cubicBezTo>
                  <a:lnTo>
                    <a:pt x="158901" y="99290"/>
                  </a:lnTo>
                  <a:lnTo>
                    <a:pt x="146277" y="96638"/>
                  </a:lnTo>
                  <a:cubicBezTo>
                    <a:pt x="142431" y="94902"/>
                    <a:pt x="138967" y="92319"/>
                    <a:pt x="135886" y="88889"/>
                  </a:cubicBezTo>
                  <a:close/>
                  <a:moveTo>
                    <a:pt x="203890" y="57158"/>
                  </a:moveTo>
                  <a:lnTo>
                    <a:pt x="201076" y="71372"/>
                  </a:lnTo>
                  <a:cubicBezTo>
                    <a:pt x="198822" y="76564"/>
                    <a:pt x="195434" y="81286"/>
                    <a:pt x="190912" y="85538"/>
                  </a:cubicBezTo>
                  <a:lnTo>
                    <a:pt x="176089" y="95451"/>
                  </a:lnTo>
                  <a:lnTo>
                    <a:pt x="196803" y="97749"/>
                  </a:lnTo>
                  <a:cubicBezTo>
                    <a:pt x="218175" y="101928"/>
                    <a:pt x="233614" y="110873"/>
                    <a:pt x="243120" y="124584"/>
                  </a:cubicBezTo>
                  <a:cubicBezTo>
                    <a:pt x="252101" y="141901"/>
                    <a:pt x="252013" y="156571"/>
                    <a:pt x="242854" y="168596"/>
                  </a:cubicBezTo>
                  <a:lnTo>
                    <a:pt x="230975" y="179461"/>
                  </a:lnTo>
                  <a:lnTo>
                    <a:pt x="243613" y="179461"/>
                  </a:lnTo>
                  <a:cubicBezTo>
                    <a:pt x="254150" y="157235"/>
                    <a:pt x="261350" y="129371"/>
                    <a:pt x="265212" y="95868"/>
                  </a:cubicBezTo>
                  <a:cubicBezTo>
                    <a:pt x="265212" y="83255"/>
                    <a:pt x="272268" y="78972"/>
                    <a:pt x="286380" y="83019"/>
                  </a:cubicBezTo>
                  <a:cubicBezTo>
                    <a:pt x="297677" y="85525"/>
                    <a:pt x="312375" y="88709"/>
                    <a:pt x="330472" y="92571"/>
                  </a:cubicBezTo>
                  <a:cubicBezTo>
                    <a:pt x="335833" y="93906"/>
                    <a:pt x="340599" y="95251"/>
                    <a:pt x="344769" y="96607"/>
                  </a:cubicBezTo>
                  <a:cubicBezTo>
                    <a:pt x="353314" y="98333"/>
                    <a:pt x="358470" y="102780"/>
                    <a:pt x="360236" y="109949"/>
                  </a:cubicBezTo>
                  <a:cubicBezTo>
                    <a:pt x="358305" y="119747"/>
                    <a:pt x="352667" y="125581"/>
                    <a:pt x="343320" y="127450"/>
                  </a:cubicBezTo>
                  <a:cubicBezTo>
                    <a:pt x="338144" y="127450"/>
                    <a:pt x="332968" y="130028"/>
                    <a:pt x="327791" y="135184"/>
                  </a:cubicBezTo>
                  <a:lnTo>
                    <a:pt x="308486" y="157167"/>
                  </a:lnTo>
                  <a:lnTo>
                    <a:pt x="315744" y="154904"/>
                  </a:lnTo>
                  <a:cubicBezTo>
                    <a:pt x="335874" y="158889"/>
                    <a:pt x="356775" y="169611"/>
                    <a:pt x="378446" y="187071"/>
                  </a:cubicBezTo>
                  <a:cubicBezTo>
                    <a:pt x="386930" y="197999"/>
                    <a:pt x="384424" y="206473"/>
                    <a:pt x="370928" y="212491"/>
                  </a:cubicBezTo>
                  <a:cubicBezTo>
                    <a:pt x="368956" y="212984"/>
                    <a:pt x="367970" y="214484"/>
                    <a:pt x="367970" y="216990"/>
                  </a:cubicBezTo>
                  <a:cubicBezTo>
                    <a:pt x="366676" y="222187"/>
                    <a:pt x="366676" y="232499"/>
                    <a:pt x="367970" y="247925"/>
                  </a:cubicBezTo>
                  <a:cubicBezTo>
                    <a:pt x="367970" y="265077"/>
                    <a:pt x="361612" y="274537"/>
                    <a:pt x="348897" y="276303"/>
                  </a:cubicBezTo>
                  <a:cubicBezTo>
                    <a:pt x="348035" y="276303"/>
                    <a:pt x="346135" y="276796"/>
                    <a:pt x="343197" y="277782"/>
                  </a:cubicBezTo>
                  <a:cubicBezTo>
                    <a:pt x="337815" y="280494"/>
                    <a:pt x="330605" y="282424"/>
                    <a:pt x="321567" y="283575"/>
                  </a:cubicBezTo>
                  <a:cubicBezTo>
                    <a:pt x="329291" y="288505"/>
                    <a:pt x="328212" y="294924"/>
                    <a:pt x="318332" y="302832"/>
                  </a:cubicBezTo>
                  <a:cubicBezTo>
                    <a:pt x="316627" y="303407"/>
                    <a:pt x="315774" y="306129"/>
                    <a:pt x="315774" y="310998"/>
                  </a:cubicBezTo>
                  <a:lnTo>
                    <a:pt x="315774" y="353826"/>
                  </a:lnTo>
                  <a:cubicBezTo>
                    <a:pt x="314480" y="357442"/>
                    <a:pt x="315055" y="359249"/>
                    <a:pt x="317500" y="359249"/>
                  </a:cubicBezTo>
                  <a:lnTo>
                    <a:pt x="333060" y="359249"/>
                  </a:lnTo>
                  <a:cubicBezTo>
                    <a:pt x="339613" y="359229"/>
                    <a:pt x="345847" y="343135"/>
                    <a:pt x="351763" y="310967"/>
                  </a:cubicBezTo>
                  <a:cubicBezTo>
                    <a:pt x="356980" y="295437"/>
                    <a:pt x="362722" y="288977"/>
                    <a:pt x="368987" y="291586"/>
                  </a:cubicBezTo>
                  <a:cubicBezTo>
                    <a:pt x="375581" y="291586"/>
                    <a:pt x="378878" y="297676"/>
                    <a:pt x="378878" y="309857"/>
                  </a:cubicBezTo>
                  <a:cubicBezTo>
                    <a:pt x="377604" y="330029"/>
                    <a:pt x="382236" y="342775"/>
                    <a:pt x="392774" y="348095"/>
                  </a:cubicBezTo>
                  <a:lnTo>
                    <a:pt x="393838" y="349231"/>
                  </a:lnTo>
                  <a:lnTo>
                    <a:pt x="388090" y="70694"/>
                  </a:lnTo>
                  <a:lnTo>
                    <a:pt x="274116" y="70694"/>
                  </a:lnTo>
                  <a:cubicBezTo>
                    <a:pt x="261792" y="70694"/>
                    <a:pt x="246612" y="71988"/>
                    <a:pt x="228576" y="74576"/>
                  </a:cubicBezTo>
                  <a:cubicBezTo>
                    <a:pt x="222414" y="74576"/>
                    <a:pt x="217700" y="72943"/>
                    <a:pt x="214434" y="69677"/>
                  </a:cubicBezTo>
                  <a:cubicBezTo>
                    <a:pt x="212862" y="68887"/>
                    <a:pt x="211239" y="66784"/>
                    <a:pt x="209565" y="63369"/>
                  </a:cubicBezTo>
                  <a:lnTo>
                    <a:pt x="208082" y="59304"/>
                  </a:lnTo>
                  <a:lnTo>
                    <a:pt x="203896" y="57168"/>
                  </a:lnTo>
                  <a:close/>
                  <a:moveTo>
                    <a:pt x="103079" y="381"/>
                  </a:moveTo>
                  <a:cubicBezTo>
                    <a:pt x="155582" y="-2289"/>
                    <a:pt x="188223" y="9111"/>
                    <a:pt x="200999" y="34582"/>
                  </a:cubicBezTo>
                  <a:lnTo>
                    <a:pt x="202598" y="43787"/>
                  </a:lnTo>
                  <a:lnTo>
                    <a:pt x="203503" y="42701"/>
                  </a:lnTo>
                  <a:cubicBezTo>
                    <a:pt x="205480" y="41911"/>
                    <a:pt x="208446" y="41515"/>
                    <a:pt x="212400" y="41515"/>
                  </a:cubicBezTo>
                  <a:cubicBezTo>
                    <a:pt x="233085" y="44083"/>
                    <a:pt x="260107" y="45367"/>
                    <a:pt x="293466" y="45367"/>
                  </a:cubicBezTo>
                  <a:lnTo>
                    <a:pt x="384300" y="45367"/>
                  </a:lnTo>
                  <a:cubicBezTo>
                    <a:pt x="397200" y="24743"/>
                    <a:pt x="407892" y="14431"/>
                    <a:pt x="416376" y="14431"/>
                  </a:cubicBezTo>
                  <a:cubicBezTo>
                    <a:pt x="449406" y="25441"/>
                    <a:pt x="473460" y="41217"/>
                    <a:pt x="488538" y="61759"/>
                  </a:cubicBezTo>
                  <a:cubicBezTo>
                    <a:pt x="488913" y="63345"/>
                    <a:pt x="488937" y="64948"/>
                    <a:pt x="488611" y="66567"/>
                  </a:cubicBezTo>
                  <a:cubicBezTo>
                    <a:pt x="487633" y="71424"/>
                    <a:pt x="483500" y="76425"/>
                    <a:pt x="476213" y="81571"/>
                  </a:cubicBezTo>
                  <a:cubicBezTo>
                    <a:pt x="473029" y="82947"/>
                    <a:pt x="472084" y="85782"/>
                    <a:pt x="473378" y="90075"/>
                  </a:cubicBezTo>
                  <a:lnTo>
                    <a:pt x="473378" y="250606"/>
                  </a:lnTo>
                  <a:cubicBezTo>
                    <a:pt x="474611" y="305821"/>
                    <a:pt x="476511" y="362998"/>
                    <a:pt x="479078" y="422137"/>
                  </a:cubicBezTo>
                  <a:cubicBezTo>
                    <a:pt x="481728" y="452168"/>
                    <a:pt x="474878" y="470204"/>
                    <a:pt x="458527" y="476243"/>
                  </a:cubicBezTo>
                  <a:cubicBezTo>
                    <a:pt x="446798" y="484090"/>
                    <a:pt x="426729" y="490704"/>
                    <a:pt x="398320" y="496086"/>
                  </a:cubicBezTo>
                  <a:cubicBezTo>
                    <a:pt x="376751" y="498674"/>
                    <a:pt x="365094" y="492440"/>
                    <a:pt x="363348" y="477383"/>
                  </a:cubicBezTo>
                  <a:cubicBezTo>
                    <a:pt x="361109" y="458320"/>
                    <a:pt x="346977" y="446417"/>
                    <a:pt x="320951" y="441672"/>
                  </a:cubicBezTo>
                  <a:cubicBezTo>
                    <a:pt x="306859" y="438344"/>
                    <a:pt x="300471" y="432377"/>
                    <a:pt x="301786" y="423770"/>
                  </a:cubicBezTo>
                  <a:lnTo>
                    <a:pt x="304227" y="420689"/>
                  </a:lnTo>
                  <a:lnTo>
                    <a:pt x="296486" y="420689"/>
                  </a:lnTo>
                  <a:cubicBezTo>
                    <a:pt x="258916" y="423256"/>
                    <a:pt x="241415" y="406330"/>
                    <a:pt x="243982" y="369910"/>
                  </a:cubicBezTo>
                  <a:lnTo>
                    <a:pt x="243982" y="318084"/>
                  </a:lnTo>
                  <a:lnTo>
                    <a:pt x="243001" y="308752"/>
                  </a:lnTo>
                  <a:lnTo>
                    <a:pt x="242195" y="311275"/>
                  </a:lnTo>
                  <a:cubicBezTo>
                    <a:pt x="244824" y="382369"/>
                    <a:pt x="202930" y="425002"/>
                    <a:pt x="116513" y="439176"/>
                  </a:cubicBezTo>
                  <a:lnTo>
                    <a:pt x="116513" y="448450"/>
                  </a:lnTo>
                  <a:cubicBezTo>
                    <a:pt x="117807" y="466116"/>
                    <a:pt x="110042" y="478030"/>
                    <a:pt x="93219" y="484192"/>
                  </a:cubicBezTo>
                  <a:cubicBezTo>
                    <a:pt x="82435" y="488198"/>
                    <a:pt x="71640" y="490878"/>
                    <a:pt x="60835" y="492234"/>
                  </a:cubicBezTo>
                  <a:cubicBezTo>
                    <a:pt x="35919" y="496096"/>
                    <a:pt x="25412" y="482878"/>
                    <a:pt x="29315" y="452579"/>
                  </a:cubicBezTo>
                  <a:cubicBezTo>
                    <a:pt x="33135" y="411681"/>
                    <a:pt x="35046" y="359763"/>
                    <a:pt x="35046" y="296824"/>
                  </a:cubicBezTo>
                  <a:lnTo>
                    <a:pt x="35046" y="168214"/>
                  </a:lnTo>
                  <a:cubicBezTo>
                    <a:pt x="33772" y="136170"/>
                    <a:pt x="31851" y="104762"/>
                    <a:pt x="29284" y="73991"/>
                  </a:cubicBezTo>
                  <a:cubicBezTo>
                    <a:pt x="26696" y="55339"/>
                    <a:pt x="34203" y="47996"/>
                    <a:pt x="51807" y="51960"/>
                  </a:cubicBezTo>
                  <a:cubicBezTo>
                    <a:pt x="77751" y="54549"/>
                    <a:pt x="100090" y="58513"/>
                    <a:pt x="118824" y="63854"/>
                  </a:cubicBezTo>
                  <a:lnTo>
                    <a:pt x="123565" y="67043"/>
                  </a:lnTo>
                  <a:lnTo>
                    <a:pt x="113216" y="44966"/>
                  </a:lnTo>
                  <a:cubicBezTo>
                    <a:pt x="107896" y="35558"/>
                    <a:pt x="102113" y="27105"/>
                    <a:pt x="95869" y="19608"/>
                  </a:cubicBezTo>
                  <a:cubicBezTo>
                    <a:pt x="89850" y="9029"/>
                    <a:pt x="92253" y="2620"/>
                    <a:pt x="103079" y="381"/>
                  </a:cubicBezTo>
                  <a:close/>
                </a:path>
              </a:pathLst>
            </a:custGeom>
            <a:solidFill>
              <a:srgbClr val="AF1E22"/>
            </a:solidFill>
            <a:ln w="0">
              <a:noFill/>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5400">
                  <a:ln w="0"/>
                  <a:solidFill>
                    <a:srgbClr val="AF1E22"/>
                  </a:solidFill>
                  <a:effectLst>
                    <a:innerShdw blurRad="63500" dist="50800" dir="5400000">
                      <a:prstClr val="black">
                        <a:alpha val="50000"/>
                      </a:prstClr>
                    </a:innerShdw>
                  </a:effectLst>
                  <a:latin typeface="方正粗宋简体" panose="02000000000000000000" pitchFamily="2" charset="-122"/>
                  <a:ea typeface="方正粗宋简体" panose="02000000000000000000" pitchFamily="2" charset="-122"/>
                </a:defRPr>
              </a:lvl1pPr>
            </a:lstStyle>
            <a:p>
              <a:endParaRPr lang="zh-CN" altLang="en-US" sz="4000" b="1"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40"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rot="16200000" flipH="1" flipV="1">
            <a:off x="2599001" y="-2735002"/>
            <a:ext cx="6954252" cy="12231750"/>
          </a:xfrm>
          <a:custGeom>
            <a:avLst/>
            <a:gdLst>
              <a:gd name="connsiteX0" fmla="*/ 5681291 w 5681291"/>
              <a:gd name="connsiteY0" fmla="*/ 0 h 6857999"/>
              <a:gd name="connsiteX1" fmla="*/ 5681291 w 5681291"/>
              <a:gd name="connsiteY1" fmla="*/ 6857999 h 6857999"/>
              <a:gd name="connsiteX2" fmla="*/ 32132 w 5681291"/>
              <a:gd name="connsiteY2" fmla="*/ 6857999 h 6857999"/>
              <a:gd name="connsiteX3" fmla="*/ 131240 w 5681291"/>
              <a:gd name="connsiteY3" fmla="*/ 5913192 h 6857999"/>
              <a:gd name="connsiteX4" fmla="*/ 849774 w 5681291"/>
              <a:gd name="connsiteY4" fmla="*/ 5375628 h 6857999"/>
              <a:gd name="connsiteX5" fmla="*/ 3042539 w 5681291"/>
              <a:gd name="connsiteY5" fmla="*/ 4935804 h 6857999"/>
              <a:gd name="connsiteX6" fmla="*/ 4070785 w 5681291"/>
              <a:gd name="connsiteY6" fmla="*/ 3876968 h 6857999"/>
              <a:gd name="connsiteX7" fmla="*/ 3823015 w 5681291"/>
              <a:gd name="connsiteY7" fmla="*/ 2036223 h 6857999"/>
              <a:gd name="connsiteX8" fmla="*/ 4330944 w 5681291"/>
              <a:gd name="connsiteY8" fmla="*/ 602722 h 6857999"/>
              <a:gd name="connsiteX9" fmla="*/ 5470686 w 5681291"/>
              <a:gd name="connsiteY9" fmla="*/ 16290 h 6857999"/>
              <a:gd name="connsiteX10" fmla="*/ 5681291 w 5681291"/>
              <a:gd name="connsiteY1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1291" h="6857999">
                <a:moveTo>
                  <a:pt x="5681291" y="0"/>
                </a:moveTo>
                <a:cubicBezTo>
                  <a:pt x="5681291" y="6857999"/>
                  <a:pt x="5681291" y="6857999"/>
                  <a:pt x="5681291" y="6857999"/>
                </a:cubicBezTo>
                <a:lnTo>
                  <a:pt x="32132" y="6857999"/>
                </a:lnTo>
                <a:cubicBezTo>
                  <a:pt x="-29810" y="6532204"/>
                  <a:pt x="-5033" y="6173828"/>
                  <a:pt x="131240" y="5913192"/>
                </a:cubicBezTo>
                <a:cubicBezTo>
                  <a:pt x="292291" y="5603686"/>
                  <a:pt x="577227" y="5457077"/>
                  <a:pt x="849774" y="5375628"/>
                </a:cubicBezTo>
                <a:cubicBezTo>
                  <a:pt x="1568307" y="5131282"/>
                  <a:pt x="2324006" y="5180151"/>
                  <a:pt x="3042539" y="4935804"/>
                </a:cubicBezTo>
                <a:cubicBezTo>
                  <a:pt x="3488526" y="4789196"/>
                  <a:pt x="3959289" y="4463401"/>
                  <a:pt x="4070785" y="3876968"/>
                </a:cubicBezTo>
                <a:cubicBezTo>
                  <a:pt x="4182282" y="3257957"/>
                  <a:pt x="3847792" y="2655235"/>
                  <a:pt x="3823015" y="2036223"/>
                </a:cubicBezTo>
                <a:cubicBezTo>
                  <a:pt x="3798238" y="1482370"/>
                  <a:pt x="4008843" y="961097"/>
                  <a:pt x="4330944" y="602722"/>
                </a:cubicBezTo>
                <a:cubicBezTo>
                  <a:pt x="4653045" y="260636"/>
                  <a:pt x="5061866" y="81449"/>
                  <a:pt x="5470686" y="16290"/>
                </a:cubicBezTo>
                <a:cubicBezTo>
                  <a:pt x="5532629" y="16290"/>
                  <a:pt x="5606960" y="0"/>
                  <a:pt x="5681291" y="0"/>
                </a:cubicBez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id-ID"/>
          </a:p>
        </p:txBody>
      </p:sp>
      <p:sp>
        <p:nvSpPr>
          <p:cNvPr id="27" name="Freeform 40"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nvSpPr>
        <p:spPr>
          <a:xfrm rot="16200000" flipH="1" flipV="1">
            <a:off x="1870798" y="-3362840"/>
            <a:ext cx="7343135" cy="13299266"/>
          </a:xfrm>
          <a:custGeom>
            <a:avLst/>
            <a:gdLst>
              <a:gd name="connsiteX0" fmla="*/ 5681291 w 5681291"/>
              <a:gd name="connsiteY0" fmla="*/ 0 h 6857999"/>
              <a:gd name="connsiteX1" fmla="*/ 5681291 w 5681291"/>
              <a:gd name="connsiteY1" fmla="*/ 6857999 h 6857999"/>
              <a:gd name="connsiteX2" fmla="*/ 32132 w 5681291"/>
              <a:gd name="connsiteY2" fmla="*/ 6857999 h 6857999"/>
              <a:gd name="connsiteX3" fmla="*/ 131240 w 5681291"/>
              <a:gd name="connsiteY3" fmla="*/ 5913192 h 6857999"/>
              <a:gd name="connsiteX4" fmla="*/ 849774 w 5681291"/>
              <a:gd name="connsiteY4" fmla="*/ 5375628 h 6857999"/>
              <a:gd name="connsiteX5" fmla="*/ 3042539 w 5681291"/>
              <a:gd name="connsiteY5" fmla="*/ 4935804 h 6857999"/>
              <a:gd name="connsiteX6" fmla="*/ 4070785 w 5681291"/>
              <a:gd name="connsiteY6" fmla="*/ 3876968 h 6857999"/>
              <a:gd name="connsiteX7" fmla="*/ 3823015 w 5681291"/>
              <a:gd name="connsiteY7" fmla="*/ 2036223 h 6857999"/>
              <a:gd name="connsiteX8" fmla="*/ 4330944 w 5681291"/>
              <a:gd name="connsiteY8" fmla="*/ 602722 h 6857999"/>
              <a:gd name="connsiteX9" fmla="*/ 5470686 w 5681291"/>
              <a:gd name="connsiteY9" fmla="*/ 16290 h 6857999"/>
              <a:gd name="connsiteX10" fmla="*/ 5681291 w 5681291"/>
              <a:gd name="connsiteY1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1291" h="6857999">
                <a:moveTo>
                  <a:pt x="5681291" y="0"/>
                </a:moveTo>
                <a:cubicBezTo>
                  <a:pt x="5681291" y="6857999"/>
                  <a:pt x="5681291" y="6857999"/>
                  <a:pt x="5681291" y="6857999"/>
                </a:cubicBezTo>
                <a:lnTo>
                  <a:pt x="32132" y="6857999"/>
                </a:lnTo>
                <a:cubicBezTo>
                  <a:pt x="-29810" y="6532204"/>
                  <a:pt x="-5033" y="6173828"/>
                  <a:pt x="131240" y="5913192"/>
                </a:cubicBezTo>
                <a:cubicBezTo>
                  <a:pt x="292291" y="5603686"/>
                  <a:pt x="577227" y="5457077"/>
                  <a:pt x="849774" y="5375628"/>
                </a:cubicBezTo>
                <a:cubicBezTo>
                  <a:pt x="1568307" y="5131282"/>
                  <a:pt x="2324006" y="5180151"/>
                  <a:pt x="3042539" y="4935804"/>
                </a:cubicBezTo>
                <a:cubicBezTo>
                  <a:pt x="3488526" y="4789196"/>
                  <a:pt x="3959289" y="4463401"/>
                  <a:pt x="4070785" y="3876968"/>
                </a:cubicBezTo>
                <a:cubicBezTo>
                  <a:pt x="4182282" y="3257957"/>
                  <a:pt x="3847792" y="2655235"/>
                  <a:pt x="3823015" y="2036223"/>
                </a:cubicBezTo>
                <a:cubicBezTo>
                  <a:pt x="3798238" y="1482370"/>
                  <a:pt x="4008843" y="961097"/>
                  <a:pt x="4330944" y="602722"/>
                </a:cubicBezTo>
                <a:cubicBezTo>
                  <a:pt x="4653045" y="260636"/>
                  <a:pt x="5061866" y="81449"/>
                  <a:pt x="5470686" y="16290"/>
                </a:cubicBezTo>
                <a:cubicBezTo>
                  <a:pt x="5532629" y="16290"/>
                  <a:pt x="5606960" y="0"/>
                  <a:pt x="5681291" y="0"/>
                </a:cubicBezTo>
                <a:close/>
              </a:path>
            </a:pathLst>
          </a:custGeom>
          <a:solidFill>
            <a:srgbClr val="AF1E22">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a:t>日后国家在先进国家无产阶级的帮助下，</a:t>
            </a:r>
            <a:endParaRPr kumimoji="1" lang="id-ID" dirty="0"/>
          </a:p>
        </p:txBody>
      </p:sp>
      <p:sp>
        <p:nvSpPr>
          <p:cNvPr id="24" name="矩形: 对角圆角 23"/>
          <p:cNvSpPr/>
          <p:nvPr/>
        </p:nvSpPr>
        <p:spPr>
          <a:xfrm>
            <a:off x="960755" y="1542415"/>
            <a:ext cx="10220325" cy="3760470"/>
          </a:xfrm>
          <a:prstGeom prst="round2DiagRect">
            <a:avLst/>
          </a:prstGeom>
          <a:solidFill>
            <a:schemeClr val="bg1"/>
          </a:solidFill>
          <a:ln>
            <a:noFill/>
          </a:ln>
          <a:effectLst>
            <a:outerShdw blurRad="254000" sx="102000" sy="102000" algn="ctr" rotWithShape="0">
              <a:schemeClr val="tx1">
                <a:lumMod val="50000"/>
                <a:lumOff val="50000"/>
                <a:alpha val="40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709420" y="2263306"/>
            <a:ext cx="7085965" cy="2723823"/>
          </a:xfrm>
          <a:prstGeom prst="rect">
            <a:avLst/>
          </a:prstGeom>
          <a:noFill/>
        </p:spPr>
        <p:txBody>
          <a:bodyPr wrap="square" rtlCol="0">
            <a:spAutoFit/>
          </a:bodyPr>
          <a:lstStyle/>
          <a:p>
            <a:pPr algn="just" fontAlgn="auto">
              <a:lnSpc>
                <a:spcPct val="150000"/>
              </a:lnSpc>
              <a:buClr>
                <a:srgbClr val="C00000"/>
              </a:buClr>
            </a:pPr>
            <a:r>
              <a:rPr lang="zh-CN" altLang="en-US" sz="2200" b="1" dirty="0" smtClean="0">
                <a:latin typeface="楷体" panose="02010609060101010101" pitchFamily="49" charset="-122"/>
                <a:ea typeface="楷体" panose="02010609060101010101" pitchFamily="49" charset="-122"/>
                <a:sym typeface="+mn-ea"/>
              </a:rPr>
              <a:t>    在</a:t>
            </a:r>
            <a:r>
              <a:rPr lang="zh-CN" altLang="en-US" sz="2200" b="1" dirty="0">
                <a:latin typeface="楷体" panose="02010609060101010101" pitchFamily="49" charset="-122"/>
                <a:ea typeface="楷体" panose="02010609060101010101" pitchFamily="49" charset="-122"/>
                <a:sym typeface="+mn-ea"/>
              </a:rPr>
              <a:t>先进国家无产阶级的帮助下，落后国家可以不经过资本主义发展阶段而过渡到苏维埃制度，然后经过一定的发展阶段过渡到共产主义</a:t>
            </a:r>
            <a:r>
              <a:rPr lang="zh-CN" altLang="en-US" sz="2200" b="1" dirty="0" smtClean="0">
                <a:latin typeface="楷体" panose="02010609060101010101" pitchFamily="49" charset="-122"/>
                <a:ea typeface="楷体" panose="02010609060101010101" pitchFamily="49" charset="-122"/>
              </a:rPr>
              <a:t>。</a:t>
            </a:r>
            <a:endParaRPr lang="en-US" altLang="zh-CN" sz="2200" b="1" dirty="0">
              <a:latin typeface="楷体" panose="02010609060101010101" pitchFamily="49" charset="-122"/>
              <a:ea typeface="楷体" panose="02010609060101010101" pitchFamily="49" charset="-122"/>
            </a:endParaRPr>
          </a:p>
          <a:p>
            <a:pPr indent="558800" algn="r" fontAlgn="auto">
              <a:lnSpc>
                <a:spcPct val="200000"/>
              </a:lnSpc>
              <a:buClr>
                <a:srgbClr val="C00000"/>
              </a:buClr>
            </a:pP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列宁选集</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第四卷，人民出版社</a:t>
            </a:r>
            <a:r>
              <a:rPr lang="en-US" altLang="zh-CN" b="1" dirty="0">
                <a:latin typeface="楷体" panose="02010609060101010101" pitchFamily="49" charset="-122"/>
                <a:ea typeface="楷体" panose="02010609060101010101" pitchFamily="49" charset="-122"/>
              </a:rPr>
              <a:t>2012</a:t>
            </a:r>
            <a:r>
              <a:rPr lang="zh-CN" altLang="en-US" b="1" dirty="0">
                <a:latin typeface="楷体" panose="02010609060101010101" pitchFamily="49" charset="-122"/>
                <a:ea typeface="楷体" panose="02010609060101010101" pitchFamily="49" charset="-122"/>
              </a:rPr>
              <a:t>年版，第</a:t>
            </a:r>
            <a:r>
              <a:rPr lang="en-US" altLang="zh-CN" b="1" dirty="0">
                <a:latin typeface="楷体" panose="02010609060101010101" pitchFamily="49" charset="-122"/>
                <a:ea typeface="楷体" panose="02010609060101010101" pitchFamily="49" charset="-122"/>
              </a:rPr>
              <a:t>279</a:t>
            </a:r>
            <a:r>
              <a:rPr lang="zh-CN" altLang="en-US" b="1" dirty="0">
                <a:latin typeface="楷体" panose="02010609060101010101" pitchFamily="49" charset="-122"/>
                <a:ea typeface="楷体" panose="02010609060101010101" pitchFamily="49" charset="-122"/>
              </a:rPr>
              <a:t>页。</a:t>
            </a:r>
            <a:endParaRPr lang="en-US" altLang="zh-CN" b="1" dirty="0">
              <a:latin typeface="楷体" panose="02010609060101010101" pitchFamily="49" charset="-122"/>
              <a:ea typeface="楷体" panose="02010609060101010101" pitchFamily="49" charset="-122"/>
            </a:endParaRPr>
          </a:p>
          <a:p>
            <a:pPr indent="558800" algn="just" fontAlgn="auto">
              <a:lnSpc>
                <a:spcPct val="150000"/>
              </a:lnSpc>
              <a:buClr>
                <a:srgbClr val="C00000"/>
              </a:buClr>
            </a:pPr>
            <a:endParaRPr lang="zh-CN" altLang="en-US" sz="2400" dirty="0">
              <a:latin typeface="楷体" panose="02010609060101010101" pitchFamily="49" charset="-122"/>
              <a:ea typeface="楷体" panose="02010609060101010101" pitchFamily="49" charset="-122"/>
              <a:cs typeface="微软雅黑" panose="020B0503020204020204" pitchFamily="34" charset="-122"/>
            </a:endParaRPr>
          </a:p>
        </p:txBody>
      </p:sp>
      <p:sp>
        <p:nvSpPr>
          <p:cNvPr id="26" name="矩形 25"/>
          <p:cNvSpPr/>
          <p:nvPr/>
        </p:nvSpPr>
        <p:spPr>
          <a:xfrm rot="5400000" flipH="1" flipV="1">
            <a:off x="-695611" y="3600131"/>
            <a:ext cx="3355351" cy="72477"/>
          </a:xfrm>
          <a:prstGeom prst="rect">
            <a:avLst/>
          </a:prstGeom>
          <a:gradFill flip="none" rotWithShape="1">
            <a:gsLst>
              <a:gs pos="14000">
                <a:srgbClr val="DA380C">
                  <a:alpha val="0"/>
                </a:srgbClr>
              </a:gs>
              <a:gs pos="52000">
                <a:srgbClr val="EB6F00"/>
              </a:gs>
              <a:gs pos="86000">
                <a:srgbClr val="AF1E2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rotWithShape="1">
          <a:blip r:embed="rId1">
            <a:extLst>
              <a:ext uri="{BEBA8EAE-BF5A-486C-A8C5-ECC9F3942E4B}">
                <a14:imgProps xmlns:a14="http://schemas.microsoft.com/office/drawing/2010/main">
                  <a14:imgLayer r:embed="rId2">
                    <a14:imgEffect>
                      <a14:backgroundRemoval t="10835" b="39254" l="42125" r="59875">
                        <a14:foregroundMark x1="46375" y1="37300" x2="51250" y2="37655"/>
                      </a14:backgroundRemoval>
                    </a14:imgEffect>
                  </a14:imgLayer>
                </a14:imgProps>
              </a:ext>
              <a:ext uri="{28A0092B-C50C-407E-A947-70E740481C1C}">
                <a14:useLocalDpi xmlns:a14="http://schemas.microsoft.com/office/drawing/2010/main" val="0"/>
              </a:ext>
            </a:extLst>
          </a:blip>
          <a:srcRect l="41413" t="9681" r="39613" b="61935"/>
          <a:stretch>
            <a:fillRect/>
          </a:stretch>
        </p:blipFill>
        <p:spPr>
          <a:xfrm>
            <a:off x="9003761" y="1969769"/>
            <a:ext cx="2920724" cy="33591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3" name="矩形 2"/>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文框 3"/>
          <p:cNvSpPr/>
          <p:nvPr/>
        </p:nvSpPr>
        <p:spPr>
          <a:xfrm>
            <a:off x="12459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5104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813591" y="1387262"/>
            <a:ext cx="8564818" cy="3989810"/>
          </a:xfrm>
          <a:prstGeom prst="rect">
            <a:avLst/>
          </a:prstGeom>
        </p:spPr>
        <p:txBody>
          <a:bodyPr wrap="square">
            <a:spAutoFit/>
          </a:bodyPr>
          <a:lstStyle/>
          <a:p>
            <a:pPr algn="just" fontAlgn="auto">
              <a:lnSpc>
                <a:spcPct val="150000"/>
              </a:lnSpc>
              <a:spcAft>
                <a:spcPts val="800"/>
              </a:spcAft>
            </a:pPr>
            <a:r>
              <a:rPr lang="zh-CN" altLang="en-US" sz="2000" b="1" dirty="0">
                <a:latin typeface="楷体" panose="02010609060101010101" pitchFamily="49" charset="-122"/>
                <a:ea typeface="楷体" panose="02010609060101010101" pitchFamily="49" charset="-122"/>
              </a:rPr>
              <a:t>    </a:t>
            </a:r>
            <a:r>
              <a:rPr lang="zh-CN" altLang="en-US" sz="2200" b="1" dirty="0">
                <a:latin typeface="楷体" panose="02010609060101010101" pitchFamily="49" charset="-122"/>
                <a:ea typeface="楷体" panose="02010609060101010101" pitchFamily="49" charset="-122"/>
              </a:rPr>
              <a:t>只有完成了由生产资料的私人所有制到社会主义所有制的过渡，才利于社会生产力的迅速向前发展，才利于在技术上起一个革命，改变为使用各类机器直至最先进的机器去工作的情况，借以达到大规模地出产各种工业和农业产品，满足人民日益增长着的需要，提高人民的生活水平，确有把握地增强国防力量，反对帝国主义的侵略，以及最后地巩固人民政权，防止反革命复辟这些目的。</a:t>
            </a:r>
            <a:endParaRPr lang="zh-CN" altLang="en-US" sz="2200" b="1" dirty="0">
              <a:latin typeface="楷体" panose="02010609060101010101" pitchFamily="49" charset="-122"/>
              <a:ea typeface="楷体" panose="02010609060101010101" pitchFamily="49" charset="-122"/>
            </a:endParaRPr>
          </a:p>
          <a:p>
            <a:pPr algn="r" fontAlgn="auto">
              <a:lnSpc>
                <a:spcPct val="150000"/>
              </a:lnSpc>
            </a:pPr>
            <a:r>
              <a:rPr lang="en-US" altLang="zh-CN" b="1" dirty="0">
                <a:latin typeface="楷体" panose="02010609060101010101" pitchFamily="49" charset="-122"/>
                <a:ea typeface="楷体" panose="02010609060101010101" pitchFamily="49" charset="-122"/>
                <a:cs typeface="微软雅黑" panose="020B0503020204020204" pitchFamily="34" charset="-122"/>
              </a:rPr>
              <a:t> ——</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毛泽东：《革命的转变和党在过渡时期的总路线》</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20000"/>
              </a:lnSpc>
            </a:pPr>
            <a:r>
              <a:rPr lang="zh-CN"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1953</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zh-CN" b="1" dirty="0">
                <a:latin typeface="楷体" panose="02010609060101010101" pitchFamily="49" charset="-122"/>
                <a:ea typeface="楷体" panose="02010609060101010101" pitchFamily="49" charset="-122"/>
                <a:cs typeface="微软雅黑" panose="020B0503020204020204" pitchFamily="34" charset="-122"/>
              </a:rPr>
              <a:t>）</a:t>
            </a:r>
            <a:endParaRPr lang="zh-CN"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7" name="矩形 6"/>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一、为什么要向社会主义社会过渡？</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0" y="184281"/>
            <a:ext cx="45719" cy="298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700338" y="2490788"/>
            <a:ext cx="6799263" cy="3444875"/>
          </a:xfrm>
        </p:spPr>
        <p:txBody>
          <a:bodyPr vert="horz" wrap="square" lIns="91440" tIns="45720" rIns="91440" bIns="45720" numCol="1" anchor="t" anchorCtr="0" compatLnSpc="1">
            <a:normAutofit lnSpcReduction="10000"/>
          </a:bodyPr>
          <a:lstStyle/>
          <a:p>
            <a:pPr marL="0" marR="0" lvl="0" indent="0" algn="l" defTabSz="457200" rtl="0" eaLnBrk="0" fontAlgn="base" latinLnBrk="0" hangingPunct="0">
              <a:lnSpc>
                <a:spcPct val="150000"/>
              </a:lnSpc>
              <a:spcBef>
                <a:spcPct val="20000"/>
              </a:spcBef>
              <a:spcAft>
                <a:spcPts val="600"/>
              </a:spcAft>
              <a:buClr>
                <a:schemeClr val="accent1"/>
              </a:buClr>
              <a:buSzPct val="115000"/>
              <a:buFont typeface="Arial" panose="020B0604020202020204" pitchFamily="34" charset="0"/>
              <a:buNone/>
              <a:defRPr/>
            </a:pPr>
            <a:r>
              <a:rPr kumimoji="0" lang="zh-CN" altLang="zh-CN" sz="2065" b="1" i="0" u="none" strike="noStrike" kern="1200" cap="none" spc="0" normalizeH="0" baseline="0" noProof="0" dirty="0">
                <a:ln>
                  <a:noFill/>
                </a:ln>
                <a:solidFill>
                  <a:srgbClr val="002060"/>
                </a:solidFill>
                <a:effectLst/>
                <a:uLnTx/>
                <a:uFillTx/>
                <a:latin typeface="+mn-ea"/>
                <a:ea typeface="+mn-ea"/>
                <a:cs typeface="+mn-cs"/>
              </a:rPr>
              <a:t>《中共中央关于建国以来党的若干历史问题的决议》指出</a:t>
            </a:r>
            <a:r>
              <a:rPr kumimoji="0" lang="zh-CN" altLang="en-US" sz="2065" b="1" i="0" u="none" strike="noStrike" kern="1200" cap="none" spc="0" normalizeH="0" baseline="0" noProof="0" dirty="0">
                <a:ln>
                  <a:noFill/>
                </a:ln>
                <a:solidFill>
                  <a:srgbClr val="002060"/>
                </a:solidFill>
                <a:effectLst/>
                <a:uLnTx/>
                <a:uFillTx/>
                <a:latin typeface="+mn-ea"/>
                <a:ea typeface="+mn-ea"/>
                <a:cs typeface="+mn-cs"/>
              </a:rPr>
              <a:t>：</a:t>
            </a:r>
            <a:r>
              <a:rPr kumimoji="0" lang="zh-CN" altLang="zh-CN" sz="2065" b="1" i="0" u="none" strike="noStrike" kern="1200" cap="none" spc="0" normalizeH="0" baseline="0" noProof="0" dirty="0">
                <a:ln>
                  <a:noFill/>
                </a:ln>
                <a:solidFill>
                  <a:srgbClr val="002060"/>
                </a:solidFill>
                <a:effectLst/>
                <a:uLnTx/>
                <a:uFillTx/>
                <a:latin typeface="+mn-ea"/>
                <a:ea typeface="+mn-ea"/>
                <a:cs typeface="+mn-cs"/>
              </a:rPr>
              <a:t>“</a:t>
            </a:r>
            <a:r>
              <a:rPr kumimoji="0" lang="en-US" altLang="zh-CN" sz="2065" b="1" i="0" u="none" strike="noStrike" kern="1200" cap="none" spc="0" normalizeH="0" baseline="0" noProof="0" dirty="0">
                <a:ln>
                  <a:noFill/>
                </a:ln>
                <a:solidFill>
                  <a:srgbClr val="002060"/>
                </a:solidFill>
                <a:effectLst/>
                <a:uLnTx/>
                <a:uFillTx/>
                <a:latin typeface="+mn-ea"/>
                <a:ea typeface="+mn-ea"/>
                <a:cs typeface="+mn-cs"/>
              </a:rPr>
              <a:t> 1955 </a:t>
            </a:r>
            <a:r>
              <a:rPr kumimoji="0" lang="zh-CN" altLang="zh-CN" sz="2065" b="1" i="0" u="none" strike="noStrike" kern="1200" cap="none" spc="0" normalizeH="0" baseline="0" noProof="0" dirty="0">
                <a:ln>
                  <a:noFill/>
                </a:ln>
                <a:solidFill>
                  <a:srgbClr val="002060"/>
                </a:solidFill>
                <a:effectLst/>
                <a:uLnTx/>
                <a:uFillTx/>
                <a:latin typeface="+mn-ea"/>
                <a:ea typeface="+mn-ea"/>
                <a:cs typeface="+mn-cs"/>
              </a:rPr>
              <a:t>年夏季以后，农业合作化以及手工业和个体商业的改造要求过急，工作过粗，改变过快，形式也过于简单划一，以致在长时间遗留了一些问题。”但总体来说，这些偏差同社会主义 改造的巨大成就相比，是次要的，非主流的。这些问题的存在，也正是今天改革中需要解决和正在解决的重大理论问题。</a:t>
            </a:r>
            <a:endParaRPr kumimoji="0" lang="zh-CN" altLang="zh-CN" sz="2065" b="0" i="0" u="none" strike="noStrike" kern="1200" cap="none" spc="0" normalizeH="0" baseline="0" noProof="0" dirty="0">
              <a:ln>
                <a:noFill/>
              </a:ln>
              <a:solidFill>
                <a:srgbClr val="002060"/>
              </a:solidFill>
              <a:effectLst/>
              <a:uLnTx/>
              <a:uFillTx/>
              <a:latin typeface="+mn-ea"/>
              <a:ea typeface="+mn-ea"/>
              <a:cs typeface="+mn-cs"/>
            </a:endParaRPr>
          </a:p>
          <a:p>
            <a:pPr marL="285750" marR="0" lvl="0" indent="-28575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Char char="•"/>
              <a:defRPr/>
            </a:pPr>
            <a:endParaRPr kumimoji="0" lang="zh-CN" altLang="zh-CN" sz="2065" b="0" i="0" u="none" strike="noStrike" kern="1200" cap="none" spc="0" normalizeH="0" baseline="0" noProof="0" dirty="0">
              <a:ln>
                <a:noFill/>
              </a:ln>
              <a:solidFill>
                <a:srgbClr val="002060"/>
              </a:solidFill>
              <a:effectLst/>
              <a:uLnTx/>
              <a:uFillTx/>
              <a:latin typeface="+mn-ea"/>
              <a:ea typeface="+mn-ea"/>
              <a:cs typeface="+mn-cs"/>
            </a:endParaRPr>
          </a:p>
        </p:txBody>
      </p:sp>
      <p:sp>
        <p:nvSpPr>
          <p:cNvPr id="4" name="椭圆 3"/>
          <p:cNvSpPr/>
          <p:nvPr/>
        </p:nvSpPr>
        <p:spPr>
          <a:xfrm>
            <a:off x="1854864" y="991355"/>
            <a:ext cx="1282100" cy="1271814"/>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mn-cs"/>
              </a:rPr>
              <a:t>问题</a:t>
            </a:r>
            <a:endParaRPr kumimoji="1" lang="zh-CN" altLang="en-US" sz="2800" b="0"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mn-cs"/>
            </a:endParaRPr>
          </a:p>
        </p:txBody>
      </p:sp>
      <p:sp>
        <p:nvSpPr>
          <p:cNvPr id="2" name="标题 1"/>
          <p:cNvSpPr>
            <a:spLocks noGrp="1"/>
          </p:cNvSpPr>
          <p:nvPr>
            <p:ph type="title"/>
          </p:nvPr>
        </p:nvSpPr>
        <p:spPr>
          <a:xfrm>
            <a:off x="3430905" y="1406525"/>
            <a:ext cx="8504555" cy="1303020"/>
          </a:xfrm>
        </p:spPr>
        <p:txBody>
          <a:bodyPr/>
          <a:p>
            <a:pPr algn="l"/>
            <a:r>
              <a:rPr lang="zh-CN" altLang="en-US" sz="2800">
                <a:gradFill>
                  <a:gsLst>
                    <a:gs pos="0">
                      <a:srgbClr val="E30000"/>
                    </a:gs>
                    <a:gs pos="100000">
                      <a:srgbClr val="760303"/>
                    </a:gs>
                  </a:gsLst>
                  <a:lin scaled="0"/>
                </a:gradFill>
                <a:latin typeface="方正粗黑宋简体" panose="02000000000000000000" pitchFamily="2" charset="-122"/>
                <a:ea typeface="方正粗黑宋简体" panose="02000000000000000000" pitchFamily="2" charset="-122"/>
              </a:rPr>
              <a:t>高级农业生产合作社提前问世与新中国的国际影响</a:t>
            </a:r>
            <a:endParaRPr lang="zh-CN" altLang="en-US" sz="2800">
              <a:gradFill>
                <a:gsLst>
                  <a:gs pos="0">
                    <a:srgbClr val="E30000"/>
                  </a:gs>
                  <a:gs pos="100000">
                    <a:srgbClr val="760303"/>
                  </a:gs>
                </a:gsLst>
                <a:lin scaled="0"/>
              </a:gradFill>
              <a:latin typeface="方正粗黑宋简体" panose="02000000000000000000" pitchFamily="2" charset="-122"/>
              <a:ea typeface="方正粗黑宋简体" panose="02000000000000000000" pitchFamily="2"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854200" y="1235075"/>
            <a:ext cx="8602663" cy="650875"/>
          </a:xfrm>
        </p:spPr>
        <p:txBody>
          <a:bodyPr vert="horz" wrap="square" lIns="91440" tIns="45720" rIns="91440" bIns="45720" numCol="1" anchor="ctr" anchorCtr="0" compatLnSpc="1"/>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zh-CN" sz="2860" b="1" i="0" u="none" strike="noStrike" kern="1200" cap="none" spc="0" normalizeH="0" baseline="0" noProof="0" dirty="0">
                <a:ln w="3175" cmpd="sng">
                  <a:noFill/>
                </a:ln>
                <a:solidFill>
                  <a:srgbClr val="262626"/>
                </a:solidFill>
                <a:effectLst/>
                <a:uLnTx/>
                <a:uFillTx/>
                <a:latin typeface="+mn-ea"/>
                <a:ea typeface="+mn-ea"/>
                <a:cs typeface="+mj-cs"/>
              </a:rPr>
              <a:t>（</a:t>
            </a:r>
            <a:r>
              <a:rPr kumimoji="1" lang="en-US" altLang="zh-CN" sz="2860" b="1" i="0" u="none" strike="noStrike" kern="1200" cap="none" spc="0" normalizeH="0" baseline="0" noProof="0" dirty="0">
                <a:ln w="3175" cmpd="sng">
                  <a:noFill/>
                </a:ln>
                <a:solidFill>
                  <a:srgbClr val="262626"/>
                </a:solidFill>
                <a:effectLst/>
                <a:uLnTx/>
                <a:uFillTx/>
                <a:latin typeface="+mn-ea"/>
                <a:ea typeface="+mn-ea"/>
                <a:cs typeface="+mj-cs"/>
              </a:rPr>
              <a:t>1</a:t>
            </a:r>
            <a:r>
              <a:rPr kumimoji="1" lang="zh-CN" altLang="en-US" sz="2860" b="1" i="0" u="none" strike="noStrike" kern="1200" cap="none" spc="0" normalizeH="0" baseline="0" noProof="0" dirty="0">
                <a:ln w="3175" cmpd="sng">
                  <a:noFill/>
                </a:ln>
                <a:solidFill>
                  <a:srgbClr val="262626"/>
                </a:solidFill>
                <a:effectLst/>
                <a:uLnTx/>
                <a:uFillTx/>
                <a:latin typeface="+mn-ea"/>
                <a:ea typeface="+mn-ea"/>
                <a:cs typeface="+mj-cs"/>
              </a:rPr>
              <a:t>）积极引导农民组织起来，走互助合作道路</a:t>
            </a:r>
            <a:endParaRPr kumimoji="1" lang="zh-CN" altLang="en-US" sz="2860" b="1" i="0" u="none" strike="noStrike" kern="1200" cap="none" spc="0" normalizeH="0" baseline="0" noProof="0" dirty="0">
              <a:ln w="3175" cmpd="sng">
                <a:noFill/>
              </a:ln>
              <a:solidFill>
                <a:srgbClr val="262626"/>
              </a:solidFill>
              <a:effectLst/>
              <a:uLnTx/>
              <a:uFillTx/>
              <a:latin typeface="+mn-ea"/>
              <a:ea typeface="+mn-ea"/>
              <a:cs typeface="+mj-cs"/>
            </a:endParaRPr>
          </a:p>
        </p:txBody>
      </p:sp>
      <p:sp>
        <p:nvSpPr>
          <p:cNvPr id="3" name="内容占位符 2"/>
          <p:cNvSpPr>
            <a:spLocks noGrp="1"/>
          </p:cNvSpPr>
          <p:nvPr>
            <p:ph idx="1"/>
          </p:nvPr>
        </p:nvSpPr>
        <p:spPr>
          <a:xfrm>
            <a:off x="3214688" y="2871788"/>
            <a:ext cx="2270125" cy="466725"/>
          </a:xfrm>
        </p:spPr>
        <p:txBody>
          <a:bodyPr vert="horz" wrap="square" lIns="91440" tIns="45720" rIns="91440" bIns="45720" numCol="1" anchor="t" anchorCtr="0" compatLnSpc="1">
            <a:noAutofit/>
          </a:bodyPr>
          <a:lstStyle/>
          <a:p>
            <a:pPr marL="0" marR="0" lvl="0" indent="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None/>
              <a:defRPr/>
            </a:pPr>
            <a:r>
              <a:rPr kumimoji="1" lang="zh-CN" altLang="en-US" sz="2860" b="0" i="0" u="none" strike="noStrike" kern="1200" cap="none" spc="0" normalizeH="0" baseline="0" noProof="0" dirty="0">
                <a:ln>
                  <a:noFill/>
                </a:ln>
                <a:solidFill>
                  <a:srgbClr val="800000"/>
                </a:solidFill>
                <a:effectLst/>
                <a:uLnTx/>
                <a:uFillTx/>
                <a:latin typeface="+mn-lt"/>
                <a:ea typeface="+mn-ea"/>
                <a:cs typeface="+mn-cs"/>
              </a:rPr>
              <a:t>积极性</a:t>
            </a:r>
            <a:endParaRPr kumimoji="1" lang="zh-CN" altLang="en-US" sz="2860" b="0" i="0" u="none" strike="noStrike" kern="1200" cap="none" spc="0" normalizeH="0" baseline="0" noProof="0" dirty="0">
              <a:ln>
                <a:noFill/>
              </a:ln>
              <a:solidFill>
                <a:srgbClr val="800000"/>
              </a:solidFill>
              <a:effectLst/>
              <a:uLnTx/>
              <a:uFillTx/>
              <a:latin typeface="+mn-lt"/>
              <a:ea typeface="+mn-ea"/>
              <a:cs typeface="+mn-cs"/>
            </a:endParaRPr>
          </a:p>
        </p:txBody>
      </p:sp>
      <p:sp>
        <p:nvSpPr>
          <p:cNvPr id="4" name="矩形 3"/>
          <p:cNvSpPr/>
          <p:nvPr/>
        </p:nvSpPr>
        <p:spPr>
          <a:xfrm>
            <a:off x="5401316" y="2325210"/>
            <a:ext cx="3194906" cy="63073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800000"/>
                </a:solidFill>
                <a:effectLst/>
                <a:uLnTx/>
                <a:uFillTx/>
                <a:latin typeface="+mn-lt"/>
                <a:ea typeface="+mn-ea"/>
                <a:cs typeface="+mn-cs"/>
              </a:rPr>
              <a:t>个体经济的积极性</a:t>
            </a:r>
            <a:endParaRPr kumimoji="1" lang="zh-CN" altLang="en-US" sz="2400" b="1" i="0" u="none" strike="noStrike" kern="1200" cap="none" spc="0" normalizeH="0" baseline="0" noProof="0" dirty="0">
              <a:ln>
                <a:noFill/>
              </a:ln>
              <a:solidFill>
                <a:srgbClr val="800000"/>
              </a:solidFill>
              <a:effectLst/>
              <a:uLnTx/>
              <a:uFillTx/>
              <a:latin typeface="+mn-lt"/>
              <a:ea typeface="+mn-ea"/>
              <a:cs typeface="+mn-cs"/>
            </a:endParaRPr>
          </a:p>
        </p:txBody>
      </p:sp>
      <p:sp>
        <p:nvSpPr>
          <p:cNvPr id="5" name="矩形 4"/>
          <p:cNvSpPr/>
          <p:nvPr/>
        </p:nvSpPr>
        <p:spPr>
          <a:xfrm>
            <a:off x="5401316" y="3611505"/>
            <a:ext cx="3277623" cy="63073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800000"/>
                </a:solidFill>
                <a:effectLst/>
                <a:uLnTx/>
                <a:uFillTx/>
                <a:latin typeface="+mn-lt"/>
                <a:ea typeface="+mn-ea"/>
                <a:cs typeface="+mn-cs"/>
              </a:rPr>
              <a:t>互助合作的积极性</a:t>
            </a:r>
            <a:endParaRPr kumimoji="1" lang="zh-CN" altLang="en-US" sz="2400" b="1" i="0" u="none" strike="noStrike" kern="1200" cap="none" spc="0" normalizeH="0" baseline="0" noProof="0" dirty="0">
              <a:ln>
                <a:noFill/>
              </a:ln>
              <a:solidFill>
                <a:srgbClr val="800000"/>
              </a:solidFill>
              <a:effectLst/>
              <a:uLnTx/>
              <a:uFillTx/>
              <a:latin typeface="+mn-lt"/>
              <a:ea typeface="+mn-ea"/>
              <a:cs typeface="+mn-cs"/>
            </a:endParaRPr>
          </a:p>
        </p:txBody>
      </p:sp>
      <p:cxnSp>
        <p:nvCxnSpPr>
          <p:cNvPr id="7" name="直线连接符 6"/>
          <p:cNvCxnSpPr/>
          <p:nvPr/>
        </p:nvCxnSpPr>
        <p:spPr>
          <a:xfrm flipV="1">
            <a:off x="4564063" y="2605088"/>
            <a:ext cx="630238" cy="35083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a:off x="4564063" y="3452813"/>
            <a:ext cx="630238" cy="454025"/>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27225" y="1235075"/>
            <a:ext cx="8426450" cy="650875"/>
          </a:xfrm>
        </p:spPr>
        <p:txBody>
          <a:bodyPr vert="horz" wrap="square" lIns="91440" tIns="45720" rIns="91440" bIns="45720" numCol="1" anchor="ctr" anchorCtr="0" compatLnSpc="1"/>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zh-CN" sz="2540" b="0" i="0" u="none" strike="noStrike" kern="1200" cap="none" spc="0" normalizeH="0" baseline="0" noProof="0" dirty="0">
                <a:ln w="3175" cmpd="sng">
                  <a:noFill/>
                </a:ln>
                <a:solidFill>
                  <a:srgbClr val="262626"/>
                </a:solidFill>
                <a:effectLst/>
                <a:uLnTx/>
                <a:uFillTx/>
                <a:latin typeface="+mn-ea"/>
                <a:ea typeface="+mn-ea"/>
                <a:cs typeface="+mj-cs"/>
              </a:rPr>
              <a:t>（</a:t>
            </a:r>
            <a:r>
              <a:rPr kumimoji="1" lang="en-US" altLang="zh-CN" sz="2540" b="0" i="0" u="none" strike="noStrike" kern="1200" cap="none" spc="0" normalizeH="0" baseline="0" noProof="0" dirty="0">
                <a:ln w="3175" cmpd="sng">
                  <a:noFill/>
                </a:ln>
                <a:solidFill>
                  <a:srgbClr val="262626"/>
                </a:solidFill>
                <a:effectLst/>
                <a:uLnTx/>
                <a:uFillTx/>
                <a:latin typeface="+mn-ea"/>
                <a:ea typeface="+mn-ea"/>
                <a:cs typeface="+mj-cs"/>
              </a:rPr>
              <a:t>2</a:t>
            </a:r>
            <a:r>
              <a:rPr kumimoji="1" lang="zh-CN" altLang="en-US" sz="2540" b="0" i="0" u="none" strike="noStrike" kern="1200" cap="none" spc="0" normalizeH="0" baseline="0" noProof="0" dirty="0">
                <a:ln w="3175" cmpd="sng">
                  <a:noFill/>
                </a:ln>
                <a:solidFill>
                  <a:srgbClr val="262626"/>
                </a:solidFill>
                <a:effectLst/>
                <a:uLnTx/>
                <a:uFillTx/>
                <a:latin typeface="+mn-ea"/>
                <a:ea typeface="+mn-ea"/>
                <a:cs typeface="+mj-cs"/>
              </a:rPr>
              <a:t>）遵循自愿互利、典型示范和国家帮助的原则，以互助合作的优越性吸引农民走上互助合作道路</a:t>
            </a:r>
            <a:endParaRPr kumimoji="1" lang="zh-CN" altLang="en-US" sz="2540" b="0" i="0" u="none" strike="noStrike" kern="1200" cap="none" spc="0" normalizeH="0" baseline="0" noProof="0" dirty="0">
              <a:ln w="3175" cmpd="sng">
                <a:noFill/>
              </a:ln>
              <a:solidFill>
                <a:srgbClr val="262626"/>
              </a:solidFill>
              <a:effectLst/>
              <a:uLnTx/>
              <a:uFillTx/>
              <a:latin typeface="+mn-ea"/>
              <a:ea typeface="+mn-ea"/>
              <a:cs typeface="+mj-cs"/>
            </a:endParaRPr>
          </a:p>
        </p:txBody>
      </p:sp>
      <p:sp>
        <p:nvSpPr>
          <p:cNvPr id="3" name="内容占位符 2"/>
          <p:cNvSpPr>
            <a:spLocks noGrp="1"/>
          </p:cNvSpPr>
          <p:nvPr>
            <p:ph idx="1"/>
          </p:nvPr>
        </p:nvSpPr>
        <p:spPr>
          <a:xfrm>
            <a:off x="2352040" y="2852420"/>
            <a:ext cx="884238" cy="3041650"/>
          </a:xfrm>
        </p:spPr>
        <p:txBody>
          <a:bodyPr vert="horz" wrap="square" lIns="91440" tIns="45720" rIns="91440" bIns="45720" numCol="1" anchor="t" anchorCtr="0" compatLnSpc="1">
            <a:normAutofit/>
          </a:bodyPr>
          <a:lstStyle/>
          <a:p>
            <a:pPr marL="0" marR="0" lvl="0" indent="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None/>
              <a:defRPr/>
            </a:pPr>
            <a:endParaRPr kumimoji="1" lang="en-US" altLang="zh-CN" sz="2540" b="0" i="0" u="none" strike="noStrike" kern="1200" cap="none" spc="0" normalizeH="0" baseline="0" noProof="0" dirty="0">
              <a:ln>
                <a:noFill/>
              </a:ln>
              <a:solidFill>
                <a:srgbClr val="800000"/>
              </a:solidFill>
              <a:effectLst/>
              <a:uLnTx/>
              <a:uFillTx/>
              <a:latin typeface="+mn-lt"/>
              <a:ea typeface="+mn-ea"/>
              <a:cs typeface="+mn-cs"/>
            </a:endParaRPr>
          </a:p>
          <a:p>
            <a:pPr marL="0" marR="0" lvl="0" indent="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None/>
              <a:defRPr/>
            </a:pPr>
            <a:r>
              <a:rPr kumimoji="1" lang="zh-CN" altLang="en-US" sz="2540" b="0" i="0" u="none" strike="noStrike" kern="1200" cap="none" spc="0" normalizeH="0" baseline="0" noProof="0" dirty="0">
                <a:ln>
                  <a:noFill/>
                </a:ln>
                <a:solidFill>
                  <a:srgbClr val="800000"/>
                </a:solidFill>
                <a:effectLst/>
                <a:uLnTx/>
                <a:uFillTx/>
                <a:latin typeface="+mn-lt"/>
                <a:ea typeface="+mn-ea"/>
                <a:cs typeface="+mn-cs"/>
              </a:rPr>
              <a:t>农民</a:t>
            </a:r>
            <a:endParaRPr kumimoji="1" lang="zh-CN" altLang="en-US" sz="2540" b="0" i="0" u="none" strike="noStrike" kern="1200" cap="none" spc="0" normalizeH="0" baseline="0" noProof="0" dirty="0">
              <a:ln>
                <a:noFill/>
              </a:ln>
              <a:solidFill>
                <a:srgbClr val="800000"/>
              </a:solidFill>
              <a:effectLst/>
              <a:uLnTx/>
              <a:uFillTx/>
              <a:latin typeface="+mn-lt"/>
              <a:ea typeface="+mn-ea"/>
              <a:cs typeface="+mn-cs"/>
            </a:endParaRPr>
          </a:p>
        </p:txBody>
      </p:sp>
      <p:sp>
        <p:nvSpPr>
          <p:cNvPr id="6" name="矩形 5"/>
          <p:cNvSpPr/>
          <p:nvPr/>
        </p:nvSpPr>
        <p:spPr>
          <a:xfrm>
            <a:off x="4294987" y="2821527"/>
            <a:ext cx="2016203" cy="48597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1800" b="0" i="0" u="none" strike="noStrike" kern="1200" cap="none" spc="0" normalizeH="0" baseline="0" noProof="0" dirty="0">
                <a:ln>
                  <a:noFill/>
                </a:ln>
                <a:solidFill>
                  <a:srgbClr val="800000"/>
                </a:solidFill>
                <a:effectLst/>
                <a:uLnTx/>
                <a:uFillTx/>
                <a:latin typeface="+mn-lt"/>
                <a:ea typeface="+mn-ea"/>
                <a:cs typeface="+mn-cs"/>
              </a:rPr>
              <a:t>私有者</a:t>
            </a:r>
            <a:endParaRPr kumimoji="1" lang="zh-CN" altLang="en-US" sz="1800" b="0" i="0" u="none" strike="noStrike" kern="1200" cap="none" spc="0" normalizeH="0" baseline="0" noProof="0" dirty="0">
              <a:ln>
                <a:noFill/>
              </a:ln>
              <a:solidFill>
                <a:srgbClr val="800000"/>
              </a:solidFill>
              <a:effectLst/>
              <a:uLnTx/>
              <a:uFillTx/>
              <a:latin typeface="+mn-lt"/>
              <a:ea typeface="+mn-ea"/>
              <a:cs typeface="+mn-cs"/>
            </a:endParaRPr>
          </a:p>
        </p:txBody>
      </p:sp>
      <p:sp>
        <p:nvSpPr>
          <p:cNvPr id="7" name="矩形 6"/>
          <p:cNvSpPr/>
          <p:nvPr/>
        </p:nvSpPr>
        <p:spPr>
          <a:xfrm>
            <a:off x="4294987" y="4025102"/>
            <a:ext cx="2016203" cy="48597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1800" b="0" i="0" u="none" strike="noStrike" kern="1200" cap="none" spc="0" normalizeH="0" baseline="0" noProof="0" dirty="0">
                <a:ln>
                  <a:noFill/>
                </a:ln>
                <a:solidFill>
                  <a:srgbClr val="800000"/>
                </a:solidFill>
                <a:effectLst/>
                <a:uLnTx/>
                <a:uFillTx/>
                <a:latin typeface="+mn-lt"/>
                <a:ea typeface="+mn-ea"/>
                <a:cs typeface="+mn-cs"/>
              </a:rPr>
              <a:t>劳动者</a:t>
            </a:r>
            <a:endParaRPr kumimoji="1" lang="zh-CN" altLang="en-US" sz="1800" b="0" i="0" u="none" strike="noStrike" kern="1200" cap="none" spc="0" normalizeH="0" baseline="0" noProof="0" dirty="0">
              <a:ln>
                <a:noFill/>
              </a:ln>
              <a:solidFill>
                <a:srgbClr val="800000"/>
              </a:solidFill>
              <a:effectLst/>
              <a:uLnTx/>
              <a:uFillTx/>
              <a:latin typeface="+mn-lt"/>
              <a:ea typeface="+mn-ea"/>
              <a:cs typeface="+mn-cs"/>
            </a:endParaRPr>
          </a:p>
        </p:txBody>
      </p:sp>
      <p:cxnSp>
        <p:nvCxnSpPr>
          <p:cNvPr id="9" name="直线连接符 8"/>
          <p:cNvCxnSpPr/>
          <p:nvPr/>
        </p:nvCxnSpPr>
        <p:spPr>
          <a:xfrm flipV="1">
            <a:off x="3436938" y="3017838"/>
            <a:ext cx="588963" cy="2889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线连接符 10"/>
          <p:cNvCxnSpPr/>
          <p:nvPr/>
        </p:nvCxnSpPr>
        <p:spPr>
          <a:xfrm>
            <a:off x="3436938" y="3906838"/>
            <a:ext cx="588963" cy="341313"/>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charRg st="1" end="4"/>
                                            </p:txEl>
                                          </p:spTgt>
                                        </p:tgtEl>
                                        <p:attrNameLst>
                                          <p:attrName>style.visibility</p:attrName>
                                        </p:attrNameLst>
                                      </p:cBhvr>
                                      <p:to>
                                        <p:strVal val="visible"/>
                                      </p:to>
                                    </p:set>
                                    <p:animEffect transition="in" filter="barn(inVertical)">
                                      <p:cBhvr>
                                        <p:cTn id="7" dur="500"/>
                                        <p:tgtEl>
                                          <p:spTgt spid="3">
                                            <p:txEl>
                                              <p:charRg st="1"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24000" y="1235075"/>
            <a:ext cx="9047163" cy="650875"/>
          </a:xfrm>
        </p:spPr>
        <p:txBody>
          <a:bodyPr vert="horz" wrap="square" lIns="91440" tIns="45720" rIns="91440" bIns="45720" numCol="1" anchor="ctr" anchorCtr="0" compatLnSpc="1"/>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zh-CN" sz="2540" b="1" i="0" u="none" strike="noStrike" kern="1200" cap="none" spc="0" normalizeH="0" baseline="0" noProof="0" dirty="0">
                <a:ln w="3175" cmpd="sng">
                  <a:noFill/>
                </a:ln>
                <a:solidFill>
                  <a:srgbClr val="262626"/>
                </a:solidFill>
                <a:effectLst/>
                <a:uLnTx/>
                <a:uFillTx/>
                <a:latin typeface="+mn-ea"/>
                <a:ea typeface="+mn-ea"/>
                <a:cs typeface="+mj-cs"/>
              </a:rPr>
              <a:t>（</a:t>
            </a:r>
            <a:r>
              <a:rPr kumimoji="1" lang="en-US" altLang="zh-CN" sz="2540" b="1" i="0" u="none" strike="noStrike" kern="1200" cap="none" spc="0" normalizeH="0" baseline="0" noProof="0" dirty="0">
                <a:ln w="3175" cmpd="sng">
                  <a:noFill/>
                </a:ln>
                <a:solidFill>
                  <a:srgbClr val="262626"/>
                </a:solidFill>
                <a:effectLst/>
                <a:uLnTx/>
                <a:uFillTx/>
                <a:latin typeface="+mn-ea"/>
                <a:ea typeface="+mn-ea"/>
                <a:cs typeface="+mj-cs"/>
              </a:rPr>
              <a:t>3</a:t>
            </a:r>
            <a:r>
              <a:rPr kumimoji="1" lang="zh-CN" altLang="en-US" sz="2540" b="1" i="0" u="none" strike="noStrike" kern="1200" cap="none" spc="0" normalizeH="0" baseline="0" noProof="0" dirty="0">
                <a:ln w="3175" cmpd="sng">
                  <a:noFill/>
                </a:ln>
                <a:solidFill>
                  <a:srgbClr val="262626"/>
                </a:solidFill>
                <a:effectLst/>
                <a:uLnTx/>
                <a:uFillTx/>
                <a:latin typeface="+mn-ea"/>
                <a:ea typeface="+mn-ea"/>
                <a:cs typeface="+mj-cs"/>
              </a:rPr>
              <a:t>）正确分析农村的阶级和阶层状况，制定正确的阶级政策</a:t>
            </a:r>
            <a:endParaRPr kumimoji="1" lang="zh-CN" altLang="en-US" sz="2540" b="1" i="0" u="none" strike="noStrike" kern="1200" cap="none" spc="0" normalizeH="0" baseline="0" noProof="0" dirty="0">
              <a:ln w="3175" cmpd="sng">
                <a:noFill/>
              </a:ln>
              <a:solidFill>
                <a:srgbClr val="262626"/>
              </a:solidFill>
              <a:effectLst/>
              <a:uLnTx/>
              <a:uFillTx/>
              <a:latin typeface="+mn-ea"/>
              <a:ea typeface="+mn-ea"/>
              <a:cs typeface="+mj-cs"/>
            </a:endParaRPr>
          </a:p>
        </p:txBody>
      </p:sp>
      <p:sp>
        <p:nvSpPr>
          <p:cNvPr id="36867" name="内容占位符 2"/>
          <p:cNvSpPr>
            <a:spLocks noGrp="1"/>
          </p:cNvSpPr>
          <p:nvPr>
            <p:ph idx="1"/>
          </p:nvPr>
        </p:nvSpPr>
        <p:spPr>
          <a:xfrm>
            <a:off x="2700655" y="2399030"/>
            <a:ext cx="6798945" cy="3536950"/>
          </a:xfrm>
        </p:spPr>
        <p:txBody>
          <a:bodyPr vert="horz" wrap="square" lIns="91440" tIns="45720" rIns="91440" bIns="45720" anchor="t" anchorCtr="0"/>
          <a:p>
            <a:pPr marL="0" indent="0">
              <a:buNone/>
            </a:pPr>
            <a:r>
              <a:rPr lang="zh-CN" altLang="en-US" dirty="0">
                <a:ea typeface="方正舒体" panose="02010601030101010101" pitchFamily="2" charset="-122"/>
              </a:rPr>
              <a:t>贫农（半数）</a:t>
            </a:r>
            <a:r>
              <a:rPr lang="en-US" altLang="zh-CN" dirty="0">
                <a:ea typeface="方正舒体" panose="02010601030101010101" pitchFamily="2" charset="-122"/>
              </a:rPr>
              <a:t>        </a:t>
            </a:r>
            <a:r>
              <a:rPr lang="zh-CN" altLang="en-US" dirty="0">
                <a:ea typeface="方正舒体" panose="02010601030101010101" pitchFamily="2" charset="-122"/>
              </a:rPr>
              <a:t>中农</a:t>
            </a:r>
            <a:endParaRPr lang="zh-CN" altLang="en-US" dirty="0">
              <a:ea typeface="方正舒体" panose="02010601030101010101" pitchFamily="2" charset="-122"/>
            </a:endParaRPr>
          </a:p>
          <a:p>
            <a:pPr marL="0" indent="0">
              <a:buNone/>
            </a:pPr>
            <a:endParaRPr lang="zh-CN" altLang="en-US" dirty="0">
              <a:ea typeface="方正舒体" panose="02010601030101010101" pitchFamily="2" charset="-122"/>
            </a:endParaRPr>
          </a:p>
          <a:p>
            <a:pPr marL="0" indent="0">
              <a:buNone/>
            </a:pPr>
            <a:r>
              <a:rPr lang="zh-CN" altLang="en-US" dirty="0">
                <a:ea typeface="方正舒体" panose="02010601030101010101" pitchFamily="2" charset="-122"/>
              </a:rPr>
              <a:t>中农</a:t>
            </a:r>
            <a:endParaRPr lang="en-US" altLang="zh-CN" dirty="0">
              <a:ea typeface="方正舒体" panose="02010601030101010101" pitchFamily="2" charset="-122"/>
            </a:endParaRPr>
          </a:p>
          <a:p>
            <a:pPr marL="0" indent="0">
              <a:buNone/>
            </a:pPr>
            <a:endParaRPr lang="zh-CN" altLang="en-US" dirty="0">
              <a:ea typeface="方正舒体" panose="02010601030101010101" pitchFamily="2" charset="-122"/>
            </a:endParaRPr>
          </a:p>
          <a:p>
            <a:pPr marL="0" indent="0">
              <a:buNone/>
            </a:pPr>
            <a:r>
              <a:rPr lang="zh-CN" altLang="en-US" dirty="0">
                <a:ea typeface="方正舒体" panose="02010601030101010101" pitchFamily="2" charset="-122"/>
              </a:rPr>
              <a:t>贫农＋下中农≈</a:t>
            </a:r>
            <a:r>
              <a:rPr lang="en-US" altLang="zh-CN" dirty="0">
                <a:ea typeface="方正舒体" panose="02010601030101010101" pitchFamily="2" charset="-122"/>
              </a:rPr>
              <a:t>60%</a:t>
            </a:r>
            <a:r>
              <a:rPr lang="zh-CN" altLang="en-US" dirty="0">
                <a:ea typeface="方正舒体" panose="02010601030101010101" pitchFamily="2" charset="-122"/>
              </a:rPr>
              <a:t>—</a:t>
            </a:r>
            <a:r>
              <a:rPr lang="en-US" altLang="zh-CN" dirty="0">
                <a:ea typeface="方正舒体" panose="02010601030101010101" pitchFamily="2" charset="-122"/>
              </a:rPr>
              <a:t>70</a:t>
            </a:r>
            <a:r>
              <a:rPr lang="zh-CN" altLang="en-US" dirty="0">
                <a:ea typeface="方正舒体" panose="02010601030101010101" pitchFamily="2" charset="-122"/>
              </a:rPr>
              <a:t>％（依靠的力量）</a:t>
            </a:r>
            <a:endParaRPr lang="zh-CN" altLang="en-US" dirty="0">
              <a:ea typeface="方正舒体" panose="02010601030101010101" pitchFamily="2" charset="-122"/>
            </a:endParaRPr>
          </a:p>
        </p:txBody>
      </p:sp>
      <p:cxnSp>
        <p:nvCxnSpPr>
          <p:cNvPr id="5" name="直线连接符 4"/>
          <p:cNvCxnSpPr/>
          <p:nvPr/>
        </p:nvCxnSpPr>
        <p:spPr>
          <a:xfrm flipV="1">
            <a:off x="3995738" y="2355850"/>
            <a:ext cx="557213"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矩形 6"/>
          <p:cNvSpPr/>
          <p:nvPr/>
        </p:nvSpPr>
        <p:spPr>
          <a:xfrm>
            <a:off x="4151819" y="3069187"/>
            <a:ext cx="1385493" cy="29986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1905" b="0" i="0" u="none" strike="noStrike" kern="1200" cap="none" spc="0" normalizeH="0" baseline="0" noProof="0" dirty="0">
                <a:ln>
                  <a:noFill/>
                </a:ln>
                <a:solidFill>
                  <a:srgbClr val="000000"/>
                </a:solidFill>
                <a:effectLst/>
                <a:uLnTx/>
                <a:uFillTx/>
                <a:latin typeface="+mn-lt"/>
                <a:ea typeface="+mn-ea"/>
                <a:cs typeface="+mn-cs"/>
              </a:rPr>
              <a:t>上中农</a:t>
            </a:r>
            <a:endParaRPr kumimoji="1" lang="zh-CN" altLang="en-US" sz="1905"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矩形 7"/>
          <p:cNvSpPr/>
          <p:nvPr/>
        </p:nvSpPr>
        <p:spPr>
          <a:xfrm>
            <a:off x="4151819" y="3644660"/>
            <a:ext cx="1385493" cy="29986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1905" b="0" i="0" u="none" strike="noStrike" kern="1200" cap="none" spc="0" normalizeH="0" baseline="0" noProof="0" dirty="0">
                <a:ln>
                  <a:noFill/>
                </a:ln>
                <a:solidFill>
                  <a:schemeClr val="tx1"/>
                </a:solidFill>
                <a:effectLst/>
                <a:uLnTx/>
                <a:uFillTx/>
                <a:latin typeface="+mn-lt"/>
                <a:ea typeface="+mn-ea"/>
                <a:cs typeface="+mn-cs"/>
              </a:rPr>
              <a:t>上中农</a:t>
            </a:r>
            <a:endParaRPr kumimoji="1" lang="zh-CN" altLang="en-US" sz="1905"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0" name="直线连接符 9"/>
          <p:cNvCxnSpPr/>
          <p:nvPr/>
        </p:nvCxnSpPr>
        <p:spPr>
          <a:xfrm flipV="1">
            <a:off x="3648075" y="3212465"/>
            <a:ext cx="287655" cy="2806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线连接符 11"/>
          <p:cNvCxnSpPr/>
          <p:nvPr/>
        </p:nvCxnSpPr>
        <p:spPr>
          <a:xfrm>
            <a:off x="3648075" y="3572193"/>
            <a:ext cx="309563" cy="149225"/>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pull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88135" y="1235075"/>
            <a:ext cx="8954770" cy="650875"/>
          </a:xfrm>
        </p:spPr>
        <p:txBody>
          <a:bodyPr vert="horz" wrap="square" lIns="91440" tIns="45720" rIns="91440" bIns="45720" numCol="1" anchor="ctr" anchorCtr="0" compatLnSpc="1"/>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zh-CN" sz="2400" b="1" i="0" u="none" strike="noStrike" kern="1200" cap="none" spc="0" normalizeH="0" baseline="0" noProof="0" dirty="0">
                <a:ln w="3175" cmpd="sng">
                  <a:noFill/>
                </a:ln>
                <a:solidFill>
                  <a:srgbClr val="262626"/>
                </a:solidFill>
                <a:effectLst/>
                <a:uLnTx/>
                <a:uFillTx/>
                <a:latin typeface="+mn-ea"/>
                <a:ea typeface="+mn-ea"/>
                <a:cs typeface="+mj-cs"/>
              </a:rPr>
              <a:t>（</a:t>
            </a:r>
            <a:r>
              <a:rPr kumimoji="1" lang="en-US" altLang="zh-CN" sz="2400" b="1" i="0" u="none" strike="noStrike" kern="1200" cap="none" spc="0" normalizeH="0" baseline="0" noProof="0" dirty="0">
                <a:ln w="3175" cmpd="sng">
                  <a:noFill/>
                </a:ln>
                <a:solidFill>
                  <a:srgbClr val="262626"/>
                </a:solidFill>
                <a:effectLst/>
                <a:uLnTx/>
                <a:uFillTx/>
                <a:latin typeface="+mn-ea"/>
                <a:ea typeface="+mn-ea"/>
                <a:cs typeface="+mj-cs"/>
              </a:rPr>
              <a:t>4</a:t>
            </a:r>
            <a:r>
              <a:rPr kumimoji="1" lang="zh-CN" altLang="en-US" sz="2400" b="1" i="0" u="none" strike="noStrike" kern="1200" cap="none" spc="0" normalizeH="0" baseline="0" noProof="0" dirty="0">
                <a:ln w="3175" cmpd="sng">
                  <a:noFill/>
                </a:ln>
                <a:solidFill>
                  <a:srgbClr val="262626"/>
                </a:solidFill>
                <a:effectLst/>
                <a:uLnTx/>
                <a:uFillTx/>
                <a:latin typeface="+mn-ea"/>
                <a:ea typeface="+mn-ea"/>
                <a:cs typeface="+mj-cs"/>
              </a:rPr>
              <a:t>）坚持积极领导、稳步前进的方针，采取循序渐进的步骤</a:t>
            </a:r>
            <a:endParaRPr kumimoji="1" lang="zh-CN" altLang="en-US" sz="2400" b="1" i="0" u="none" strike="noStrike" kern="1200" cap="none" spc="0" normalizeH="0" baseline="0" noProof="0" dirty="0">
              <a:ln w="3175" cmpd="sng">
                <a:noFill/>
              </a:ln>
              <a:solidFill>
                <a:srgbClr val="262626"/>
              </a:solidFill>
              <a:effectLst/>
              <a:uLnTx/>
              <a:uFillTx/>
              <a:latin typeface="+mn-ea"/>
              <a:ea typeface="+mn-ea"/>
              <a:cs typeface="+mj-cs"/>
            </a:endParaRPr>
          </a:p>
        </p:txBody>
      </p:sp>
      <p:sp>
        <p:nvSpPr>
          <p:cNvPr id="3" name="内容占位符 2"/>
          <p:cNvSpPr>
            <a:spLocks noGrp="1"/>
          </p:cNvSpPr>
          <p:nvPr>
            <p:ph idx="1"/>
          </p:nvPr>
        </p:nvSpPr>
        <p:spPr>
          <a:xfrm>
            <a:off x="2811463" y="2959100"/>
            <a:ext cx="7313613" cy="3041650"/>
          </a:xfrm>
        </p:spPr>
        <p:txBody>
          <a:bodyPr vert="horz" wrap="square" lIns="91440" tIns="45720" rIns="91440" bIns="45720" numCol="1" anchor="t" anchorCtr="0" compatLnSpc="1">
            <a:normAutofit/>
          </a:bodyPr>
          <a:lstStyle/>
          <a:p>
            <a:pPr marL="0" marR="0" lvl="0" indent="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None/>
              <a:defRPr/>
            </a:pPr>
            <a:r>
              <a:rPr kumimoji="1" lang="zh-CN" altLang="en-US" sz="2540" b="1" i="0" u="none" strike="noStrike" kern="1200" cap="none" spc="0" normalizeH="0" baseline="0" noProof="0" dirty="0">
                <a:ln>
                  <a:noFill/>
                </a:ln>
                <a:solidFill>
                  <a:srgbClr val="800000"/>
                </a:solidFill>
                <a:effectLst/>
                <a:uLnTx/>
                <a:uFillTx/>
                <a:latin typeface="+mn-ea"/>
                <a:ea typeface="+mn-ea"/>
                <a:cs typeface="+mn-cs"/>
              </a:rPr>
              <a:t>互助组</a:t>
            </a:r>
            <a:r>
              <a:rPr kumimoji="1" lang="zh-CN" altLang="zh-CN" sz="2540" b="1" i="0" u="none" strike="noStrike" kern="1200" cap="none" spc="0" normalizeH="0" baseline="0" noProof="0" dirty="0">
                <a:ln>
                  <a:noFill/>
                </a:ln>
                <a:solidFill>
                  <a:srgbClr val="800000"/>
                </a:solidFill>
                <a:effectLst/>
                <a:uLnTx/>
                <a:uFillTx/>
                <a:latin typeface="+mn-ea"/>
                <a:ea typeface="+mn-ea"/>
                <a:cs typeface="+mn-cs"/>
              </a:rPr>
              <a:t>——</a:t>
            </a:r>
            <a:r>
              <a:rPr kumimoji="1" lang="zh-CN" altLang="en-US" sz="2540" b="1" i="0" u="none" strike="noStrike" kern="1200" cap="none" spc="0" normalizeH="0" baseline="0" noProof="0" dirty="0">
                <a:ln>
                  <a:noFill/>
                </a:ln>
                <a:solidFill>
                  <a:srgbClr val="800000"/>
                </a:solidFill>
                <a:effectLst/>
                <a:uLnTx/>
                <a:uFillTx/>
                <a:latin typeface="+mn-ea"/>
                <a:ea typeface="+mn-ea"/>
                <a:cs typeface="+mn-cs"/>
              </a:rPr>
              <a:t>初级社</a:t>
            </a:r>
            <a:r>
              <a:rPr kumimoji="1" lang="en-US" altLang="zh-CN" sz="2540" b="1" i="0" u="none" strike="noStrike" kern="1200" cap="none" spc="0" normalizeH="0" baseline="0" noProof="0" dirty="0">
                <a:ln>
                  <a:noFill/>
                </a:ln>
                <a:solidFill>
                  <a:srgbClr val="800000"/>
                </a:solidFill>
                <a:effectLst/>
                <a:uLnTx/>
                <a:uFillTx/>
                <a:latin typeface="+mn-ea"/>
                <a:ea typeface="+mn-ea"/>
                <a:cs typeface="+mn-cs"/>
              </a:rPr>
              <a:t>———</a:t>
            </a:r>
            <a:r>
              <a:rPr kumimoji="1" lang="zh-CN" altLang="en-US" sz="2540" b="1" i="0" u="none" strike="noStrike" kern="1200" cap="none" spc="0" normalizeH="0" baseline="0" noProof="0" dirty="0">
                <a:ln>
                  <a:noFill/>
                </a:ln>
                <a:solidFill>
                  <a:srgbClr val="800000"/>
                </a:solidFill>
                <a:effectLst/>
                <a:uLnTx/>
                <a:uFillTx/>
                <a:latin typeface="+mn-ea"/>
                <a:ea typeface="+mn-ea"/>
                <a:cs typeface="+mn-cs"/>
              </a:rPr>
              <a:t>高级社</a:t>
            </a:r>
            <a:endParaRPr kumimoji="1" lang="zh-CN" altLang="en-US" sz="2540" b="1" i="0" u="none" strike="noStrike" kern="1200" cap="none" spc="0" normalizeH="0" baseline="0" noProof="0" dirty="0">
              <a:ln>
                <a:noFill/>
              </a:ln>
              <a:solidFill>
                <a:srgbClr val="800000"/>
              </a:solidFill>
              <a:effectLst/>
              <a:uLnTx/>
              <a:uFillTx/>
              <a:latin typeface="+mn-ea"/>
              <a:ea typeface="+mn-ea"/>
              <a:cs typeface="+mn-cs"/>
            </a:endParaRPr>
          </a:p>
        </p:txBody>
      </p:sp>
    </p:spTree>
  </p:cSld>
  <p:clrMapOvr>
    <a:masterClrMapping/>
  </p:clrMapOvr>
  <p:transition spd="slow">
    <p:pull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标题 1"/>
          <p:cNvSpPr>
            <a:spLocks noGrp="1"/>
          </p:cNvSpPr>
          <p:nvPr>
            <p:ph type="title" idx="4294967295"/>
          </p:nvPr>
        </p:nvSpPr>
        <p:spPr bwMode="auto">
          <a:xfrm>
            <a:off x="3010042" y="1199867"/>
            <a:ext cx="6172789" cy="743021"/>
          </a:xfrm>
          <a:effectLst/>
          <a:sp3d prstMaterial="plastic"/>
        </p:spPr>
        <p:txBody>
          <a:bodyPr vert="horz" wrap="square" lIns="91440" tIns="45720" rIns="91440" bIns="45720" numCol="1" anchor="ctr" anchorCtr="0" compatLnSpc="1">
            <a:normAutofit/>
            <a:scene3d>
              <a:camera prst="orthographicFront"/>
              <a:lightRig rig="soft" dir="t"/>
            </a:scene3d>
            <a:sp3d prstMaterial="softEdge">
              <a:bevelT w="25400" h="25400"/>
            </a:sp3d>
          </a:bodyPr>
          <a:lstStyle/>
          <a:p>
            <a:pPr marL="0" marR="0" lvl="0" indent="0" algn="l" defTabSz="1451610" rtl="0" eaLnBrk="1" fontAlgn="auto" latinLnBrk="0" hangingPunct="1">
              <a:lnSpc>
                <a:spcPct val="100000"/>
              </a:lnSpc>
              <a:spcBef>
                <a:spcPct val="0"/>
              </a:spcBef>
              <a:spcAft>
                <a:spcPts val="0"/>
              </a:spcAft>
              <a:buClrTx/>
              <a:buSzTx/>
              <a:buFontTx/>
              <a:buNone/>
              <a:defRPr/>
            </a:pPr>
            <a:r>
              <a:rPr kumimoji="0" lang="zh-CN" altLang="en-US" sz="307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方正姚体" panose="02010601030101010101" pitchFamily="2" charset="-122"/>
                <a:ea typeface="方正姚体" panose="02010601030101010101" pitchFamily="2" charset="-122"/>
                <a:cs typeface="+mj-cs"/>
              </a:rPr>
              <a:t>中国农村土地产权制度历史沿革</a:t>
            </a:r>
            <a:endParaRPr kumimoji="0" lang="zh-CN" altLang="en-US" sz="307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方正姚体" panose="02010601030101010101" pitchFamily="2" charset="-122"/>
              <a:ea typeface="方正姚体" panose="02010601030101010101" pitchFamily="2" charset="-122"/>
              <a:cs typeface="+mj-cs"/>
            </a:endParaRPr>
          </a:p>
        </p:txBody>
      </p:sp>
      <p:graphicFrame>
        <p:nvGraphicFramePr>
          <p:cNvPr id="46120" name="Group 40"/>
          <p:cNvGraphicFramePr>
            <a:graphicFrameLocks noGrp="1"/>
          </p:cNvGraphicFramePr>
          <p:nvPr>
            <p:ph idx="1"/>
          </p:nvPr>
        </p:nvGraphicFramePr>
        <p:xfrm>
          <a:off x="2709863" y="2286000"/>
          <a:ext cx="6795770" cy="2929255"/>
        </p:xfrm>
        <a:graphic>
          <a:graphicData uri="http://schemas.openxmlformats.org/drawingml/2006/table">
            <a:tbl>
              <a:tblPr/>
              <a:tblGrid>
                <a:gridCol w="1119505"/>
                <a:gridCol w="1145540"/>
                <a:gridCol w="1132840"/>
                <a:gridCol w="1132840"/>
                <a:gridCol w="1132840"/>
                <a:gridCol w="1132205"/>
              </a:tblGrid>
              <a:tr h="754535">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主体 时间</a:t>
                      </a:r>
                      <a:endParaRPr kumimoji="0" 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类型</a:t>
                      </a:r>
                      <a:endParaRPr kumimoji="0" 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1949</a:t>
                      </a:r>
                      <a:r>
                        <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年前</a:t>
                      </a:r>
                      <a:endPar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1949-1952</a:t>
                      </a:r>
                      <a:r>
                        <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年</a:t>
                      </a:r>
                      <a:endPar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1952-1956</a:t>
                      </a: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年</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1956-1978</a:t>
                      </a: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年</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1978-</a:t>
                      </a: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今</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r>
              <a:tr h="108785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所有权主体</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地主，中农、富农</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地主</a:t>
                      </a: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农民</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农民</a:t>
                      </a: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集体</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集体</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集体</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r>
              <a:tr h="10868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经营权主体</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 </a:t>
                      </a: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贫农、雇</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 农，中农</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、富农</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农民</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农民</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 </a:t>
                      </a: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合作社、生产队</a:t>
                      </a: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农户、农业公司</a:t>
                      </a:r>
                      <a:endPar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r>
            </a:tbl>
          </a:graphicData>
        </a:graphic>
      </p:graphicFrame>
      <p:sp>
        <p:nvSpPr>
          <p:cNvPr id="62496" name="下箭头 5"/>
          <p:cNvSpPr/>
          <p:nvPr/>
        </p:nvSpPr>
        <p:spPr>
          <a:xfrm>
            <a:off x="5467350" y="3444875"/>
            <a:ext cx="215900" cy="269875"/>
          </a:xfrm>
          <a:prstGeom prst="downArrow">
            <a:avLst>
              <a:gd name="adj1" fmla="val 50000"/>
              <a:gd name="adj2" fmla="val 49991"/>
            </a:avLst>
          </a:prstGeom>
          <a:solidFill>
            <a:schemeClr val="accent1"/>
          </a:solidFill>
          <a:ln w="25400" cap="flat" cmpd="sng">
            <a:solidFill>
              <a:srgbClr val="239595"/>
            </a:solidFill>
            <a:prstDash val="solid"/>
            <a:miter/>
            <a:headEnd type="none" w="med" len="med"/>
            <a:tailEnd type="none" w="med" len="med"/>
          </a:ln>
        </p:spPr>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2497" name="下箭头 6"/>
          <p:cNvSpPr/>
          <p:nvPr/>
        </p:nvSpPr>
        <p:spPr>
          <a:xfrm>
            <a:off x="6548438" y="3454400"/>
            <a:ext cx="215900" cy="269875"/>
          </a:xfrm>
          <a:prstGeom prst="downArrow">
            <a:avLst>
              <a:gd name="adj1" fmla="val 50000"/>
              <a:gd name="adj2" fmla="val 49991"/>
            </a:avLst>
          </a:prstGeom>
          <a:solidFill>
            <a:schemeClr val="accent1"/>
          </a:solidFill>
          <a:ln w="25400" cap="flat" cmpd="sng">
            <a:solidFill>
              <a:srgbClr val="239595"/>
            </a:solidFill>
            <a:prstDash val="solid"/>
            <a:miter/>
            <a:headEnd type="none" w="med" len="med"/>
            <a:tailEnd type="none" w="med" len="med"/>
          </a:ln>
        </p:spPr>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cxnSp>
        <p:nvCxnSpPr>
          <p:cNvPr id="38947" name="直接连接符 13"/>
          <p:cNvCxnSpPr/>
          <p:nvPr/>
        </p:nvCxnSpPr>
        <p:spPr>
          <a:xfrm>
            <a:off x="3071813" y="2320925"/>
            <a:ext cx="647700" cy="647700"/>
          </a:xfrm>
          <a:prstGeom prst="line">
            <a:avLst/>
          </a:prstGeom>
          <a:ln w="12700" cap="flat" cmpd="sng">
            <a:solidFill>
              <a:srgbClr val="020A0A"/>
            </a:solidFill>
            <a:prstDash val="solid"/>
            <a:headEnd type="none" w="med" len="med"/>
            <a:tailEnd type="none" w="med" len="med"/>
          </a:ln>
        </p:spPr>
      </p:cxnSp>
      <p:cxnSp>
        <p:nvCxnSpPr>
          <p:cNvPr id="38948" name="直接连接符 15"/>
          <p:cNvCxnSpPr/>
          <p:nvPr/>
        </p:nvCxnSpPr>
        <p:spPr>
          <a:xfrm>
            <a:off x="2689225" y="2571750"/>
            <a:ext cx="1025525" cy="377825"/>
          </a:xfrm>
          <a:prstGeom prst="line">
            <a:avLst/>
          </a:prstGeom>
          <a:ln w="9525" cap="flat" cmpd="sng">
            <a:solidFill>
              <a:srgbClr val="020A0A"/>
            </a:solidFill>
            <a:prstDash val="solid"/>
            <a:headEnd type="none" w="med" len="med"/>
            <a:tailEnd type="none" w="med" len="med"/>
          </a:ln>
        </p:spPr>
      </p:cxnSp>
      <p:sp>
        <p:nvSpPr>
          <p:cNvPr id="46117" name="日期占位符 7"/>
          <p:cNvSpPr txBox="1">
            <a:spLocks noGrp="1" noChangeArrowheads="1"/>
          </p:cNvSpPr>
          <p:nvPr/>
        </p:nvSpPr>
        <p:spPr bwMode="auto">
          <a:xfrm>
            <a:off x="3009900" y="5541963"/>
            <a:ext cx="1600200" cy="357188"/>
          </a:xfrm>
          <a:prstGeom prst="rect">
            <a:avLst/>
          </a:prstGeom>
          <a:noFill/>
          <a:ln w="9525">
            <a:noFill/>
            <a:miter lim="800000"/>
          </a:ln>
        </p:spPr>
        <p:txBody>
          <a:bodyPr anchor="b"/>
          <a:lstStyle/>
          <a:p>
            <a:pPr marR="0" defTabSz="1451610">
              <a:buClrTx/>
              <a:buSzTx/>
              <a:buFontTx/>
              <a:buNone/>
              <a:defRPr/>
            </a:pPr>
            <a:fld id="{DA9CF0F7-7C46-4BA2-BE7C-47AC2B633ED3}" type="datetime3">
              <a:rPr kumimoji="0" lang="zh-CN" altLang="en-US" sz="1050" kern="1200" cap="none" spc="0" normalizeH="0" baseline="0" noProof="0">
                <a:effectLst>
                  <a:outerShdw blurRad="38100" dist="38100" dir="2700000" algn="tl">
                    <a:srgbClr val="C0C0C0"/>
                  </a:outerShdw>
                </a:effectLst>
                <a:latin typeface="Arial" panose="020B0604020202020204" pitchFamily="34" charset="0"/>
                <a:ea typeface="宋体" panose="02010600030101010101" pitchFamily="2" charset="-122"/>
                <a:cs typeface="+mn-cs"/>
              </a:rPr>
            </a:fld>
            <a:endParaRPr kumimoji="0" lang="en-US" sz="1050" kern="1200" cap="none" spc="0" normalizeH="0" baseline="0" noProof="0">
              <a:effectLst>
                <a:outerShdw blurRad="38100" dist="38100" dir="2700000" algn="tl">
                  <a:srgbClr val="C0C0C0"/>
                </a:outerShdw>
              </a:effectLst>
              <a:latin typeface="Arial" panose="020B0604020202020204" pitchFamily="34" charset="0"/>
              <a:ea typeface="宋体" panose="02010600030101010101" pitchFamily="2" charset="-122"/>
              <a:cs typeface="+mn-cs"/>
            </a:endParaRPr>
          </a:p>
        </p:txBody>
      </p:sp>
      <p:sp>
        <p:nvSpPr>
          <p:cNvPr id="46118" name="灯片编号占位符 8"/>
          <p:cNvSpPr txBox="1">
            <a:spLocks noGrp="1" noChangeArrowheads="1"/>
          </p:cNvSpPr>
          <p:nvPr/>
        </p:nvSpPr>
        <p:spPr bwMode="auto">
          <a:xfrm>
            <a:off x="7581900" y="5541963"/>
            <a:ext cx="1600200" cy="357188"/>
          </a:xfrm>
          <a:prstGeom prst="rect">
            <a:avLst/>
          </a:prstGeom>
          <a:noFill/>
          <a:ln w="9525">
            <a:noFill/>
            <a:miter lim="800000"/>
          </a:ln>
        </p:spPr>
        <p:txBody>
          <a:bodyPr anchor="b"/>
          <a:p>
            <a:pPr algn="r">
              <a:buNone/>
            </a:pPr>
            <a:fld id="{9A0DB2DC-4C9A-4742-B13C-FB6460FD3503}" type="slidenum">
              <a:rPr lang="en-US" altLang="zh-CN" sz="1000" dirty="0">
                <a:effectLst>
                  <a:outerShdw blurRad="38100" dist="38100" dir="2700000">
                    <a:srgbClr val="FFFFFF"/>
                  </a:outerShdw>
                </a:effectLst>
                <a:latin typeface="Arial" panose="020B0604020202020204" pitchFamily="34" charset="0"/>
                <a:ea typeface="宋体" panose="02010600030101010101" pitchFamily="2" charset="-122"/>
              </a:rPr>
            </a:fld>
            <a:endParaRPr lang="en-US" altLang="zh-CN" sz="1000" dirty="0">
              <a:effectLst>
                <a:outerShdw blurRad="38100" dist="38100" dir="2700000">
                  <a:srgbClr val="FFFFFF"/>
                </a:outerShdw>
              </a:effectLst>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9938" name="Group 2"/>
          <p:cNvGrpSpPr/>
          <p:nvPr/>
        </p:nvGrpSpPr>
        <p:grpSpPr>
          <a:xfrm>
            <a:off x="2952750" y="1428750"/>
            <a:ext cx="6172200" cy="3714750"/>
            <a:chOff x="0" y="0"/>
            <a:chExt cx="5472" cy="3120"/>
          </a:xfrm>
        </p:grpSpPr>
        <p:sp>
          <p:nvSpPr>
            <p:cNvPr id="63490" name="Rectangle 3"/>
            <p:cNvSpPr/>
            <p:nvPr/>
          </p:nvSpPr>
          <p:spPr>
            <a:xfrm>
              <a:off x="0" y="0"/>
              <a:ext cx="5472" cy="3120"/>
            </a:xfrm>
            <a:prstGeom prst="rect">
              <a:avLst/>
            </a:prstGeom>
            <a:noFill/>
            <a:ln w="9525" cap="flat" cmpd="sng">
              <a:solidFill>
                <a:srgbClr val="FF3300"/>
              </a:solidFill>
              <a:prstDash val="solid"/>
              <a:miter/>
              <a:headEnd type="none" w="med" len="med"/>
              <a:tailEnd type="none" w="med" len="med"/>
            </a:ln>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350" b="1" i="0" u="none" strike="noStrike" kern="1200" cap="none" spc="0" normalizeH="0" baseline="0" noProof="0" dirty="0">
                <a:ln>
                  <a:noFill/>
                </a:ln>
                <a:solidFill>
                  <a:schemeClr val="tx1"/>
                </a:solidFill>
                <a:effectLst/>
                <a:uLnTx/>
                <a:uFillTx/>
                <a:latin typeface="Arial" panose="020B0604020202020204" pitchFamily="34" charset="0"/>
                <a:ea typeface="方正姚体" panose="02010601030101010101" pitchFamily="2" charset="-122"/>
                <a:cs typeface="+mn-cs"/>
              </a:endParaRPr>
            </a:p>
          </p:txBody>
        </p:sp>
        <p:sp>
          <p:nvSpPr>
            <p:cNvPr id="39964" name="Line 4"/>
            <p:cNvSpPr/>
            <p:nvPr/>
          </p:nvSpPr>
          <p:spPr>
            <a:xfrm>
              <a:off x="0" y="576"/>
              <a:ext cx="5472" cy="0"/>
            </a:xfrm>
            <a:prstGeom prst="line">
              <a:avLst/>
            </a:prstGeom>
            <a:ln w="9525" cap="flat" cmpd="sng">
              <a:solidFill>
                <a:srgbClr val="FF3300"/>
              </a:solidFill>
              <a:prstDash val="solid"/>
              <a:headEnd type="none" w="med" len="med"/>
              <a:tailEnd type="none" w="med" len="med"/>
            </a:ln>
          </p:spPr>
        </p:sp>
        <p:sp>
          <p:nvSpPr>
            <p:cNvPr id="39965" name="Line 5"/>
            <p:cNvSpPr/>
            <p:nvPr/>
          </p:nvSpPr>
          <p:spPr>
            <a:xfrm>
              <a:off x="0" y="1440"/>
              <a:ext cx="5472" cy="0"/>
            </a:xfrm>
            <a:prstGeom prst="line">
              <a:avLst/>
            </a:prstGeom>
            <a:ln w="9525" cap="flat" cmpd="sng">
              <a:solidFill>
                <a:srgbClr val="FF3300"/>
              </a:solidFill>
              <a:prstDash val="solid"/>
              <a:headEnd type="none" w="med" len="med"/>
              <a:tailEnd type="none" w="med" len="med"/>
            </a:ln>
          </p:spPr>
        </p:sp>
        <p:sp>
          <p:nvSpPr>
            <p:cNvPr id="39966" name="Line 6"/>
            <p:cNvSpPr/>
            <p:nvPr/>
          </p:nvSpPr>
          <p:spPr>
            <a:xfrm>
              <a:off x="0" y="2256"/>
              <a:ext cx="5472" cy="0"/>
            </a:xfrm>
            <a:prstGeom prst="line">
              <a:avLst/>
            </a:prstGeom>
            <a:ln w="9525" cap="flat" cmpd="sng">
              <a:solidFill>
                <a:srgbClr val="FF3300"/>
              </a:solidFill>
              <a:prstDash val="solid"/>
              <a:headEnd type="none" w="med" len="med"/>
              <a:tailEnd type="none" w="med" len="med"/>
            </a:ln>
          </p:spPr>
        </p:sp>
        <p:sp>
          <p:nvSpPr>
            <p:cNvPr id="39967" name="Line 7"/>
            <p:cNvSpPr/>
            <p:nvPr/>
          </p:nvSpPr>
          <p:spPr>
            <a:xfrm>
              <a:off x="672" y="0"/>
              <a:ext cx="0" cy="3120"/>
            </a:xfrm>
            <a:prstGeom prst="line">
              <a:avLst/>
            </a:prstGeom>
            <a:ln w="9525" cap="flat" cmpd="sng">
              <a:solidFill>
                <a:srgbClr val="FF3300"/>
              </a:solidFill>
              <a:prstDash val="solid"/>
              <a:headEnd type="none" w="med" len="med"/>
              <a:tailEnd type="none" w="med" len="med"/>
            </a:ln>
          </p:spPr>
        </p:sp>
        <p:sp>
          <p:nvSpPr>
            <p:cNvPr id="39968" name="Line 8"/>
            <p:cNvSpPr/>
            <p:nvPr/>
          </p:nvSpPr>
          <p:spPr>
            <a:xfrm>
              <a:off x="2208" y="0"/>
              <a:ext cx="0" cy="3120"/>
            </a:xfrm>
            <a:prstGeom prst="line">
              <a:avLst/>
            </a:prstGeom>
            <a:ln w="9525" cap="flat" cmpd="sng">
              <a:solidFill>
                <a:srgbClr val="FF3300"/>
              </a:solidFill>
              <a:prstDash val="solid"/>
              <a:headEnd type="none" w="med" len="med"/>
              <a:tailEnd type="none" w="med" len="med"/>
            </a:ln>
          </p:spPr>
        </p:sp>
        <p:sp>
          <p:nvSpPr>
            <p:cNvPr id="39969" name="Line 9"/>
            <p:cNvSpPr/>
            <p:nvPr/>
          </p:nvSpPr>
          <p:spPr>
            <a:xfrm>
              <a:off x="3072" y="0"/>
              <a:ext cx="0" cy="3120"/>
            </a:xfrm>
            <a:prstGeom prst="line">
              <a:avLst/>
            </a:prstGeom>
            <a:ln w="9525" cap="flat" cmpd="sng">
              <a:solidFill>
                <a:srgbClr val="FF3300"/>
              </a:solidFill>
              <a:prstDash val="solid"/>
              <a:headEnd type="none" w="med" len="med"/>
              <a:tailEnd type="none" w="med" len="med"/>
            </a:ln>
          </p:spPr>
        </p:sp>
        <p:sp>
          <p:nvSpPr>
            <p:cNvPr id="39970" name="Line 10"/>
            <p:cNvSpPr/>
            <p:nvPr/>
          </p:nvSpPr>
          <p:spPr>
            <a:xfrm>
              <a:off x="3888" y="0"/>
              <a:ext cx="0" cy="3120"/>
            </a:xfrm>
            <a:prstGeom prst="line">
              <a:avLst/>
            </a:prstGeom>
            <a:ln w="9525" cap="flat" cmpd="sng">
              <a:solidFill>
                <a:srgbClr val="FF3300"/>
              </a:solidFill>
              <a:prstDash val="solid"/>
              <a:headEnd type="none" w="med" len="med"/>
              <a:tailEnd type="none" w="med" len="med"/>
            </a:ln>
          </p:spPr>
        </p:sp>
        <p:sp>
          <p:nvSpPr>
            <p:cNvPr id="39971" name="Line 11"/>
            <p:cNvSpPr/>
            <p:nvPr/>
          </p:nvSpPr>
          <p:spPr>
            <a:xfrm>
              <a:off x="4704" y="0"/>
              <a:ext cx="0" cy="3120"/>
            </a:xfrm>
            <a:prstGeom prst="line">
              <a:avLst/>
            </a:prstGeom>
            <a:ln w="9525" cap="flat" cmpd="sng">
              <a:solidFill>
                <a:srgbClr val="FF3300"/>
              </a:solidFill>
              <a:prstDash val="solid"/>
              <a:headEnd type="none" w="med" len="med"/>
              <a:tailEnd type="none" w="med" len="med"/>
            </a:ln>
          </p:spPr>
        </p:sp>
      </p:grpSp>
      <p:sp>
        <p:nvSpPr>
          <p:cNvPr id="63499" name="Text Box 12"/>
          <p:cNvSpPr txBox="1"/>
          <p:nvPr/>
        </p:nvSpPr>
        <p:spPr>
          <a:xfrm>
            <a:off x="2952750" y="1528763"/>
            <a:ext cx="741363" cy="579755"/>
          </a:xfrm>
          <a:prstGeom prst="rect">
            <a:avLst/>
          </a:prstGeom>
          <a:solidFill>
            <a:srgbClr val="FF6600"/>
          </a:solidFill>
          <a:ln w="9525">
            <a:noFill/>
          </a:ln>
        </p:spPr>
        <p:txBody>
          <a:bodyPr wrap="square" anchor="t">
            <a:spAutoFit/>
          </a:bodyPr>
          <a:lstStyle/>
          <a:p>
            <a:pPr marR="0" defTabSz="457200">
              <a:buClrTx/>
              <a:buSzTx/>
              <a:buFontTx/>
              <a:buNone/>
              <a:defRPr/>
            </a:pPr>
            <a:r>
              <a:rPr kumimoji="0" lang="zh-CN" altLang="en-US" sz="1590" b="1" kern="1200" cap="none" spc="0" normalizeH="0" baseline="0" noProof="0" dirty="0">
                <a:latin typeface="黑体" panose="02010609060101010101" charset="-122"/>
                <a:ea typeface="黑体" panose="02010609060101010101" charset="-122"/>
                <a:cs typeface="+mn-cs"/>
              </a:rPr>
              <a:t>过渡</a:t>
            </a:r>
            <a:endParaRPr kumimoji="0" lang="zh-CN" altLang="en-US" sz="1590" b="1" kern="1200" cap="none" spc="0" normalizeH="0" baseline="0" noProof="0" dirty="0">
              <a:latin typeface="黑体" panose="02010609060101010101" charset="-122"/>
              <a:ea typeface="黑体" panose="02010609060101010101" charset="-122"/>
              <a:cs typeface="+mn-cs"/>
            </a:endParaRPr>
          </a:p>
          <a:p>
            <a:pPr marR="0" defTabSz="457200">
              <a:buClrTx/>
              <a:buSzTx/>
              <a:buFontTx/>
              <a:buNone/>
              <a:defRPr/>
            </a:pPr>
            <a:r>
              <a:rPr kumimoji="0" lang="zh-CN" altLang="en-US" sz="1590" b="1" kern="1200" cap="none" spc="0" normalizeH="0" baseline="0" noProof="0" dirty="0">
                <a:latin typeface="黑体" panose="02010609060101010101" charset="-122"/>
                <a:ea typeface="黑体" panose="02010609060101010101" charset="-122"/>
                <a:cs typeface="+mn-cs"/>
              </a:rPr>
              <a:t>形式</a:t>
            </a:r>
            <a:r>
              <a:rPr kumimoji="0" lang="zh-CN" altLang="en-US" sz="1590" kern="1200" cap="none" spc="0" normalizeH="0" baseline="0" noProof="0" dirty="0">
                <a:latin typeface="黑体" panose="02010609060101010101" charset="-122"/>
                <a:ea typeface="黑体" panose="02010609060101010101" charset="-122"/>
                <a:cs typeface="+mn-cs"/>
              </a:rPr>
              <a:t> </a:t>
            </a:r>
            <a:endParaRPr kumimoji="0" lang="zh-CN" altLang="en-US" sz="1590" kern="1200" cap="none" spc="0" normalizeH="0" baseline="0" noProof="0" dirty="0">
              <a:latin typeface="黑体" panose="02010609060101010101" charset="-122"/>
              <a:ea typeface="黑体" panose="02010609060101010101" charset="-122"/>
              <a:cs typeface="+mn-cs"/>
            </a:endParaRPr>
          </a:p>
        </p:txBody>
      </p:sp>
      <p:sp>
        <p:nvSpPr>
          <p:cNvPr id="63500" name="Text Box 13"/>
          <p:cNvSpPr txBox="1"/>
          <p:nvPr/>
        </p:nvSpPr>
        <p:spPr>
          <a:xfrm>
            <a:off x="2952750" y="2352675"/>
            <a:ext cx="757238" cy="579755"/>
          </a:xfrm>
          <a:prstGeom prst="rect">
            <a:avLst/>
          </a:prstGeom>
          <a:solidFill>
            <a:srgbClr val="FF6600"/>
          </a:solidFill>
          <a:ln w="9525">
            <a:noFill/>
          </a:ln>
        </p:spPr>
        <p:txBody>
          <a:bodyPr wrap="square" anchor="t">
            <a:spAutoFit/>
          </a:bodyPr>
          <a:lstStyle/>
          <a:p>
            <a:pPr marR="0" defTabSz="457200">
              <a:buClrTx/>
              <a:buSzTx/>
              <a:buFontTx/>
              <a:buNone/>
              <a:defRPr/>
            </a:pPr>
            <a:r>
              <a:rPr kumimoji="0" lang="zh-CN" altLang="en-US" sz="1590" b="1" kern="1200" cap="none" spc="0" normalizeH="0" baseline="0" noProof="0" dirty="0">
                <a:latin typeface="黑体" panose="02010609060101010101" charset="-122"/>
                <a:ea typeface="黑体" panose="02010609060101010101" charset="-122"/>
                <a:cs typeface="+mn-cs"/>
              </a:rPr>
              <a:t>互助组</a:t>
            </a:r>
            <a:r>
              <a:rPr kumimoji="0" lang="zh-CN" altLang="en-US" sz="1590" kern="1200" cap="none" spc="0" normalizeH="0" baseline="0" noProof="0" dirty="0">
                <a:latin typeface="黑体" panose="02010609060101010101" charset="-122"/>
                <a:ea typeface="黑体" panose="02010609060101010101" charset="-122"/>
                <a:cs typeface="+mn-cs"/>
              </a:rPr>
              <a:t> </a:t>
            </a:r>
            <a:endParaRPr kumimoji="0" lang="zh-CN" altLang="en-US" sz="1590" kern="1200" cap="none" spc="0" normalizeH="0" baseline="0" noProof="0" dirty="0">
              <a:latin typeface="黑体" panose="02010609060101010101" charset="-122"/>
              <a:ea typeface="黑体" panose="02010609060101010101" charset="-122"/>
              <a:cs typeface="+mn-cs"/>
            </a:endParaRPr>
          </a:p>
        </p:txBody>
      </p:sp>
      <p:sp>
        <p:nvSpPr>
          <p:cNvPr id="63501" name="Text Box 14"/>
          <p:cNvSpPr txBox="1"/>
          <p:nvPr/>
        </p:nvSpPr>
        <p:spPr>
          <a:xfrm>
            <a:off x="2952750" y="3294063"/>
            <a:ext cx="758825" cy="579755"/>
          </a:xfrm>
          <a:prstGeom prst="rect">
            <a:avLst/>
          </a:prstGeom>
          <a:solidFill>
            <a:srgbClr val="FF6600"/>
          </a:solidFill>
          <a:ln w="9525">
            <a:noFill/>
          </a:ln>
        </p:spPr>
        <p:txBody>
          <a:bodyPr wrap="square" anchor="t">
            <a:spAutoFit/>
          </a:bodyPr>
          <a:lstStyle/>
          <a:p>
            <a:pPr marR="0" defTabSz="457200">
              <a:buClrTx/>
              <a:buSzTx/>
              <a:buFontTx/>
              <a:buNone/>
              <a:defRPr/>
            </a:pPr>
            <a:r>
              <a:rPr kumimoji="0" lang="zh-CN" altLang="en-US" sz="1590" b="1" kern="1200" cap="none" spc="0" normalizeH="0" baseline="0" noProof="0" dirty="0">
                <a:latin typeface="黑体" panose="02010609060101010101" charset="-122"/>
                <a:ea typeface="黑体" panose="02010609060101010101" charset="-122"/>
                <a:cs typeface="+mn-cs"/>
              </a:rPr>
              <a:t>初级社 </a:t>
            </a:r>
            <a:endParaRPr kumimoji="0" lang="zh-CN" altLang="en-US" sz="1590" b="1" kern="1200" cap="none" spc="0" normalizeH="0" baseline="0" noProof="0" dirty="0">
              <a:latin typeface="黑体" panose="02010609060101010101" charset="-122"/>
              <a:ea typeface="黑体" panose="02010609060101010101" charset="-122"/>
              <a:cs typeface="+mn-cs"/>
            </a:endParaRPr>
          </a:p>
        </p:txBody>
      </p:sp>
      <p:sp>
        <p:nvSpPr>
          <p:cNvPr id="63502" name="Text Box 15"/>
          <p:cNvSpPr txBox="1"/>
          <p:nvPr/>
        </p:nvSpPr>
        <p:spPr>
          <a:xfrm>
            <a:off x="2952750" y="4187825"/>
            <a:ext cx="757238" cy="579755"/>
          </a:xfrm>
          <a:prstGeom prst="rect">
            <a:avLst/>
          </a:prstGeom>
          <a:solidFill>
            <a:srgbClr val="FF6600"/>
          </a:solidFill>
          <a:ln w="9525">
            <a:noFill/>
          </a:ln>
        </p:spPr>
        <p:txBody>
          <a:bodyPr wrap="square" anchor="t">
            <a:spAutoFit/>
          </a:bodyPr>
          <a:lstStyle/>
          <a:p>
            <a:pPr marR="0" defTabSz="457200">
              <a:buClrTx/>
              <a:buSzTx/>
              <a:buFontTx/>
              <a:buNone/>
              <a:defRPr/>
            </a:pPr>
            <a:r>
              <a:rPr kumimoji="0" lang="zh-CN" altLang="en-US" sz="1590" b="1" kern="1200" cap="none" spc="0" normalizeH="0" baseline="0" noProof="0" dirty="0">
                <a:latin typeface="黑体" panose="02010609060101010101" charset="-122"/>
                <a:ea typeface="黑体" panose="02010609060101010101" charset="-122"/>
                <a:cs typeface="+mn-cs"/>
              </a:rPr>
              <a:t>高级社</a:t>
            </a:r>
            <a:r>
              <a:rPr kumimoji="0" lang="zh-CN" altLang="en-US" sz="1590" kern="1200" cap="none" spc="0" normalizeH="0" baseline="0" noProof="0" dirty="0">
                <a:latin typeface="黑体" panose="02010609060101010101" charset="-122"/>
                <a:ea typeface="黑体" panose="02010609060101010101" charset="-122"/>
                <a:cs typeface="+mn-cs"/>
              </a:rPr>
              <a:t> </a:t>
            </a:r>
            <a:endParaRPr kumimoji="0" lang="zh-CN" altLang="en-US" sz="1590" kern="1200" cap="none" spc="0" normalizeH="0" baseline="0" noProof="0" dirty="0">
              <a:latin typeface="黑体" panose="02010609060101010101" charset="-122"/>
              <a:ea typeface="黑体" panose="02010609060101010101" charset="-122"/>
              <a:cs typeface="+mn-cs"/>
            </a:endParaRPr>
          </a:p>
        </p:txBody>
      </p:sp>
      <p:sp>
        <p:nvSpPr>
          <p:cNvPr id="63503" name="Text Box 16"/>
          <p:cNvSpPr txBox="1"/>
          <p:nvPr/>
        </p:nvSpPr>
        <p:spPr>
          <a:xfrm>
            <a:off x="4014788" y="1617663"/>
            <a:ext cx="1217930" cy="368300"/>
          </a:xfrm>
          <a:prstGeom prst="rect">
            <a:avLst/>
          </a:prstGeom>
          <a:noFill/>
          <a:ln w="9525">
            <a:noFill/>
          </a:ln>
        </p:spPr>
        <p:txBody>
          <a:bodyPr wrap="none" anchor="t">
            <a:spAutoFit/>
          </a:bodyPr>
          <a:lstStyle/>
          <a:p>
            <a:pPr marR="0" defTabSz="457200">
              <a:buClrTx/>
              <a:buSzTx/>
              <a:buFontTx/>
              <a:buNone/>
              <a:defRPr/>
            </a:pPr>
            <a:r>
              <a:rPr kumimoji="0" lang="zh-CN" altLang="en-US" b="1" kern="1200" cap="none" spc="0" normalizeH="0" baseline="0" noProof="0" dirty="0">
                <a:latin typeface="隶书" panose="02010509060101010101" charset="-122"/>
                <a:ea typeface="隶书" panose="02010509060101010101" charset="-122"/>
                <a:cs typeface="+mn-cs"/>
              </a:rPr>
              <a:t>生产资料 </a:t>
            </a:r>
            <a:endParaRPr kumimoji="0" lang="zh-CN" altLang="en-US" b="1" kern="1200" cap="none" spc="0" normalizeH="0" baseline="0" noProof="0" dirty="0">
              <a:latin typeface="隶书" panose="02010509060101010101" charset="-122"/>
              <a:ea typeface="隶书" panose="02010509060101010101" charset="-122"/>
              <a:cs typeface="+mn-cs"/>
            </a:endParaRPr>
          </a:p>
        </p:txBody>
      </p:sp>
      <p:sp>
        <p:nvSpPr>
          <p:cNvPr id="63504" name="Text Box 17"/>
          <p:cNvSpPr txBox="1"/>
          <p:nvPr/>
        </p:nvSpPr>
        <p:spPr>
          <a:xfrm>
            <a:off x="5603875" y="1625600"/>
            <a:ext cx="756920" cy="368300"/>
          </a:xfrm>
          <a:prstGeom prst="rect">
            <a:avLst/>
          </a:prstGeom>
          <a:noFill/>
          <a:ln w="9525">
            <a:noFill/>
          </a:ln>
        </p:spPr>
        <p:txBody>
          <a:bodyPr wrap="none" anchor="t">
            <a:spAutoFit/>
          </a:bodyPr>
          <a:lstStyle/>
          <a:p>
            <a:pPr marR="0" defTabSz="457200">
              <a:buClrTx/>
              <a:buSzTx/>
              <a:buFontTx/>
              <a:buNone/>
              <a:defRPr/>
            </a:pPr>
            <a:r>
              <a:rPr kumimoji="0" lang="zh-CN" altLang="en-US" b="1" kern="1200" cap="none" spc="0" normalizeH="0" baseline="0" noProof="0" dirty="0">
                <a:latin typeface="隶书" panose="02010509060101010101" charset="-122"/>
                <a:ea typeface="隶书" panose="02010509060101010101" charset="-122"/>
                <a:cs typeface="+mn-cs"/>
              </a:rPr>
              <a:t>经营</a:t>
            </a:r>
            <a:r>
              <a:rPr kumimoji="0" lang="zh-CN" altLang="en-US" kern="1200" cap="none" spc="0" normalizeH="0" baseline="0" noProof="0" dirty="0">
                <a:latin typeface="隶书" panose="02010509060101010101" charset="-122"/>
                <a:ea typeface="隶书" panose="02010509060101010101" charset="-122"/>
                <a:cs typeface="+mn-cs"/>
              </a:rPr>
              <a:t> </a:t>
            </a:r>
            <a:endParaRPr kumimoji="0" lang="zh-CN" altLang="en-US" kern="1200" cap="none" spc="0" normalizeH="0" baseline="0" noProof="0" dirty="0">
              <a:latin typeface="隶书" panose="02010509060101010101" charset="-122"/>
              <a:ea typeface="隶书" panose="02010509060101010101" charset="-122"/>
              <a:cs typeface="+mn-cs"/>
            </a:endParaRPr>
          </a:p>
        </p:txBody>
      </p:sp>
      <p:sp>
        <p:nvSpPr>
          <p:cNvPr id="63505" name="Text Box 18"/>
          <p:cNvSpPr txBox="1"/>
          <p:nvPr/>
        </p:nvSpPr>
        <p:spPr>
          <a:xfrm>
            <a:off x="6529388" y="1641475"/>
            <a:ext cx="900113" cy="368300"/>
          </a:xfrm>
          <a:prstGeom prst="rect">
            <a:avLst/>
          </a:prstGeom>
          <a:noFill/>
          <a:ln w="9525">
            <a:noFill/>
          </a:ln>
        </p:spPr>
        <p:txBody>
          <a:bodyPr wrap="square" anchor="t">
            <a:spAutoFit/>
          </a:bodyPr>
          <a:lstStyle/>
          <a:p>
            <a:pPr marR="0" defTabSz="457200">
              <a:buClrTx/>
              <a:buSzTx/>
              <a:buFontTx/>
              <a:buNone/>
              <a:defRPr/>
            </a:pPr>
            <a:r>
              <a:rPr kumimoji="0" lang="zh-CN" altLang="en-US" b="1" kern="1200" cap="none" spc="0" normalizeH="0" baseline="0" noProof="0" dirty="0">
                <a:latin typeface="隶书" panose="02010509060101010101" charset="-122"/>
                <a:ea typeface="隶书" panose="02010509060101010101" charset="-122"/>
                <a:cs typeface="+mn-cs"/>
              </a:rPr>
              <a:t>劳动</a:t>
            </a:r>
            <a:r>
              <a:rPr kumimoji="0" lang="zh-CN" altLang="en-US" kern="1200" cap="none" spc="0" normalizeH="0" baseline="0" noProof="0" dirty="0">
                <a:latin typeface="隶书" panose="02010509060101010101" charset="-122"/>
                <a:ea typeface="隶书" panose="02010509060101010101" charset="-122"/>
                <a:cs typeface="+mn-cs"/>
              </a:rPr>
              <a:t> </a:t>
            </a:r>
            <a:endParaRPr kumimoji="0" lang="zh-CN" altLang="en-US" kern="1200" cap="none" spc="0" normalizeH="0" baseline="0" noProof="0" dirty="0">
              <a:latin typeface="隶书" panose="02010509060101010101" charset="-122"/>
              <a:ea typeface="隶书" panose="02010509060101010101" charset="-122"/>
              <a:cs typeface="+mn-cs"/>
            </a:endParaRPr>
          </a:p>
        </p:txBody>
      </p:sp>
      <p:sp>
        <p:nvSpPr>
          <p:cNvPr id="63506" name="Text Box 19"/>
          <p:cNvSpPr txBox="1"/>
          <p:nvPr/>
        </p:nvSpPr>
        <p:spPr>
          <a:xfrm>
            <a:off x="7402513" y="1633538"/>
            <a:ext cx="756920" cy="368300"/>
          </a:xfrm>
          <a:prstGeom prst="rect">
            <a:avLst/>
          </a:prstGeom>
          <a:noFill/>
          <a:ln w="9525">
            <a:noFill/>
          </a:ln>
        </p:spPr>
        <p:txBody>
          <a:bodyPr wrap="none" anchor="t">
            <a:spAutoFit/>
          </a:bodyPr>
          <a:lstStyle/>
          <a:p>
            <a:pPr marR="0" defTabSz="457200">
              <a:buClrTx/>
              <a:buSzTx/>
              <a:buFontTx/>
              <a:buNone/>
              <a:defRPr/>
            </a:pPr>
            <a:r>
              <a:rPr kumimoji="0" lang="zh-CN" altLang="en-US" b="1" kern="1200" cap="none" spc="0" normalizeH="0" baseline="0" noProof="0" dirty="0">
                <a:latin typeface="隶书" panose="02010509060101010101" charset="-122"/>
                <a:ea typeface="隶书" panose="02010509060101010101" charset="-122"/>
                <a:cs typeface="+mn-cs"/>
              </a:rPr>
              <a:t>分配</a:t>
            </a:r>
            <a:r>
              <a:rPr kumimoji="0" lang="zh-CN" altLang="en-US" kern="1200" cap="none" spc="0" normalizeH="0" baseline="0" noProof="0" dirty="0">
                <a:latin typeface="隶书" panose="02010509060101010101" charset="-122"/>
                <a:ea typeface="隶书" panose="02010509060101010101" charset="-122"/>
                <a:cs typeface="+mn-cs"/>
              </a:rPr>
              <a:t> </a:t>
            </a:r>
            <a:endParaRPr kumimoji="0" lang="zh-CN" altLang="en-US" kern="1200" cap="none" spc="0" normalizeH="0" baseline="0" noProof="0" dirty="0">
              <a:latin typeface="隶书" panose="02010509060101010101" charset="-122"/>
              <a:ea typeface="隶书" panose="02010509060101010101" charset="-122"/>
              <a:cs typeface="+mn-cs"/>
            </a:endParaRPr>
          </a:p>
        </p:txBody>
      </p:sp>
      <p:sp>
        <p:nvSpPr>
          <p:cNvPr id="63507" name="Text Box 20"/>
          <p:cNvSpPr txBox="1"/>
          <p:nvPr/>
        </p:nvSpPr>
        <p:spPr>
          <a:xfrm>
            <a:off x="8334375" y="1643063"/>
            <a:ext cx="756920" cy="368300"/>
          </a:xfrm>
          <a:prstGeom prst="rect">
            <a:avLst/>
          </a:prstGeom>
          <a:noFill/>
          <a:ln w="9525">
            <a:noFill/>
          </a:ln>
        </p:spPr>
        <p:txBody>
          <a:bodyPr wrap="none" anchor="t">
            <a:spAutoFit/>
          </a:bodyPr>
          <a:lstStyle/>
          <a:p>
            <a:pPr marR="0" defTabSz="457200">
              <a:buClrTx/>
              <a:buSzTx/>
              <a:buFontTx/>
              <a:buNone/>
              <a:defRPr/>
            </a:pPr>
            <a:r>
              <a:rPr kumimoji="0" lang="zh-CN" altLang="en-US" b="1" kern="1200" cap="none" spc="0" normalizeH="0" baseline="0" noProof="0" dirty="0">
                <a:latin typeface="隶书" panose="02010509060101010101" charset="-122"/>
                <a:ea typeface="隶书" panose="02010509060101010101" charset="-122"/>
                <a:cs typeface="+mn-cs"/>
              </a:rPr>
              <a:t>性质</a:t>
            </a:r>
            <a:r>
              <a:rPr kumimoji="0" lang="zh-CN" altLang="en-US" kern="1200" cap="none" spc="0" normalizeH="0" baseline="0" noProof="0" dirty="0">
                <a:latin typeface="隶书" panose="02010509060101010101" charset="-122"/>
                <a:ea typeface="隶书" panose="02010509060101010101" charset="-122"/>
                <a:cs typeface="+mn-cs"/>
              </a:rPr>
              <a:t> </a:t>
            </a:r>
            <a:endParaRPr kumimoji="0" lang="zh-CN" altLang="en-US" kern="1200" cap="none" spc="0" normalizeH="0" baseline="0" noProof="0" dirty="0">
              <a:latin typeface="隶书" panose="02010509060101010101" charset="-122"/>
              <a:ea typeface="隶书" panose="02010509060101010101" charset="-122"/>
              <a:cs typeface="+mn-cs"/>
            </a:endParaRPr>
          </a:p>
        </p:txBody>
      </p:sp>
      <p:sp>
        <p:nvSpPr>
          <p:cNvPr id="39948" name="Text Box 21"/>
          <p:cNvSpPr txBox="1"/>
          <p:nvPr/>
        </p:nvSpPr>
        <p:spPr>
          <a:xfrm>
            <a:off x="3741738" y="2154238"/>
            <a:ext cx="1714500" cy="1014730"/>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私有，对某些牲畜、农具共同使用，有少量公共财产 </a:t>
            </a:r>
            <a:endParaRPr lang="zh-CN" altLang="en-US" sz="1500" b="1" dirty="0">
              <a:latin typeface="隶书" panose="02010509060101010101" charset="-122"/>
              <a:ea typeface="隶书" panose="02010509060101010101" charset="-122"/>
            </a:endParaRPr>
          </a:p>
        </p:txBody>
      </p:sp>
      <p:sp>
        <p:nvSpPr>
          <p:cNvPr id="39949" name="Text Box 22"/>
          <p:cNvSpPr txBox="1"/>
          <p:nvPr/>
        </p:nvSpPr>
        <p:spPr>
          <a:xfrm>
            <a:off x="3741738" y="3238500"/>
            <a:ext cx="1782762" cy="553085"/>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牲畜、大农具私有，有较多公共财产 </a:t>
            </a:r>
            <a:endParaRPr lang="zh-CN" altLang="en-US" sz="1500" b="1" dirty="0">
              <a:latin typeface="隶书" panose="02010509060101010101" charset="-122"/>
              <a:ea typeface="隶书" panose="02010509060101010101" charset="-122"/>
            </a:endParaRPr>
          </a:p>
        </p:txBody>
      </p:sp>
      <p:sp>
        <p:nvSpPr>
          <p:cNvPr id="39950" name="Text Box 23"/>
          <p:cNvSpPr txBox="1"/>
          <p:nvPr/>
        </p:nvSpPr>
        <p:spPr>
          <a:xfrm>
            <a:off x="3741738" y="4195763"/>
            <a:ext cx="1714500" cy="783590"/>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土地及其它主要生产资料归集体所有 </a:t>
            </a:r>
            <a:endParaRPr lang="zh-CN" altLang="en-US" sz="1500" b="1" dirty="0">
              <a:latin typeface="隶书" panose="02010509060101010101" charset="-122"/>
              <a:ea typeface="隶书" panose="02010509060101010101" charset="-122"/>
            </a:endParaRPr>
          </a:p>
        </p:txBody>
      </p:sp>
      <p:sp>
        <p:nvSpPr>
          <p:cNvPr id="39951" name="Text Box 24"/>
          <p:cNvSpPr txBox="1"/>
          <p:nvPr/>
        </p:nvSpPr>
        <p:spPr>
          <a:xfrm>
            <a:off x="5461000" y="2501900"/>
            <a:ext cx="1155700" cy="321945"/>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个体经营</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2" name="Text Box 25"/>
          <p:cNvSpPr txBox="1"/>
          <p:nvPr/>
        </p:nvSpPr>
        <p:spPr>
          <a:xfrm>
            <a:off x="6418263" y="2503488"/>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集体劳动</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3" name="Text Box 26"/>
          <p:cNvSpPr txBox="1"/>
          <p:nvPr/>
        </p:nvSpPr>
        <p:spPr>
          <a:xfrm>
            <a:off x="7339013" y="2503488"/>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经营所得</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4" name="Text Box 27"/>
          <p:cNvSpPr txBox="1"/>
          <p:nvPr/>
        </p:nvSpPr>
        <p:spPr>
          <a:xfrm>
            <a:off x="8226425" y="2333625"/>
            <a:ext cx="984250" cy="553085"/>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社会主义萌芽</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5" name="Text Box 28"/>
          <p:cNvSpPr txBox="1"/>
          <p:nvPr/>
        </p:nvSpPr>
        <p:spPr>
          <a:xfrm>
            <a:off x="5443538" y="3287713"/>
            <a:ext cx="1155700" cy="553085"/>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土地入股、统一经营</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6" name="Text Box 29"/>
          <p:cNvSpPr txBox="1"/>
          <p:nvPr/>
        </p:nvSpPr>
        <p:spPr>
          <a:xfrm>
            <a:off x="7288213" y="3197225"/>
            <a:ext cx="1108075" cy="783590"/>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土地分红</a:t>
            </a:r>
            <a:endParaRPr lang="zh-CN" altLang="en-US" sz="1500" b="1" dirty="0">
              <a:latin typeface="隶书" panose="02010509060101010101" charset="-122"/>
              <a:ea typeface="隶书" panose="02010509060101010101" charset="-122"/>
            </a:endParaRPr>
          </a:p>
          <a:p>
            <a:pPr>
              <a:buNone/>
            </a:pPr>
            <a:r>
              <a:rPr lang="zh-CN" altLang="en-US" sz="1500" b="1" dirty="0">
                <a:latin typeface="隶书" panose="02010509060101010101" charset="-122"/>
                <a:ea typeface="隶书" panose="02010509060101010101" charset="-122"/>
              </a:rPr>
              <a:t>和按劳分</a:t>
            </a:r>
            <a:endParaRPr lang="zh-CN" altLang="en-US" sz="1500" b="1" dirty="0">
              <a:latin typeface="隶书" panose="02010509060101010101" charset="-122"/>
              <a:ea typeface="隶书" panose="02010509060101010101" charset="-122"/>
            </a:endParaRPr>
          </a:p>
          <a:p>
            <a:pPr>
              <a:buNone/>
            </a:pPr>
            <a:r>
              <a:rPr lang="zh-CN" altLang="en-US" sz="1500" b="1" dirty="0">
                <a:latin typeface="隶书" panose="02010509060101010101" charset="-122"/>
                <a:ea typeface="隶书" panose="02010509060101010101" charset="-122"/>
              </a:rPr>
              <a:t>配结合</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7" name="Text Box 30"/>
          <p:cNvSpPr txBox="1"/>
          <p:nvPr/>
        </p:nvSpPr>
        <p:spPr>
          <a:xfrm>
            <a:off x="6418263" y="3403600"/>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集体劳动</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8" name="Text Box 31"/>
          <p:cNvSpPr txBox="1"/>
          <p:nvPr/>
        </p:nvSpPr>
        <p:spPr>
          <a:xfrm>
            <a:off x="8210550" y="3308350"/>
            <a:ext cx="1006475" cy="553085"/>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半社会主义 </a:t>
            </a:r>
            <a:endParaRPr lang="zh-CN" altLang="en-US" sz="1500" b="1" dirty="0">
              <a:latin typeface="隶书" panose="02010509060101010101" charset="-122"/>
              <a:ea typeface="隶书" panose="02010509060101010101" charset="-122"/>
            </a:endParaRPr>
          </a:p>
        </p:txBody>
      </p:sp>
      <p:sp>
        <p:nvSpPr>
          <p:cNvPr id="39959" name="Text Box 32"/>
          <p:cNvSpPr txBox="1"/>
          <p:nvPr/>
        </p:nvSpPr>
        <p:spPr>
          <a:xfrm>
            <a:off x="5443538" y="4316413"/>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统一经营</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60" name="Text Box 33"/>
          <p:cNvSpPr txBox="1"/>
          <p:nvPr/>
        </p:nvSpPr>
        <p:spPr>
          <a:xfrm>
            <a:off x="6416675" y="4314825"/>
            <a:ext cx="104648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集体劳动 </a:t>
            </a:r>
            <a:endParaRPr lang="zh-CN" altLang="en-US" sz="1500" b="1" dirty="0">
              <a:latin typeface="隶书" panose="02010509060101010101" charset="-122"/>
              <a:ea typeface="隶书" panose="02010509060101010101" charset="-122"/>
            </a:endParaRPr>
          </a:p>
        </p:txBody>
      </p:sp>
      <p:sp>
        <p:nvSpPr>
          <p:cNvPr id="39961" name="Text Box 34"/>
          <p:cNvSpPr txBox="1"/>
          <p:nvPr/>
        </p:nvSpPr>
        <p:spPr>
          <a:xfrm>
            <a:off x="7278688" y="4329113"/>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按劳分配</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62" name="Text Box 35"/>
          <p:cNvSpPr txBox="1"/>
          <p:nvPr/>
        </p:nvSpPr>
        <p:spPr>
          <a:xfrm>
            <a:off x="8208963" y="4329113"/>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社会主义</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991"/>
            <a:ext cx="12192000" cy="6852018"/>
          </a:xfrm>
          <a:prstGeom prst="rect">
            <a:avLst/>
          </a:prstGeom>
        </p:spPr>
      </p:pic>
      <p:pic>
        <p:nvPicPr>
          <p:cNvPr id="4" name="图片 3"/>
          <p:cNvPicPr>
            <a:picLocks noChangeAspect="1"/>
          </p:cNvPicPr>
          <p:nvPr/>
        </p:nvPicPr>
        <p:blipFill>
          <a:blip r:embed="rId2"/>
          <a:stretch>
            <a:fillRect/>
          </a:stretch>
        </p:blipFill>
        <p:spPr>
          <a:xfrm>
            <a:off x="-3612" y="5486400"/>
            <a:ext cx="12192000" cy="1371600"/>
          </a:xfrm>
          <a:prstGeom prst="rect">
            <a:avLst/>
          </a:prstGeom>
        </p:spPr>
      </p:pic>
      <p:sp>
        <p:nvSpPr>
          <p:cNvPr id="3" name="矩形 2"/>
          <p:cNvSpPr/>
          <p:nvPr/>
        </p:nvSpPr>
        <p:spPr>
          <a:xfrm>
            <a:off x="2053" y="0"/>
            <a:ext cx="12193559" cy="6858000"/>
          </a:xfrm>
          <a:prstGeom prst="rect">
            <a:avLst/>
          </a:prstGeom>
          <a:gradFill>
            <a:gsLst>
              <a:gs pos="0">
                <a:srgbClr val="B0261F">
                  <a:alpha val="52000"/>
                </a:srgbClr>
              </a:gs>
              <a:gs pos="50000">
                <a:srgbClr val="C80F19">
                  <a:alpha val="19000"/>
                </a:srgbClr>
              </a:gs>
              <a:gs pos="100000">
                <a:srgbClr val="8E0000">
                  <a:alpha val="5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
                    </a14:imgEffect>
                  </a14:imgLayer>
                </a14:imgProps>
              </a:ext>
              <a:ext uri="{28A0092B-C50C-407E-A947-70E740481C1C}">
                <a14:useLocalDpi xmlns:a14="http://schemas.microsoft.com/office/drawing/2010/main" val="0"/>
              </a:ext>
            </a:extLst>
          </a:blip>
          <a:stretch>
            <a:fillRect/>
          </a:stretch>
        </p:blipFill>
        <p:spPr>
          <a:xfrm flipV="1">
            <a:off x="3563006" y="1597937"/>
            <a:ext cx="2673454" cy="1052964"/>
          </a:xfrm>
          <a:prstGeom prst="rect">
            <a:avLst/>
          </a:prstGeom>
        </p:spPr>
      </p:pic>
      <p:grpSp>
        <p:nvGrpSpPr>
          <p:cNvPr id="22" name="组合 21"/>
          <p:cNvGrpSpPr/>
          <p:nvPr/>
        </p:nvGrpSpPr>
        <p:grpSpPr>
          <a:xfrm>
            <a:off x="2867074" y="1995052"/>
            <a:ext cx="6449410" cy="768350"/>
            <a:chOff x="2867074" y="1995052"/>
            <a:chExt cx="6449410" cy="768350"/>
          </a:xfrm>
        </p:grpSpPr>
        <p:grpSp>
          <p:nvGrpSpPr>
            <p:cNvPr id="6" name="组合 5"/>
            <p:cNvGrpSpPr/>
            <p:nvPr/>
          </p:nvGrpSpPr>
          <p:grpSpPr>
            <a:xfrm>
              <a:off x="2867074" y="2350518"/>
              <a:ext cx="6449410" cy="133934"/>
              <a:chOff x="2867074" y="2350518"/>
              <a:chExt cx="6449410" cy="133934"/>
            </a:xfrm>
          </p:grpSpPr>
          <p:grpSp>
            <p:nvGrpSpPr>
              <p:cNvPr id="7" name="组合 6"/>
              <p:cNvGrpSpPr/>
              <p:nvPr/>
            </p:nvGrpSpPr>
            <p:grpSpPr>
              <a:xfrm flipH="1">
                <a:off x="2867074" y="2350518"/>
                <a:ext cx="1326534" cy="133934"/>
                <a:chOff x="8321818" y="4239944"/>
                <a:chExt cx="1326534" cy="133934"/>
              </a:xfrm>
            </p:grpSpPr>
            <p:cxnSp>
              <p:nvCxnSpPr>
                <p:cNvPr id="13" name="直接连接符 12"/>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321818" y="4239944"/>
                  <a:ext cx="133934" cy="133934"/>
                  <a:chOff x="8306650" y="4224776"/>
                  <a:chExt cx="164270" cy="164270"/>
                </a:xfrm>
              </p:grpSpPr>
              <p:sp>
                <p:nvSpPr>
                  <p:cNvPr id="15" name="菱形 14"/>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6" name="菱形 15"/>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nvGrpSpPr>
              <p:cNvPr id="8" name="组合 7"/>
              <p:cNvGrpSpPr/>
              <p:nvPr/>
            </p:nvGrpSpPr>
            <p:grpSpPr>
              <a:xfrm>
                <a:off x="7989950" y="2350518"/>
                <a:ext cx="1326534" cy="133934"/>
                <a:chOff x="8321818" y="4239944"/>
                <a:chExt cx="1326534" cy="133934"/>
              </a:xfrm>
            </p:grpSpPr>
            <p:cxnSp>
              <p:nvCxnSpPr>
                <p:cNvPr id="9" name="直接连接符 8"/>
                <p:cNvCxnSpPr/>
                <p:nvPr/>
              </p:nvCxnSpPr>
              <p:spPr>
                <a:xfrm>
                  <a:off x="8455752" y="4306911"/>
                  <a:ext cx="1192600" cy="0"/>
                </a:xfrm>
                <a:prstGeom prst="line">
                  <a:avLst/>
                </a:prstGeom>
                <a:ln>
                  <a:gradFill flip="none" rotWithShape="1">
                    <a:gsLst>
                      <a:gs pos="0">
                        <a:srgbClr val="FFEAC1"/>
                      </a:gs>
                      <a:gs pos="100000">
                        <a:srgbClr val="FFEAC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8321818" y="4239944"/>
                  <a:ext cx="133934" cy="133934"/>
                  <a:chOff x="8306650" y="4224776"/>
                  <a:chExt cx="164270" cy="164270"/>
                </a:xfrm>
              </p:grpSpPr>
              <p:sp>
                <p:nvSpPr>
                  <p:cNvPr id="11" name="菱形 10"/>
                  <p:cNvSpPr/>
                  <p:nvPr/>
                </p:nvSpPr>
                <p:spPr>
                  <a:xfrm>
                    <a:off x="8306650" y="4224776"/>
                    <a:ext cx="164270" cy="164270"/>
                  </a:xfrm>
                  <a:prstGeom prst="diamond">
                    <a:avLst/>
                  </a:prstGeom>
                  <a:noFill/>
                  <a:ln w="6350">
                    <a:solidFill>
                      <a:srgbClr val="FFEA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sp>
                <p:nvSpPr>
                  <p:cNvPr id="12" name="菱形 11"/>
                  <p:cNvSpPr/>
                  <p:nvPr/>
                </p:nvSpPr>
                <p:spPr>
                  <a:xfrm>
                    <a:off x="8340049" y="4258175"/>
                    <a:ext cx="97472" cy="97472"/>
                  </a:xfrm>
                  <a:prstGeom prst="diamond">
                    <a:avLst/>
                  </a:prstGeom>
                  <a:gradFill>
                    <a:gsLst>
                      <a:gs pos="0">
                        <a:srgbClr val="DEC284"/>
                      </a:gs>
                      <a:gs pos="100000">
                        <a:srgbClr val="FFEAC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汉仪旗黑-45S"/>
                      <a:cs typeface="+mn-cs"/>
                    </a:endParaRPr>
                  </a:p>
                </p:txBody>
              </p:sp>
            </p:grpSp>
          </p:grpSp>
        </p:grpSp>
        <p:grpSp>
          <p:nvGrpSpPr>
            <p:cNvPr id="17" name="组合 16"/>
            <p:cNvGrpSpPr/>
            <p:nvPr/>
          </p:nvGrpSpPr>
          <p:grpSpPr>
            <a:xfrm>
              <a:off x="4310518" y="2040653"/>
              <a:ext cx="3562522" cy="712265"/>
              <a:chOff x="4310518" y="2040653"/>
              <a:chExt cx="3562522" cy="712265"/>
            </a:xfrm>
          </p:grpSpPr>
          <p:sp>
            <p:nvSpPr>
              <p:cNvPr id="18" name="六边形 17"/>
              <p:cNvSpPr/>
              <p:nvPr/>
            </p:nvSpPr>
            <p:spPr>
              <a:xfrm>
                <a:off x="4310518" y="2040653"/>
                <a:ext cx="3562522" cy="712265"/>
              </a:xfrm>
              <a:prstGeom prst="hexagon">
                <a:avLst>
                  <a:gd name="adj" fmla="val 43419"/>
                  <a:gd name="vf" fmla="val 115470"/>
                </a:avLst>
              </a:prstGeom>
              <a:gradFill>
                <a:gsLst>
                  <a:gs pos="5000">
                    <a:srgbClr val="FEF5D6"/>
                  </a:gs>
                  <a:gs pos="78000">
                    <a:srgbClr val="EFC879"/>
                  </a:gs>
                </a:gsLst>
                <a:lin ang="2700000" scaled="1"/>
              </a:gradFill>
              <a:ln>
                <a:no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sp>
            <p:nvSpPr>
              <p:cNvPr id="19" name="六边形 18"/>
              <p:cNvSpPr/>
              <p:nvPr/>
            </p:nvSpPr>
            <p:spPr>
              <a:xfrm>
                <a:off x="4405809" y="2061197"/>
                <a:ext cx="3396890" cy="627068"/>
              </a:xfrm>
              <a:prstGeom prst="hexagon">
                <a:avLst>
                  <a:gd name="adj" fmla="val 43419"/>
                  <a:gd name="vf" fmla="val 115470"/>
                </a:avLst>
              </a:prstGeom>
              <a:noFill/>
              <a:ln>
                <a:solidFill>
                  <a:srgbClr val="DABF5B"/>
                </a:solidFill>
              </a:ln>
              <a:effectLst>
                <a:outerShdw dist="25400" dir="8100000" algn="tr" rotWithShape="0">
                  <a:srgbClr val="A23230"/>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600" b="0" i="0" u="none" strike="noStrike" kern="1200" cap="none" spc="0" normalizeH="0" baseline="0" noProof="0">
                  <a:ln>
                    <a:noFill/>
                  </a:ln>
                  <a:solidFill>
                    <a:prstClr val="black"/>
                  </a:solidFill>
                  <a:effectLst>
                    <a:outerShdw blurRad="50800" dist="38100" dir="8100000" algn="tr" rotWithShape="0">
                      <a:srgbClr val="760905">
                        <a:alpha val="40000"/>
                      </a:srgbClr>
                    </a:outerShdw>
                  </a:effectLst>
                  <a:uLnTx/>
                  <a:uFillTx/>
                  <a:latin typeface="汉仪秦川飞影W" panose="00020600040101010101" pitchFamily="18" charset="-122"/>
                  <a:ea typeface="汉仪秦川飞影W" panose="00020600040101010101" pitchFamily="18" charset="-122"/>
                  <a:cs typeface="+mn-cs"/>
                </a:endParaRPr>
              </a:p>
            </p:txBody>
          </p:sp>
        </p:grpSp>
        <p:sp>
          <p:nvSpPr>
            <p:cNvPr id="20" name="矩形 19"/>
            <p:cNvSpPr/>
            <p:nvPr/>
          </p:nvSpPr>
          <p:spPr>
            <a:xfrm>
              <a:off x="5162142" y="1995052"/>
              <a:ext cx="1859280" cy="768350"/>
            </a:xfrm>
            <a:prstGeom prst="rect">
              <a:avLst/>
            </a:prstGeom>
          </p:spPr>
          <p:txBody>
            <a:bodyPr wrap="none">
              <a:spAutoFit/>
            </a:bodyPr>
            <a:lstStyle/>
            <a:p>
              <a:pPr algn="ctr"/>
              <a:r>
                <a:rPr lang="zh-CN" altLang="en-US" sz="4400" dirty="0">
                  <a:solidFill>
                    <a:srgbClr val="C80F19"/>
                  </a:solidFill>
                  <a:latin typeface="华文新魏" panose="02010800040101010101" pitchFamily="2" charset="-122"/>
                  <a:ea typeface="华文新魏" panose="02010800040101010101" pitchFamily="2" charset="-122"/>
                </a:rPr>
                <a:t>第三章</a:t>
              </a:r>
              <a:endParaRPr lang="zh-CN" altLang="en-US" sz="4400" dirty="0">
                <a:solidFill>
                  <a:srgbClr val="C80F19"/>
                </a:solidFill>
                <a:latin typeface="华文新魏" panose="02010800040101010101" pitchFamily="2" charset="-122"/>
                <a:ea typeface="华文新魏" panose="02010800040101010101" pitchFamily="2" charset="-122"/>
              </a:endParaRPr>
            </a:p>
          </p:txBody>
        </p:sp>
      </p:grpSp>
      <p:sp>
        <p:nvSpPr>
          <p:cNvPr id="21" name="矩形 20"/>
          <p:cNvSpPr/>
          <p:nvPr/>
        </p:nvSpPr>
        <p:spPr>
          <a:xfrm>
            <a:off x="3742421" y="3199876"/>
            <a:ext cx="4698722" cy="886525"/>
          </a:xfrm>
          <a:prstGeom prst="rect">
            <a:avLst/>
          </a:prstGeom>
        </p:spPr>
        <p:txBody>
          <a:bodyPr wrap="none">
            <a:spAutoFit/>
          </a:bodyPr>
          <a:lstStyle/>
          <a:p>
            <a:pPr lvl="0" algn="ctr">
              <a:lnSpc>
                <a:spcPct val="130000"/>
              </a:lnSpc>
              <a:defRPr/>
            </a:pPr>
            <a:r>
              <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rPr>
              <a:t>社会主义改造理论</a:t>
            </a:r>
            <a:endParaRPr lang="zh-CN" altLang="en-US" sz="4400" b="1" dirty="0">
              <a:solidFill>
                <a:schemeClr val="bg1"/>
              </a:solidFill>
              <a:effectLst>
                <a:outerShdw blurRad="127000" dist="38100" dir="2700000" algn="tl">
                  <a:srgbClr val="000000">
                    <a:alpha val="48000"/>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63" presetClass="path" presetSubtype="0" accel="50000" decel="50000" fill="hold" nodeType="withEffect">
                                  <p:stCondLst>
                                    <p:cond delay="0"/>
                                  </p:stCondLst>
                                  <p:childTnLst>
                                    <p:animMotion origin="layout" path="M -2.91667E-6 -2.22222E-6 L 0.19818 -2.22222E-6 " pathEditMode="relative" rAng="0" ptsTypes="AA">
                                      <p:cBhvr>
                                        <p:cTn id="13" dur="2000" fill="hold"/>
                                        <p:tgtEl>
                                          <p:spTgt spid="5"/>
                                        </p:tgtEl>
                                        <p:attrNameLst>
                                          <p:attrName>ppt_x</p:attrName>
                                          <p:attrName>ppt_y</p:attrName>
                                        </p:attrNameLst>
                                      </p:cBhvr>
                                      <p:rCtr x="9909" y="0"/>
                                    </p:animMotion>
                                  </p:childTnLst>
                                </p:cTn>
                              </p:par>
                            </p:childTnLst>
                          </p:cTn>
                        </p:par>
                        <p:par>
                          <p:cTn id="14" fill="hold">
                            <p:stCondLst>
                              <p:cond delay="10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2" presetClass="entr" presetSubtype="4" decel="10000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1000" fill="hold"/>
                                        <p:tgtEl>
                                          <p:spTgt spid="4"/>
                                        </p:tgtEl>
                                        <p:attrNameLst>
                                          <p:attrName>ppt_x</p:attrName>
                                        </p:attrNameLst>
                                      </p:cBhvr>
                                      <p:tavLst>
                                        <p:tav tm="0">
                                          <p:val>
                                            <p:strVal val="#ppt_x"/>
                                          </p:val>
                                        </p:tav>
                                        <p:tav tm="100000">
                                          <p:val>
                                            <p:strVal val="#ppt_x"/>
                                          </p:val>
                                        </p:tav>
                                      </p:tavLst>
                                    </p:anim>
                                    <p:anim calcmode="lin" valueType="num">
                                      <p:cBhvr additive="base">
                                        <p:cTn id="21"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2"/>
          <p:cNvSpPr/>
          <p:nvPr/>
        </p:nvSpPr>
        <p:spPr>
          <a:xfrm>
            <a:off x="2667000" y="2846388"/>
            <a:ext cx="6858000" cy="299085"/>
          </a:xfrm>
          <a:prstGeom prst="rect">
            <a:avLst/>
          </a:prstGeom>
          <a:noFill/>
          <a:ln w="9525">
            <a:noFill/>
          </a:ln>
        </p:spPr>
        <p:txBody>
          <a:bodyPr anchor="t">
            <a:spAutoFit/>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514" name="Rectangle 3"/>
          <p:cNvSpPr/>
          <p:nvPr/>
        </p:nvSpPr>
        <p:spPr>
          <a:xfrm>
            <a:off x="2667000" y="1543050"/>
            <a:ext cx="6858000" cy="299085"/>
          </a:xfrm>
          <a:prstGeom prst="rect">
            <a:avLst/>
          </a:prstGeom>
          <a:noFill/>
          <a:ln w="9525">
            <a:noFill/>
          </a:ln>
        </p:spPr>
        <p:txBody>
          <a:bodyPr anchor="t">
            <a:spAutoFit/>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40964" name="Picture 9" descr="2"/>
          <p:cNvPicPr>
            <a:picLocks noChangeAspect="1"/>
          </p:cNvPicPr>
          <p:nvPr/>
        </p:nvPicPr>
        <p:blipFill>
          <a:blip r:embed="rId1"/>
          <a:stretch>
            <a:fillRect/>
          </a:stretch>
        </p:blipFill>
        <p:spPr>
          <a:xfrm>
            <a:off x="3695700" y="1543050"/>
            <a:ext cx="4572000" cy="3836988"/>
          </a:xfrm>
          <a:prstGeom prst="rect">
            <a:avLst/>
          </a:prstGeom>
          <a:noFill/>
          <a:ln w="9525">
            <a:noFill/>
          </a:ln>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2"/>
          <p:cNvSpPr>
            <a:spLocks noGrp="1"/>
          </p:cNvSpPr>
          <p:nvPr>
            <p:ph idx="1"/>
          </p:nvPr>
        </p:nvSpPr>
        <p:spPr>
          <a:xfrm>
            <a:off x="3030855" y="1124585"/>
            <a:ext cx="6172200" cy="1257300"/>
          </a:xfrm>
        </p:spPr>
        <p:txBody>
          <a:bodyPr vert="horz" wrap="square" lIns="91440" tIns="45720" rIns="91440" bIns="45720" numCol="1" anchor="t" anchorCtr="0" compatLnSpc="1"/>
          <a:lstStyle/>
          <a:p>
            <a:pPr marL="285750" marR="0" lvl="0" indent="-28575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Char char="•"/>
              <a:defRPr/>
            </a:pPr>
            <a:r>
              <a:rPr kumimoji="0" lang="zh-CN" altLang="en-US" sz="2395" b="0" i="0" u="none" strike="noStrike" kern="1200" cap="none" spc="0" normalizeH="0" baseline="0" noProof="0" dirty="0">
                <a:ln>
                  <a:noFill/>
                </a:ln>
                <a:solidFill>
                  <a:schemeClr val="accent1"/>
                </a:solidFill>
                <a:effectLst/>
                <a:uLnTx/>
                <a:uFillTx/>
                <a:latin typeface="黑体" panose="02010609060101010101" charset="-122"/>
                <a:ea typeface="黑体" panose="02010609060101010101" charset="-122"/>
                <a:cs typeface="+mn-cs"/>
              </a:rPr>
              <a:t>到</a:t>
            </a:r>
            <a:r>
              <a:rPr kumimoji="0" lang="en-US" altLang="zh-CN" sz="2395" b="0" i="0" u="none" strike="noStrike" kern="1200" cap="none" spc="0" normalizeH="0" baseline="0" noProof="0" dirty="0">
                <a:ln>
                  <a:noFill/>
                </a:ln>
                <a:solidFill>
                  <a:schemeClr val="accent1"/>
                </a:solidFill>
                <a:effectLst/>
                <a:uLnTx/>
                <a:uFillTx/>
                <a:latin typeface="黑体" panose="02010609060101010101" charset="-122"/>
                <a:ea typeface="黑体" panose="02010609060101010101" charset="-122"/>
                <a:cs typeface="+mn-cs"/>
              </a:rPr>
              <a:t>1956</a:t>
            </a:r>
            <a:r>
              <a:rPr kumimoji="0" lang="zh-CN" altLang="en-US" sz="2395" b="0" i="0" u="none" strike="noStrike" kern="1200" cap="none" spc="0" normalizeH="0" baseline="0" noProof="0" dirty="0">
                <a:ln>
                  <a:noFill/>
                </a:ln>
                <a:solidFill>
                  <a:schemeClr val="accent1"/>
                </a:solidFill>
                <a:effectLst/>
                <a:uLnTx/>
                <a:uFillTx/>
                <a:latin typeface="黑体" panose="02010609060101010101" charset="-122"/>
                <a:ea typeface="黑体" panose="02010609060101010101" charset="-122"/>
                <a:cs typeface="+mn-cs"/>
              </a:rPr>
              <a:t>年底，全国入社农户占总农户的</a:t>
            </a:r>
            <a:r>
              <a:rPr kumimoji="0" lang="en-US" altLang="zh-CN" sz="2395" b="0" i="0" u="none" strike="noStrike" kern="1200" cap="none" spc="0" normalizeH="0" baseline="0" noProof="0" dirty="0">
                <a:ln>
                  <a:noFill/>
                </a:ln>
                <a:solidFill>
                  <a:schemeClr val="accent1"/>
                </a:solidFill>
                <a:effectLst/>
                <a:uLnTx/>
                <a:uFillTx/>
                <a:latin typeface="黑体" panose="02010609060101010101" charset="-122"/>
                <a:ea typeface="黑体" panose="02010609060101010101" charset="-122"/>
                <a:cs typeface="+mn-cs"/>
              </a:rPr>
              <a:t>96.3%</a:t>
            </a:r>
            <a:r>
              <a:rPr kumimoji="0" lang="zh-CN" altLang="en-US" sz="2395" b="0" i="0" u="none" strike="noStrike" kern="1200" cap="none" spc="0" normalizeH="0" baseline="0" noProof="0" dirty="0">
                <a:ln>
                  <a:noFill/>
                </a:ln>
                <a:solidFill>
                  <a:schemeClr val="accent1"/>
                </a:solidFill>
                <a:effectLst/>
                <a:uLnTx/>
                <a:uFillTx/>
                <a:latin typeface="黑体" panose="02010609060101010101" charset="-122"/>
                <a:ea typeface="黑体" panose="02010609060101010101" charset="-122"/>
                <a:cs typeface="+mn-cs"/>
              </a:rPr>
              <a:t>，</a:t>
            </a:r>
            <a:r>
              <a:rPr kumimoji="0" lang="en-US" altLang="zh-CN" sz="2395" b="0" i="0" u="none" strike="noStrike" kern="1200" cap="none" spc="0" normalizeH="0" baseline="0" noProof="0" dirty="0">
                <a:ln>
                  <a:noFill/>
                </a:ln>
                <a:solidFill>
                  <a:schemeClr val="accent1"/>
                </a:solidFill>
                <a:effectLst/>
                <a:uLnTx/>
                <a:uFillTx/>
                <a:latin typeface="黑体" panose="02010609060101010101" charset="-122"/>
                <a:ea typeface="黑体" panose="02010609060101010101" charset="-122"/>
                <a:cs typeface="+mn-cs"/>
              </a:rPr>
              <a:t>5</a:t>
            </a:r>
            <a:r>
              <a:rPr kumimoji="0" lang="zh-CN" altLang="en-US" sz="2395" b="0" i="0" u="none" strike="noStrike" kern="1200" cap="none" spc="0" normalizeH="0" baseline="0" noProof="0" dirty="0">
                <a:ln>
                  <a:noFill/>
                </a:ln>
                <a:solidFill>
                  <a:schemeClr val="accent1"/>
                </a:solidFill>
                <a:effectLst/>
                <a:uLnTx/>
                <a:uFillTx/>
                <a:latin typeface="黑体" panose="02010609060101010101" charset="-122"/>
                <a:ea typeface="黑体" panose="02010609060101010101" charset="-122"/>
                <a:cs typeface="+mn-cs"/>
              </a:rPr>
              <a:t>亿多农民在党的领导下通过合作化，走上了社会主义道路。</a:t>
            </a:r>
            <a:endParaRPr kumimoji="0" lang="zh-CN" altLang="en-US" sz="2395" b="0" i="0" u="none" strike="noStrike" kern="1200" cap="none" spc="0" normalizeH="0" baseline="0" noProof="0" dirty="0">
              <a:ln>
                <a:noFill/>
              </a:ln>
              <a:solidFill>
                <a:schemeClr val="accent1"/>
              </a:solidFill>
              <a:effectLst/>
              <a:uLnTx/>
              <a:uFillTx/>
              <a:latin typeface="黑体" panose="02010609060101010101" charset="-122"/>
              <a:ea typeface="黑体" panose="02010609060101010101" charset="-122"/>
              <a:cs typeface="+mn-cs"/>
            </a:endParaRPr>
          </a:p>
        </p:txBody>
      </p:sp>
      <p:grpSp>
        <p:nvGrpSpPr>
          <p:cNvPr id="41987" name="Group 3"/>
          <p:cNvGrpSpPr/>
          <p:nvPr/>
        </p:nvGrpSpPr>
        <p:grpSpPr>
          <a:xfrm>
            <a:off x="3914775" y="3030140"/>
            <a:ext cx="4787900" cy="2310601"/>
            <a:chOff x="-8" y="1"/>
            <a:chExt cx="4021" cy="1941"/>
          </a:xfrm>
        </p:grpSpPr>
        <p:sp>
          <p:nvSpPr>
            <p:cNvPr id="66563" name="Rectangle 4"/>
            <p:cNvSpPr/>
            <p:nvPr/>
          </p:nvSpPr>
          <p:spPr>
            <a:xfrm>
              <a:off x="-8" y="1659"/>
              <a:ext cx="4021" cy="251"/>
            </a:xfrm>
            <a:prstGeom prst="rect">
              <a:avLst/>
            </a:prstGeom>
            <a:solidFill>
              <a:srgbClr val="E1FDFE"/>
            </a:solidFill>
            <a:ln w="9525" cap="flat" cmpd="sng">
              <a:solidFill>
                <a:schemeClr val="tx1"/>
              </a:solidFill>
              <a:prstDash val="solid"/>
              <a:miter/>
              <a:headEnd type="none" w="med" len="med"/>
              <a:tailEnd type="none" w="med" len="med"/>
            </a:ln>
          </p:spPr>
          <p:txBody>
            <a:bodyPr wrap="square" anchor="ctr">
              <a:spAutoFit/>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41989" name="Group 5"/>
            <p:cNvGrpSpPr/>
            <p:nvPr/>
          </p:nvGrpSpPr>
          <p:grpSpPr>
            <a:xfrm>
              <a:off x="240" y="1"/>
              <a:ext cx="3195" cy="1941"/>
              <a:chOff x="0" y="1"/>
              <a:chExt cx="3195" cy="1941"/>
            </a:xfrm>
          </p:grpSpPr>
          <p:sp>
            <p:nvSpPr>
              <p:cNvPr id="41990" name="Rectangle 6"/>
              <p:cNvSpPr/>
              <p:nvPr/>
            </p:nvSpPr>
            <p:spPr>
              <a:xfrm>
                <a:off x="0" y="1584"/>
                <a:ext cx="3073" cy="358"/>
              </a:xfrm>
              <a:prstGeom prst="rect">
                <a:avLst/>
              </a:prstGeom>
              <a:noFill/>
              <a:ln w="9525">
                <a:noFill/>
              </a:ln>
            </p:spPr>
            <p:txBody>
              <a:bodyPr>
                <a:spAutoFit/>
              </a:bodyPr>
              <a:p>
                <a:pPr marL="542925" indent="-542925">
                  <a:lnSpc>
                    <a:spcPct val="145000"/>
                  </a:lnSpc>
                  <a:spcBef>
                    <a:spcPct val="20000"/>
                  </a:spcBef>
                  <a:buNone/>
                </a:pPr>
                <a:r>
                  <a:rPr lang="zh-CN" altLang="en-US" sz="1500" b="1" dirty="0">
                    <a:latin typeface="方正姚体" panose="02010601030101010101" pitchFamily="2" charset="-122"/>
                    <a:ea typeface="方正姚体" panose="02010601030101010101" pitchFamily="2" charset="-122"/>
                  </a:rPr>
                  <a:t>全国入社农户占总农户的</a:t>
                </a:r>
                <a:r>
                  <a:rPr lang="en-US" altLang="zh-CN" sz="1500" b="1" dirty="0">
                    <a:latin typeface="方正姚体" panose="02010601030101010101" pitchFamily="2" charset="-122"/>
                    <a:ea typeface="方正姚体" panose="02010601030101010101" pitchFamily="2" charset="-122"/>
                  </a:rPr>
                  <a:t>96.3% </a:t>
                </a:r>
                <a:r>
                  <a:rPr lang="zh-CN" altLang="en-US" sz="1500" b="1" dirty="0">
                    <a:latin typeface="方正姚体" panose="02010601030101010101" pitchFamily="2" charset="-122"/>
                    <a:ea typeface="方正姚体" panose="02010601030101010101" pitchFamily="2" charset="-122"/>
                  </a:rPr>
                  <a:t>比例图</a:t>
                </a:r>
                <a:endParaRPr lang="en-US" altLang="zh-CN" sz="1500" b="1" dirty="0">
                  <a:latin typeface="方正姚体" panose="02010601030101010101" pitchFamily="2" charset="-122"/>
                  <a:ea typeface="方正姚体" panose="02010601030101010101" pitchFamily="2" charset="-122"/>
                </a:endParaRPr>
              </a:p>
            </p:txBody>
          </p:sp>
          <p:sp>
            <p:nvSpPr>
              <p:cNvPr id="66566" name="Arc 7"/>
              <p:cNvSpPr/>
              <p:nvPr/>
            </p:nvSpPr>
            <p:spPr>
              <a:xfrm rot="-5400000">
                <a:off x="1117" y="-560"/>
                <a:ext cx="968" cy="2556"/>
              </a:xfrm>
              <a:custGeom>
                <a:avLst/>
                <a:gdLst/>
                <a:ahLst/>
                <a:cxnLst>
                  <a:cxn ang="0">
                    <a:pos x="0" y="0"/>
                  </a:cxn>
                  <a:cxn ang="0">
                    <a:pos x="0" y="0"/>
                  </a:cxn>
                  <a:cxn ang="0">
                    <a:pos x="0" y="0"/>
                  </a:cxn>
                </a:cxnLst>
                <a:rect l="0" t="0" r="0" b="0"/>
                <a:pathLst>
                  <a:path w="43200" h="43200" fill="none">
                    <a:moveTo>
                      <a:pt x="33380" y="39705"/>
                    </a:moveTo>
                    <a:cubicBezTo>
                      <a:pt x="29874" y="41985"/>
                      <a:pt x="25782" y="43199"/>
                      <a:pt x="21600" y="43200"/>
                    </a:cubicBezTo>
                    <a:cubicBezTo>
                      <a:pt x="9670" y="43200"/>
                      <a:pt x="0" y="33529"/>
                      <a:pt x="0" y="21600"/>
                    </a:cubicBezTo>
                    <a:cubicBezTo>
                      <a:pt x="0" y="9670"/>
                      <a:pt x="9670" y="0"/>
                      <a:pt x="21600" y="0"/>
                    </a:cubicBezTo>
                    <a:cubicBezTo>
                      <a:pt x="33529" y="0"/>
                      <a:pt x="43200" y="9670"/>
                      <a:pt x="43200" y="21600"/>
                    </a:cubicBezTo>
                    <a:cubicBezTo>
                      <a:pt x="43200" y="26520"/>
                      <a:pt x="41520" y="31293"/>
                      <a:pt x="38438" y="35129"/>
                    </a:cubicBezTo>
                  </a:path>
                  <a:path w="43200" h="43200" stroke="0">
                    <a:moveTo>
                      <a:pt x="33380" y="39705"/>
                    </a:moveTo>
                    <a:cubicBezTo>
                      <a:pt x="29874" y="41985"/>
                      <a:pt x="25782" y="43199"/>
                      <a:pt x="21600" y="43200"/>
                    </a:cubicBezTo>
                    <a:cubicBezTo>
                      <a:pt x="9670" y="43200"/>
                      <a:pt x="0" y="33529"/>
                      <a:pt x="0" y="21600"/>
                    </a:cubicBezTo>
                    <a:cubicBezTo>
                      <a:pt x="0" y="9670"/>
                      <a:pt x="9670" y="0"/>
                      <a:pt x="21600" y="0"/>
                    </a:cubicBezTo>
                    <a:cubicBezTo>
                      <a:pt x="33529" y="0"/>
                      <a:pt x="43200" y="9670"/>
                      <a:pt x="43200" y="21600"/>
                    </a:cubicBezTo>
                    <a:cubicBezTo>
                      <a:pt x="43200" y="26520"/>
                      <a:pt x="41520" y="31293"/>
                      <a:pt x="38438" y="35129"/>
                    </a:cubicBezTo>
                    <a:lnTo>
                      <a:pt x="21600" y="21600"/>
                    </a:lnTo>
                    <a:close/>
                  </a:path>
                </a:pathLst>
              </a:custGeom>
              <a:solidFill>
                <a:schemeClr val="tx2"/>
              </a:solidFill>
              <a:ln w="9525">
                <a:noFill/>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Garamond" panose="02020404030301010803" pitchFamily="18" charset="0"/>
                  <a:ea typeface="+mn-ea"/>
                  <a:cs typeface="+mn-cs"/>
                </a:endParaRPr>
              </a:p>
            </p:txBody>
          </p:sp>
          <p:sp>
            <p:nvSpPr>
              <p:cNvPr id="41992" name="Text Box 8"/>
              <p:cNvSpPr txBox="1"/>
              <p:nvPr/>
            </p:nvSpPr>
            <p:spPr>
              <a:xfrm>
                <a:off x="1126" y="292"/>
                <a:ext cx="436" cy="465"/>
              </a:xfrm>
              <a:prstGeom prst="rect">
                <a:avLst/>
              </a:prstGeom>
              <a:noFill/>
              <a:ln w="9525">
                <a:noFill/>
              </a:ln>
            </p:spPr>
            <p:txBody>
              <a:bodyPr>
                <a:spAutoFit/>
              </a:bodyPr>
              <a:p>
                <a:pPr algn="ctr">
                  <a:spcBef>
                    <a:spcPct val="50000"/>
                  </a:spcBef>
                  <a:buNone/>
                </a:pPr>
                <a:r>
                  <a:rPr lang="en-US" altLang="zh-CN" sz="1500" b="1" dirty="0">
                    <a:solidFill>
                      <a:srgbClr val="1C1C1C"/>
                    </a:solidFill>
                    <a:latin typeface="Arial" panose="020B0604020202020204" pitchFamily="34" charset="0"/>
                    <a:ea typeface="宋体" panose="02010600030101010101" pitchFamily="2" charset="-122"/>
                  </a:rPr>
                  <a:t>70%</a:t>
                </a:r>
                <a:endParaRPr lang="en-US" altLang="zh-CN" sz="1500" b="1" dirty="0">
                  <a:solidFill>
                    <a:srgbClr val="1C1C1C"/>
                  </a:solidFill>
                  <a:latin typeface="Arial" panose="020B0604020202020204" pitchFamily="34" charset="0"/>
                  <a:ea typeface="宋体" panose="02010600030101010101" pitchFamily="2" charset="-122"/>
                </a:endParaRPr>
              </a:p>
            </p:txBody>
          </p:sp>
          <p:sp>
            <p:nvSpPr>
              <p:cNvPr id="66568" name="Arc 9"/>
              <p:cNvSpPr/>
              <p:nvPr/>
            </p:nvSpPr>
            <p:spPr>
              <a:xfrm rot="-5400000">
                <a:off x="1411" y="-611"/>
                <a:ext cx="869" cy="2459"/>
              </a:xfrm>
              <a:custGeom>
                <a:avLst/>
                <a:gdLst/>
                <a:ahLst/>
                <a:cxnLst>
                  <a:cxn ang="0">
                    <a:pos x="0" y="0"/>
                  </a:cxn>
                  <a:cxn ang="0">
                    <a:pos x="0" y="0"/>
                  </a:cxn>
                  <a:cxn ang="0">
                    <a:pos x="0" y="0"/>
                  </a:cxn>
                </a:cxnLst>
                <a:rect l="0" t="0" r="0" b="0"/>
                <a:pathLst>
                  <a:path w="43200" h="43200" fill="none">
                    <a:moveTo>
                      <a:pt x="28692" y="42002"/>
                    </a:moveTo>
                    <a:cubicBezTo>
                      <a:pt x="26411" y="42795"/>
                      <a:pt x="24014" y="43199"/>
                      <a:pt x="21600" y="43200"/>
                    </a:cubicBezTo>
                    <a:cubicBezTo>
                      <a:pt x="9670" y="43200"/>
                      <a:pt x="0" y="33529"/>
                      <a:pt x="0" y="21600"/>
                    </a:cubicBezTo>
                    <a:cubicBezTo>
                      <a:pt x="0" y="9670"/>
                      <a:pt x="9670" y="0"/>
                      <a:pt x="21600" y="0"/>
                    </a:cubicBezTo>
                    <a:cubicBezTo>
                      <a:pt x="33529" y="0"/>
                      <a:pt x="43200" y="9670"/>
                      <a:pt x="43200" y="21600"/>
                    </a:cubicBezTo>
                    <a:cubicBezTo>
                      <a:pt x="43200" y="29688"/>
                      <a:pt x="38680" y="37099"/>
                      <a:pt x="31489" y="40802"/>
                    </a:cubicBezTo>
                  </a:path>
                  <a:path w="43200" h="43200" stroke="0">
                    <a:moveTo>
                      <a:pt x="28692" y="42002"/>
                    </a:moveTo>
                    <a:cubicBezTo>
                      <a:pt x="26411" y="42795"/>
                      <a:pt x="24014" y="43199"/>
                      <a:pt x="21600" y="43200"/>
                    </a:cubicBezTo>
                    <a:cubicBezTo>
                      <a:pt x="9670" y="43200"/>
                      <a:pt x="0" y="33529"/>
                      <a:pt x="0" y="21600"/>
                    </a:cubicBezTo>
                    <a:cubicBezTo>
                      <a:pt x="0" y="9670"/>
                      <a:pt x="9670" y="0"/>
                      <a:pt x="21600" y="0"/>
                    </a:cubicBezTo>
                    <a:cubicBezTo>
                      <a:pt x="33529" y="0"/>
                      <a:pt x="43200" y="9670"/>
                      <a:pt x="43200" y="21600"/>
                    </a:cubicBezTo>
                    <a:cubicBezTo>
                      <a:pt x="43200" y="29688"/>
                      <a:pt x="38680" y="37099"/>
                      <a:pt x="31489" y="40802"/>
                    </a:cubicBezTo>
                    <a:lnTo>
                      <a:pt x="21600" y="21600"/>
                    </a:lnTo>
                    <a:close/>
                  </a:path>
                </a:pathLst>
              </a:custGeom>
              <a:solidFill>
                <a:schemeClr val="hlink"/>
              </a:solidFill>
              <a:ln w="38100" cap="flat" cmpd="sng">
                <a:solidFill>
                  <a:schemeClr val="hlink"/>
                </a:solidFill>
                <a:prstDash val="solid"/>
                <a:round/>
                <a:headEnd type="none" w="med" len="med"/>
                <a:tailEnd type="arrow" w="med" len="med"/>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Garamond" panose="02020404030301010803" pitchFamily="18" charset="0"/>
                  <a:ea typeface="+mn-ea"/>
                  <a:cs typeface="+mn-cs"/>
                </a:endParaRPr>
              </a:p>
            </p:txBody>
          </p:sp>
          <p:sp>
            <p:nvSpPr>
              <p:cNvPr id="41994" name="Line 10"/>
              <p:cNvSpPr/>
              <p:nvPr/>
            </p:nvSpPr>
            <p:spPr>
              <a:xfrm>
                <a:off x="2753" y="788"/>
                <a:ext cx="0" cy="73"/>
              </a:xfrm>
              <a:prstGeom prst="line">
                <a:avLst/>
              </a:prstGeom>
              <a:ln w="9525" cap="flat" cmpd="sng">
                <a:solidFill>
                  <a:srgbClr val="1C1C1C">
                    <a:alpha val="34117"/>
                  </a:srgbClr>
                </a:solidFill>
                <a:prstDash val="solid"/>
                <a:headEnd type="none" w="med" len="med"/>
                <a:tailEnd type="none" w="med" len="med"/>
              </a:ln>
            </p:spPr>
          </p:sp>
          <p:sp>
            <p:nvSpPr>
              <p:cNvPr id="41995" name="Line 11"/>
              <p:cNvSpPr/>
              <p:nvPr/>
            </p:nvSpPr>
            <p:spPr>
              <a:xfrm flipH="1">
                <a:off x="2492" y="951"/>
                <a:ext cx="0" cy="44"/>
              </a:xfrm>
              <a:prstGeom prst="line">
                <a:avLst/>
              </a:prstGeom>
              <a:ln w="9525" cap="flat" cmpd="sng">
                <a:solidFill>
                  <a:srgbClr val="1C1C1C">
                    <a:alpha val="34117"/>
                  </a:srgbClr>
                </a:solidFill>
                <a:prstDash val="solid"/>
                <a:headEnd type="none" w="med" len="med"/>
                <a:tailEnd type="none" w="med" len="med"/>
              </a:ln>
            </p:spPr>
          </p:sp>
          <p:sp>
            <p:nvSpPr>
              <p:cNvPr id="41996" name="Line 12"/>
              <p:cNvSpPr/>
              <p:nvPr/>
            </p:nvSpPr>
            <p:spPr>
              <a:xfrm flipH="1">
                <a:off x="1079" y="631"/>
                <a:ext cx="639" cy="523"/>
              </a:xfrm>
              <a:prstGeom prst="line">
                <a:avLst/>
              </a:prstGeom>
              <a:ln w="12700" cap="flat" cmpd="sng">
                <a:solidFill>
                  <a:schemeClr val="tx1"/>
                </a:solidFill>
                <a:prstDash val="solid"/>
                <a:headEnd type="none" w="med" len="med"/>
                <a:tailEnd type="none" w="med" len="med"/>
              </a:ln>
            </p:spPr>
          </p:sp>
          <p:sp>
            <p:nvSpPr>
              <p:cNvPr id="50189" name="Arc 13"/>
              <p:cNvSpPr/>
              <p:nvPr/>
            </p:nvSpPr>
            <p:spPr bwMode="auto">
              <a:xfrm rot="16200000">
                <a:off x="1130" y="-797"/>
                <a:ext cx="1162" cy="2967"/>
              </a:xfrm>
              <a:custGeom>
                <a:avLst/>
                <a:gdLst>
                  <a:gd name="G0" fmla="+- 21600 0 0"/>
                  <a:gd name="G1" fmla="+- 21600 0 0"/>
                  <a:gd name="G2" fmla="+- 21600 0 0"/>
                  <a:gd name="T0" fmla="*/ 21373 w 43200"/>
                  <a:gd name="T1" fmla="*/ 43199 h 43199"/>
                  <a:gd name="T2" fmla="*/ 29823 w 43200"/>
                  <a:gd name="T3" fmla="*/ 41573 h 43199"/>
                  <a:gd name="T4" fmla="*/ 21600 w 43200"/>
                  <a:gd name="T5" fmla="*/ 21600 h 43199"/>
                </a:gdLst>
                <a:ahLst/>
                <a:cxnLst>
                  <a:cxn ang="0">
                    <a:pos x="T0" y="T1"/>
                  </a:cxn>
                  <a:cxn ang="0">
                    <a:pos x="T2" y="T3"/>
                  </a:cxn>
                  <a:cxn ang="0">
                    <a:pos x="T4" y="T5"/>
                  </a:cxn>
                </a:cxnLst>
                <a:rect l="0" t="0" r="r" b="b"/>
                <a:pathLst>
                  <a:path w="43200" h="43199" fill="none" extrusionOk="0">
                    <a:moveTo>
                      <a:pt x="21373" y="43198"/>
                    </a:moveTo>
                    <a:cubicBezTo>
                      <a:pt x="9532" y="43074"/>
                      <a:pt x="0" y="33440"/>
                      <a:pt x="0" y="21600"/>
                    </a:cubicBezTo>
                    <a:cubicBezTo>
                      <a:pt x="0" y="9670"/>
                      <a:pt x="9670" y="0"/>
                      <a:pt x="21600" y="0"/>
                    </a:cubicBezTo>
                    <a:cubicBezTo>
                      <a:pt x="33529" y="0"/>
                      <a:pt x="43200" y="9670"/>
                      <a:pt x="43200" y="21600"/>
                    </a:cubicBezTo>
                    <a:cubicBezTo>
                      <a:pt x="43200" y="30353"/>
                      <a:pt x="37917" y="38241"/>
                      <a:pt x="29823" y="41573"/>
                    </a:cubicBezTo>
                  </a:path>
                  <a:path w="43200" h="43199" stroke="0" extrusionOk="0">
                    <a:moveTo>
                      <a:pt x="21373" y="43198"/>
                    </a:moveTo>
                    <a:cubicBezTo>
                      <a:pt x="9532" y="43074"/>
                      <a:pt x="0" y="33440"/>
                      <a:pt x="0" y="21600"/>
                    </a:cubicBezTo>
                    <a:cubicBezTo>
                      <a:pt x="0" y="9670"/>
                      <a:pt x="9670" y="0"/>
                      <a:pt x="21600" y="0"/>
                    </a:cubicBezTo>
                    <a:cubicBezTo>
                      <a:pt x="33529" y="0"/>
                      <a:pt x="43200" y="9670"/>
                      <a:pt x="43200" y="21600"/>
                    </a:cubicBezTo>
                    <a:cubicBezTo>
                      <a:pt x="43200" y="30353"/>
                      <a:pt x="37917" y="38241"/>
                      <a:pt x="29823" y="41573"/>
                    </a:cubicBezTo>
                    <a:lnTo>
                      <a:pt x="21600" y="21600"/>
                    </a:lnTo>
                    <a:close/>
                  </a:path>
                </a:pathLst>
              </a:custGeom>
              <a:gradFill rotWithShape="1">
                <a:gsLst>
                  <a:gs pos="0">
                    <a:schemeClr val="folHlink">
                      <a:gamma/>
                      <a:shade val="51373"/>
                      <a:invGamma/>
                    </a:schemeClr>
                  </a:gs>
                  <a:gs pos="100000">
                    <a:schemeClr val="folHlink"/>
                  </a:gs>
                </a:gsLst>
                <a:lin ang="5400000" scaled="1"/>
              </a:gradFill>
              <a:ln w="9525">
                <a:noFill/>
                <a:round/>
              </a:ln>
              <a:effectLst/>
            </p:spPr>
            <p:txBody>
              <a:bodyPr wrap="none" anchor="ctr"/>
              <a:lstStyle/>
              <a:p>
                <a:pPr marL="0" marR="0" lvl="0" indent="0" algn="l" defTabSz="145161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573" name="未知"/>
              <p:cNvSpPr/>
              <p:nvPr/>
            </p:nvSpPr>
            <p:spPr>
              <a:xfrm>
                <a:off x="2975" y="290"/>
                <a:ext cx="141" cy="186"/>
              </a:xfrm>
              <a:custGeom>
                <a:avLst/>
                <a:gdLst/>
                <a:ahLst/>
                <a:cxnLst>
                  <a:cxn ang="0">
                    <a:pos x="133" y="72"/>
                  </a:cxn>
                  <a:cxn ang="0">
                    <a:pos x="141" y="161"/>
                  </a:cxn>
                  <a:cxn ang="0">
                    <a:pos x="15" y="186"/>
                  </a:cxn>
                  <a:cxn ang="0">
                    <a:pos x="0" y="0"/>
                  </a:cxn>
                  <a:cxn ang="0">
                    <a:pos x="133" y="72"/>
                  </a:cxn>
                </a:cxnLst>
                <a:rect l="0" t="0" r="0" b="0"/>
                <a:pathLst>
                  <a:path w="141" h="186">
                    <a:moveTo>
                      <a:pt x="133" y="72"/>
                    </a:moveTo>
                    <a:lnTo>
                      <a:pt x="141" y="161"/>
                    </a:lnTo>
                    <a:lnTo>
                      <a:pt x="15" y="186"/>
                    </a:lnTo>
                    <a:lnTo>
                      <a:pt x="0" y="0"/>
                    </a:lnTo>
                    <a:lnTo>
                      <a:pt x="133" y="72"/>
                    </a:lnTo>
                    <a:close/>
                  </a:path>
                </a:pathLst>
              </a:custGeom>
              <a:solidFill>
                <a:schemeClr val="folHlink"/>
              </a:solidFill>
              <a:ln w="9525">
                <a:noFill/>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Garamond" panose="02020404030301010803" pitchFamily="18" charset="0"/>
                  <a:ea typeface="+mn-ea"/>
                  <a:cs typeface="+mn-cs"/>
                </a:endParaRPr>
              </a:p>
            </p:txBody>
          </p:sp>
          <p:sp>
            <p:nvSpPr>
              <p:cNvPr id="50191" name="Arc 15"/>
              <p:cNvSpPr/>
              <p:nvPr/>
            </p:nvSpPr>
            <p:spPr bwMode="auto">
              <a:xfrm rot="16200000">
                <a:off x="1126" y="-891"/>
                <a:ext cx="1163" cy="2946"/>
              </a:xfrm>
              <a:custGeom>
                <a:avLst/>
                <a:gdLst>
                  <a:gd name="G0" fmla="+- 21600 0 0"/>
                  <a:gd name="G1" fmla="+- 21600 0 0"/>
                  <a:gd name="G2" fmla="+- 21600 0 0"/>
                  <a:gd name="T0" fmla="*/ 17732 w 43200"/>
                  <a:gd name="T1" fmla="*/ 42851 h 42851"/>
                  <a:gd name="T2" fmla="*/ 29823 w 43200"/>
                  <a:gd name="T3" fmla="*/ 41573 h 42851"/>
                  <a:gd name="T4" fmla="*/ 21600 w 43200"/>
                  <a:gd name="T5" fmla="*/ 21600 h 42851"/>
                </a:gdLst>
                <a:ahLst/>
                <a:cxnLst>
                  <a:cxn ang="0">
                    <a:pos x="T0" y="T1"/>
                  </a:cxn>
                  <a:cxn ang="0">
                    <a:pos x="T2" y="T3"/>
                  </a:cxn>
                  <a:cxn ang="0">
                    <a:pos x="T4" y="T5"/>
                  </a:cxn>
                </a:cxnLst>
                <a:rect l="0" t="0" r="r" b="b"/>
                <a:pathLst>
                  <a:path w="43200" h="42851" fill="none" extrusionOk="0">
                    <a:moveTo>
                      <a:pt x="17732" y="42850"/>
                    </a:moveTo>
                    <a:cubicBezTo>
                      <a:pt x="7463" y="40981"/>
                      <a:pt x="0" y="32037"/>
                      <a:pt x="0" y="21600"/>
                    </a:cubicBezTo>
                    <a:cubicBezTo>
                      <a:pt x="0" y="9670"/>
                      <a:pt x="9670" y="0"/>
                      <a:pt x="21600" y="0"/>
                    </a:cubicBezTo>
                    <a:cubicBezTo>
                      <a:pt x="33529" y="0"/>
                      <a:pt x="43200" y="9670"/>
                      <a:pt x="43200" y="21600"/>
                    </a:cubicBezTo>
                    <a:cubicBezTo>
                      <a:pt x="43200" y="30353"/>
                      <a:pt x="37917" y="38241"/>
                      <a:pt x="29823" y="41573"/>
                    </a:cubicBezTo>
                  </a:path>
                  <a:path w="43200" h="42851" stroke="0" extrusionOk="0">
                    <a:moveTo>
                      <a:pt x="17732" y="42850"/>
                    </a:moveTo>
                    <a:cubicBezTo>
                      <a:pt x="7463" y="40981"/>
                      <a:pt x="0" y="32037"/>
                      <a:pt x="0" y="21600"/>
                    </a:cubicBezTo>
                    <a:cubicBezTo>
                      <a:pt x="0" y="9670"/>
                      <a:pt x="9670" y="0"/>
                      <a:pt x="21600" y="0"/>
                    </a:cubicBezTo>
                    <a:cubicBezTo>
                      <a:pt x="33529" y="0"/>
                      <a:pt x="43200" y="9670"/>
                      <a:pt x="43200" y="21600"/>
                    </a:cubicBezTo>
                    <a:cubicBezTo>
                      <a:pt x="43200" y="30353"/>
                      <a:pt x="37917" y="38241"/>
                      <a:pt x="29823" y="41573"/>
                    </a:cubicBezTo>
                    <a:lnTo>
                      <a:pt x="21600" y="21600"/>
                    </a:lnTo>
                    <a:close/>
                  </a:path>
                </a:pathLst>
              </a:custGeom>
              <a:gradFill rotWithShape="1">
                <a:gsLst>
                  <a:gs pos="0">
                    <a:schemeClr val="folHlink"/>
                  </a:gs>
                  <a:gs pos="100000">
                    <a:schemeClr val="folHlink">
                      <a:gamma/>
                      <a:tint val="40000"/>
                      <a:invGamma/>
                    </a:schemeClr>
                  </a:gs>
                </a:gsLst>
                <a:lin ang="5400000" scaled="1"/>
              </a:gradFill>
              <a:ln w="9525">
                <a:noFill/>
                <a:round/>
              </a:ln>
              <a:effectLst/>
            </p:spPr>
            <p:txBody>
              <a:bodyPr wrap="none" anchor="ctr"/>
              <a:lstStyle/>
              <a:p>
                <a:pPr marL="0" marR="0" lvl="0" indent="0" algn="l" defTabSz="145161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575" name="Text Box 16"/>
              <p:cNvSpPr txBox="1"/>
              <p:nvPr/>
            </p:nvSpPr>
            <p:spPr>
              <a:xfrm>
                <a:off x="432" y="336"/>
                <a:ext cx="816" cy="349"/>
              </a:xfrm>
              <a:prstGeom prst="rect">
                <a:avLst/>
              </a:prstGeom>
              <a:noFill/>
              <a:ln w="9525">
                <a:noFill/>
              </a:ln>
            </p:spPr>
            <p:txBody>
              <a:bodyPr anchor="t">
                <a:spAutoFit/>
              </a:bodyPr>
              <a:lstStyle/>
              <a:p>
                <a:pPr marR="0" algn="ctr" defTabSz="457200">
                  <a:spcBef>
                    <a:spcPct val="50000"/>
                  </a:spcBef>
                  <a:buClrTx/>
                  <a:buSzTx/>
                  <a:buFontTx/>
                  <a:buNone/>
                  <a:defRPr/>
                </a:pPr>
                <a:r>
                  <a:rPr kumimoji="0" lang="en-US" altLang="zh-CN" sz="2105" b="1" kern="1200" cap="none" spc="0" normalizeH="0" baseline="0" noProof="0" dirty="0">
                    <a:solidFill>
                      <a:schemeClr val="bg1"/>
                    </a:solidFill>
                    <a:latin typeface="方正姚体" panose="02010601030101010101" pitchFamily="2" charset="-122"/>
                    <a:ea typeface="方正姚体" panose="02010601030101010101" pitchFamily="2" charset="-122"/>
                    <a:cs typeface="+mn-cs"/>
                  </a:rPr>
                  <a:t>96.3%</a:t>
                </a:r>
                <a:endParaRPr kumimoji="0" lang="en-US" altLang="zh-CN" sz="2105" b="1" kern="1200" cap="none" spc="0" normalizeH="0" baseline="0" noProof="0" dirty="0">
                  <a:solidFill>
                    <a:schemeClr val="bg1"/>
                  </a:solidFill>
                  <a:latin typeface="方正姚体" panose="02010601030101010101" pitchFamily="2" charset="-122"/>
                  <a:ea typeface="方正姚体" panose="02010601030101010101" pitchFamily="2" charset="-122"/>
                  <a:cs typeface="+mn-cs"/>
                </a:endParaRPr>
              </a:p>
            </p:txBody>
          </p:sp>
        </p:grpSp>
      </p:grpSp>
    </p:spTree>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3010" name="Group 2"/>
          <p:cNvGrpSpPr>
            <a:grpSpLocks noChangeAspect="1"/>
          </p:cNvGrpSpPr>
          <p:nvPr/>
        </p:nvGrpSpPr>
        <p:grpSpPr>
          <a:xfrm>
            <a:off x="2952750" y="1085850"/>
            <a:ext cx="6572250" cy="4743450"/>
            <a:chOff x="0" y="0"/>
            <a:chExt cx="5520" cy="4128"/>
          </a:xfrm>
        </p:grpSpPr>
        <p:pic>
          <p:nvPicPr>
            <p:cNvPr id="43011" name="Picture 3" descr="图片2"/>
            <p:cNvPicPr>
              <a:picLocks noChangeAspect="1"/>
            </p:cNvPicPr>
            <p:nvPr/>
          </p:nvPicPr>
          <p:blipFill>
            <a:blip r:embed="rId1"/>
            <a:stretch>
              <a:fillRect/>
            </a:stretch>
          </p:blipFill>
          <p:spPr>
            <a:xfrm>
              <a:off x="0" y="0"/>
              <a:ext cx="5520" cy="4128"/>
            </a:xfrm>
            <a:prstGeom prst="rect">
              <a:avLst/>
            </a:prstGeom>
            <a:noFill/>
            <a:ln w="9525">
              <a:noFill/>
            </a:ln>
          </p:spPr>
        </p:pic>
        <p:pic>
          <p:nvPicPr>
            <p:cNvPr id="43012" name="Picture 4" descr="图片3"/>
            <p:cNvPicPr>
              <a:picLocks noChangeAspect="1"/>
            </p:cNvPicPr>
            <p:nvPr/>
          </p:nvPicPr>
          <p:blipFill>
            <a:blip r:embed="rId2"/>
            <a:stretch>
              <a:fillRect/>
            </a:stretch>
          </p:blipFill>
          <p:spPr>
            <a:xfrm>
              <a:off x="480" y="384"/>
              <a:ext cx="4280" cy="3072"/>
            </a:xfrm>
            <a:prstGeom prst="rect">
              <a:avLst/>
            </a:prstGeom>
            <a:noFill/>
            <a:ln w="9525">
              <a:noFill/>
            </a:ln>
          </p:spPr>
        </p:pic>
      </p:grpSp>
    </p:spTree>
  </p:cSld>
  <p:clrMapOvr>
    <a:masterClrMapping/>
  </p:clrMapOvr>
  <p:transition>
    <p:cover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4034" name="Group 2"/>
          <p:cNvGrpSpPr/>
          <p:nvPr/>
        </p:nvGrpSpPr>
        <p:grpSpPr>
          <a:xfrm>
            <a:off x="3009900" y="857250"/>
            <a:ext cx="6515100" cy="4743450"/>
            <a:chOff x="0" y="0"/>
            <a:chExt cx="5472" cy="3984"/>
          </a:xfrm>
        </p:grpSpPr>
        <p:sp>
          <p:nvSpPr>
            <p:cNvPr id="68610" name="AutoShape 3"/>
            <p:cNvSpPr/>
            <p:nvPr/>
          </p:nvSpPr>
          <p:spPr>
            <a:xfrm>
              <a:off x="384" y="3533"/>
              <a:ext cx="4416" cy="278"/>
            </a:xfrm>
            <a:prstGeom prst="roundRect">
              <a:avLst>
                <a:gd name="adj" fmla="val 16667"/>
              </a:avLst>
            </a:prstGeom>
            <a:solidFill>
              <a:srgbClr val="FFC9C9"/>
            </a:solidFill>
            <a:ln w="9525" cap="flat" cmpd="sng">
              <a:solidFill>
                <a:schemeClr val="tx1"/>
              </a:solidFill>
              <a:prstDash val="solid"/>
              <a:round/>
              <a:headEnd type="none" w="med" len="med"/>
              <a:tailEnd type="none" w="med" len="med"/>
            </a:ln>
          </p:spPr>
          <p:txBody>
            <a:bodyPr anchor="ctr">
              <a:spAutoFit/>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44036" name="Group 4"/>
            <p:cNvGrpSpPr/>
            <p:nvPr/>
          </p:nvGrpSpPr>
          <p:grpSpPr>
            <a:xfrm>
              <a:off x="0" y="0"/>
              <a:ext cx="5472" cy="3984"/>
              <a:chOff x="0" y="0"/>
              <a:chExt cx="5472" cy="3888"/>
            </a:xfrm>
          </p:grpSpPr>
          <p:pic>
            <p:nvPicPr>
              <p:cNvPr id="44037" name="Picture 5" descr="图片2"/>
              <p:cNvPicPr>
                <a:picLocks noChangeAspect="1"/>
              </p:cNvPicPr>
              <p:nvPr/>
            </p:nvPicPr>
            <p:blipFill>
              <a:blip r:embed="rId1"/>
              <a:stretch>
                <a:fillRect/>
              </a:stretch>
            </p:blipFill>
            <p:spPr>
              <a:xfrm>
                <a:off x="0" y="0"/>
                <a:ext cx="5472" cy="3888"/>
              </a:xfrm>
              <a:prstGeom prst="rect">
                <a:avLst/>
              </a:prstGeom>
              <a:noFill/>
              <a:ln w="9525">
                <a:noFill/>
              </a:ln>
            </p:spPr>
          </p:pic>
          <p:grpSp>
            <p:nvGrpSpPr>
              <p:cNvPr id="44038" name="Group 6"/>
              <p:cNvGrpSpPr/>
              <p:nvPr/>
            </p:nvGrpSpPr>
            <p:grpSpPr>
              <a:xfrm>
                <a:off x="384" y="288"/>
                <a:ext cx="4464" cy="3520"/>
                <a:chOff x="0" y="0"/>
                <a:chExt cx="4368" cy="3520"/>
              </a:xfrm>
            </p:grpSpPr>
            <p:pic>
              <p:nvPicPr>
                <p:cNvPr id="44039" name="Picture 7" descr="118892"/>
                <p:cNvPicPr>
                  <a:picLocks noChangeAspect="1"/>
                </p:cNvPicPr>
                <p:nvPr/>
              </p:nvPicPr>
              <p:blipFill>
                <a:blip r:embed="rId2"/>
                <a:srcRect l="4240" r="6714" b="19112"/>
                <a:stretch>
                  <a:fillRect/>
                </a:stretch>
              </p:blipFill>
              <p:spPr>
                <a:xfrm>
                  <a:off x="0" y="0"/>
                  <a:ext cx="4272" cy="2976"/>
                </a:xfrm>
                <a:prstGeom prst="rect">
                  <a:avLst/>
                </a:prstGeom>
                <a:noFill/>
                <a:ln w="9525">
                  <a:noFill/>
                </a:ln>
              </p:spPr>
            </p:pic>
            <p:sp>
              <p:nvSpPr>
                <p:cNvPr id="44040" name="Rectangle 8"/>
                <p:cNvSpPr/>
                <p:nvPr/>
              </p:nvSpPr>
              <p:spPr>
                <a:xfrm>
                  <a:off x="0" y="3067"/>
                  <a:ext cx="4368" cy="453"/>
                </a:xfrm>
                <a:prstGeom prst="rect">
                  <a:avLst/>
                </a:prstGeom>
                <a:noFill/>
                <a:ln w="9525">
                  <a:noFill/>
                </a:ln>
              </p:spPr>
              <p:txBody>
                <a:bodyPr anchor="ctr" anchorCtr="0">
                  <a:spAutoFit/>
                </a:bodyPr>
                <a:p>
                  <a:pPr>
                    <a:buNone/>
                  </a:pPr>
                  <a:r>
                    <a:rPr lang="zh-CN" altLang="en-US" sz="1500" b="1" dirty="0">
                      <a:latin typeface="楷体_GB2312"/>
                      <a:ea typeface="楷体_GB2312"/>
                    </a:rPr>
                    <a:t>   从</a:t>
                  </a:r>
                  <a:r>
                    <a:rPr lang="en-US" altLang="zh-CN" sz="1500" b="1" dirty="0">
                      <a:latin typeface="楷体_GB2312"/>
                      <a:ea typeface="楷体_GB2312"/>
                    </a:rPr>
                    <a:t>1952</a:t>
                  </a:r>
                  <a:r>
                    <a:rPr lang="zh-CN" altLang="en-US" sz="1500" b="1" dirty="0">
                      <a:latin typeface="楷体_GB2312"/>
                      <a:ea typeface="楷体_GB2312"/>
                    </a:rPr>
                    <a:t>年开始，全国农业在互助合作的基础上，逐步建立了初级农业生产合作社，后来又转入高级农业生产合作社。 </a:t>
                  </a:r>
                  <a:endParaRPr lang="zh-CN" altLang="en-US" sz="1500" b="1" dirty="0">
                    <a:latin typeface="楷体_GB2312"/>
                    <a:ea typeface="楷体_GB2312"/>
                  </a:endParaRPr>
                </a:p>
              </p:txBody>
            </p:sp>
          </p:grpSp>
        </p:grpSp>
      </p:grpSp>
    </p:spTree>
  </p:cSld>
  <p:clrMapOvr>
    <a:masterClrMapping/>
  </p:clrMapOvr>
  <p:transition>
    <p:cover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标题 1"/>
          <p:cNvSpPr>
            <a:spLocks noGrp="1"/>
          </p:cNvSpPr>
          <p:nvPr>
            <p:ph type="title"/>
          </p:nvPr>
        </p:nvSpPr>
        <p:spPr>
          <a:xfrm>
            <a:off x="2566988" y="620078"/>
            <a:ext cx="6799262" cy="1303337"/>
          </a:xfrm>
        </p:spPr>
        <p:txBody>
          <a:bodyPr vert="horz" wrap="square" lIns="91440" tIns="45720" rIns="91440" bIns="45720" anchor="ctr" anchorCtr="0"/>
          <a:p>
            <a:pPr>
              <a:buNone/>
            </a:pPr>
            <a:r>
              <a:rPr lang="zh-CN" altLang="en-US" dirty="0">
                <a:ea typeface="方正舒体" panose="02010601030101010101" pitchFamily="2" charset="-122"/>
              </a:rPr>
              <a:t>手工业的社会主义改造</a:t>
            </a:r>
            <a:endParaRPr lang="zh-CN" altLang="en-US" dirty="0">
              <a:ea typeface="方正舒体" panose="02010601030101010101" pitchFamily="2" charset="-122"/>
            </a:endParaRPr>
          </a:p>
        </p:txBody>
      </p:sp>
      <p:sp>
        <p:nvSpPr>
          <p:cNvPr id="3" name="内容占位符 2"/>
          <p:cNvSpPr>
            <a:spLocks noGrp="1"/>
          </p:cNvSpPr>
          <p:nvPr>
            <p:ph idx="1"/>
          </p:nvPr>
        </p:nvSpPr>
        <p:spPr>
          <a:xfrm>
            <a:off x="2197735" y="2348865"/>
            <a:ext cx="7537450" cy="3221355"/>
          </a:xfrm>
        </p:spPr>
        <p:txBody>
          <a:bodyPr vert="horz" wrap="square" lIns="91440" tIns="45720" rIns="91440" bIns="45720" numCol="1" anchor="t" anchorCtr="0" compatLnSpc="1"/>
          <a:lstStyle/>
          <a:p>
            <a:pPr marL="285750" marR="0" lvl="0" indent="-28575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Char char="•"/>
              <a:defRPr/>
            </a:pPr>
            <a:r>
              <a:rPr kumimoji="1" lang="zh-CN" altLang="en-US" sz="2400" b="0" i="0" u="none" strike="noStrike" kern="1200" cap="none" spc="0" normalizeH="0" baseline="0" noProof="0" dirty="0">
                <a:ln>
                  <a:noFill/>
                </a:ln>
                <a:solidFill>
                  <a:srgbClr val="262626"/>
                </a:solidFill>
                <a:effectLst/>
                <a:uLnTx/>
                <a:uFillTx/>
                <a:latin typeface="+mn-lt"/>
                <a:ea typeface="+mn-ea"/>
                <a:cs typeface="+mn-cs"/>
              </a:rPr>
              <a:t>手工业者：容易受天灾人祸、市场竞争、季节影响，易发生两级分化</a:t>
            </a:r>
            <a:endParaRPr kumimoji="1" lang="en-US" altLang="zh-CN" sz="2400" b="0" i="0" u="none" strike="noStrike" kern="1200" cap="none" spc="0" normalizeH="0" baseline="0" noProof="0" dirty="0">
              <a:ln>
                <a:noFill/>
              </a:ln>
              <a:solidFill>
                <a:srgbClr val="262626"/>
              </a:solidFill>
              <a:effectLst/>
              <a:uLnTx/>
              <a:uFillTx/>
              <a:latin typeface="+mn-lt"/>
              <a:ea typeface="+mn-ea"/>
              <a:cs typeface="+mn-cs"/>
            </a:endParaRPr>
          </a:p>
          <a:p>
            <a:pPr marL="285750" marR="0" lvl="0" indent="-28575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Char char="•"/>
              <a:defRPr/>
            </a:pPr>
            <a:r>
              <a:rPr kumimoji="1" lang="zh-CN" altLang="en-US" sz="2400" b="0" i="0" u="none" strike="noStrike" kern="1200" cap="none" spc="0" normalizeH="0" baseline="0" noProof="0" dirty="0">
                <a:ln>
                  <a:noFill/>
                </a:ln>
                <a:solidFill>
                  <a:srgbClr val="262626"/>
                </a:solidFill>
                <a:effectLst/>
                <a:uLnTx/>
                <a:uFillTx/>
                <a:latin typeface="+mn-lt"/>
                <a:ea typeface="+mn-ea"/>
                <a:cs typeface="+mn-cs"/>
              </a:rPr>
              <a:t>例如：</a:t>
            </a:r>
            <a:endParaRPr kumimoji="1" lang="en-US" altLang="zh-CN" sz="2400" b="0" i="0" u="none" strike="noStrike" kern="1200" cap="none" spc="0" normalizeH="0" baseline="0" noProof="0" dirty="0">
              <a:ln>
                <a:noFill/>
              </a:ln>
              <a:solidFill>
                <a:srgbClr val="262626"/>
              </a:solidFill>
              <a:effectLst/>
              <a:uLnTx/>
              <a:uFillTx/>
              <a:latin typeface="+mn-lt"/>
              <a:ea typeface="+mn-ea"/>
              <a:cs typeface="+mn-cs"/>
            </a:endParaRPr>
          </a:p>
          <a:p>
            <a:pPr marL="0" marR="0" lvl="0" indent="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None/>
              <a:defRPr/>
            </a:pPr>
            <a:r>
              <a:rPr kumimoji="1" lang="en-US" altLang="zh-CN" sz="2400" b="0" i="0" u="none" strike="noStrike" kern="1200" cap="none" spc="0" normalizeH="0" baseline="0" noProof="0" dirty="0">
                <a:ln>
                  <a:noFill/>
                </a:ln>
                <a:solidFill>
                  <a:srgbClr val="262626"/>
                </a:solidFill>
                <a:effectLst/>
                <a:uLnTx/>
                <a:uFillTx/>
                <a:latin typeface="+mn-lt"/>
                <a:ea typeface="+mn-ea"/>
                <a:cs typeface="+mn-cs"/>
              </a:rPr>
              <a:t>      </a:t>
            </a:r>
            <a:r>
              <a:rPr kumimoji="1" lang="zh-CN" altLang="en-US" sz="2400" b="0" i="0" u="none" strike="noStrike" kern="1200" cap="none" spc="0" normalizeH="0" baseline="0" noProof="0" dirty="0">
                <a:ln>
                  <a:noFill/>
                </a:ln>
                <a:solidFill>
                  <a:srgbClr val="262626"/>
                </a:solidFill>
                <a:effectLst/>
                <a:uLnTx/>
                <a:uFillTx/>
                <a:latin typeface="+mn-lt"/>
                <a:ea typeface="+mn-ea"/>
                <a:cs typeface="+mn-cs"/>
              </a:rPr>
              <a:t>铁匠</a:t>
            </a:r>
            <a:endParaRPr kumimoji="1" lang="zh-CN" altLang="en-US" sz="2400" b="0" i="0" u="none" strike="noStrike" kern="1200" cap="none" spc="0" normalizeH="0" baseline="0" noProof="0" dirty="0">
              <a:ln>
                <a:noFill/>
              </a:ln>
              <a:solidFill>
                <a:srgbClr val="262626"/>
              </a:solidFill>
              <a:effectLst/>
              <a:uLnTx/>
              <a:uFillTx/>
              <a:latin typeface="+mn-lt"/>
              <a:ea typeface="+mn-ea"/>
              <a:cs typeface="+mn-cs"/>
            </a:endParaRPr>
          </a:p>
        </p:txBody>
      </p:sp>
      <p:pic>
        <p:nvPicPr>
          <p:cNvPr id="45060" name="图片 3" descr="屏幕快照 2019-03-19 08.51.25.png"/>
          <p:cNvPicPr>
            <a:picLocks noChangeAspect="1"/>
          </p:cNvPicPr>
          <p:nvPr/>
        </p:nvPicPr>
        <p:blipFill>
          <a:blip r:embed="rId1"/>
          <a:stretch>
            <a:fillRect/>
          </a:stretch>
        </p:blipFill>
        <p:spPr>
          <a:xfrm>
            <a:off x="3647440" y="3212465"/>
            <a:ext cx="1778635" cy="2185670"/>
          </a:xfrm>
          <a:prstGeom prst="rect">
            <a:avLst/>
          </a:prstGeom>
          <a:noFill/>
          <a:ln w="9525">
            <a:noFill/>
          </a:ln>
        </p:spPr>
      </p:pic>
      <p:sp>
        <p:nvSpPr>
          <p:cNvPr id="5" name="矩形 4"/>
          <p:cNvSpPr/>
          <p:nvPr/>
        </p:nvSpPr>
        <p:spPr>
          <a:xfrm>
            <a:off x="6168027" y="3140549"/>
            <a:ext cx="3494753" cy="225545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1905" b="0" i="0" u="none" strike="noStrike" kern="1200" cap="none" spc="0" normalizeH="0" baseline="0" noProof="0" dirty="0">
                <a:ln>
                  <a:noFill/>
                </a:ln>
                <a:solidFill>
                  <a:srgbClr val="800000"/>
                </a:solidFill>
                <a:effectLst/>
                <a:uLnTx/>
                <a:uFillTx/>
                <a:latin typeface="+mn-ea"/>
                <a:ea typeface="+mn-ea"/>
                <a:cs typeface="+mn-cs"/>
              </a:rPr>
              <a:t>三月菜花黄，铁匠称霸王，过了小满，就是苦五、绝六、淡七月。过了七月又进入八活、九金、十银的季节。</a:t>
            </a:r>
            <a:endParaRPr kumimoji="1" lang="zh-CN" altLang="en-US" sz="1905" b="0" i="0" u="none" strike="noStrike" kern="1200" cap="none" spc="0" normalizeH="0" baseline="0" noProof="0" dirty="0">
              <a:ln>
                <a:noFill/>
              </a:ln>
              <a:solidFill>
                <a:srgbClr val="800000"/>
              </a:solidFill>
              <a:effectLst/>
              <a:uLnTx/>
              <a:uFillTx/>
              <a:latin typeface="+mn-ea"/>
              <a:ea typeface="+mn-ea"/>
              <a:cs typeface="+mn-cs"/>
            </a:endParaRPr>
          </a:p>
        </p:txBody>
      </p:sp>
    </p:spTree>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Text Box 2"/>
          <p:cNvSpPr txBox="1"/>
          <p:nvPr/>
        </p:nvSpPr>
        <p:spPr>
          <a:xfrm>
            <a:off x="1771650" y="1428750"/>
            <a:ext cx="8655050" cy="1308735"/>
          </a:xfrm>
          <a:prstGeom prst="rect">
            <a:avLst/>
          </a:prstGeom>
          <a:solidFill>
            <a:schemeClr val="bg1"/>
          </a:solidFill>
          <a:ln w="9525">
            <a:noFill/>
          </a:ln>
          <a:effectLst>
            <a:outerShdw dist="25400" dir="5400000" algn="ctr" rotWithShape="0">
              <a:srgbClr val="FFFF66"/>
            </a:outerShdw>
          </a:effectLst>
        </p:spPr>
        <p:txBody>
          <a:bodyPr wrap="square" anchor="t">
            <a:spAutoFit/>
          </a:bodyPr>
          <a:lstStyle/>
          <a:p>
            <a:pPr marR="0" defTabSz="1451610">
              <a:lnSpc>
                <a:spcPct val="110000"/>
              </a:lnSpc>
              <a:buClrTx/>
              <a:buSzTx/>
              <a:buFontTx/>
              <a:buNone/>
              <a:defRPr/>
            </a:pPr>
            <a:r>
              <a:rPr kumimoji="0" lang="zh-CN" altLang="en-US" sz="2395" b="1" kern="1200" cap="none" spc="0" normalizeH="0" baseline="0" noProof="0">
                <a:solidFill>
                  <a:schemeClr val="accent1"/>
                </a:solidFill>
                <a:latin typeface="Arial" panose="020B0604020202020204" pitchFamily="34" charset="0"/>
                <a:ea typeface="方正姚体" panose="02010601030101010101" pitchFamily="2" charset="-122"/>
                <a:cs typeface="+mn-cs"/>
              </a:rPr>
              <a:t>手工业改造</a:t>
            </a:r>
            <a:br>
              <a:rPr kumimoji="0" lang="zh-CN" altLang="en-US" sz="2395" b="1" kern="1200" cap="none" spc="0" normalizeH="0" baseline="0" noProof="0">
                <a:solidFill>
                  <a:schemeClr val="accent1"/>
                </a:solidFill>
                <a:latin typeface="Arial" panose="020B0604020202020204" pitchFamily="34" charset="0"/>
                <a:ea typeface="方正姚体" panose="02010601030101010101" pitchFamily="2" charset="-122"/>
                <a:cs typeface="+mn-cs"/>
              </a:rPr>
            </a:br>
            <a:r>
              <a:rPr kumimoji="0" lang="zh-CN" altLang="en-US" sz="2395" b="1" kern="1200" cap="none" spc="0" normalizeH="0" baseline="0" noProof="0">
                <a:solidFill>
                  <a:schemeClr val="accent1"/>
                </a:solidFill>
                <a:latin typeface="Arial" panose="020B0604020202020204" pitchFamily="34" charset="0"/>
                <a:ea typeface="方正姚体" panose="02010601030101010101" pitchFamily="2" charset="-122"/>
                <a:cs typeface="+mn-cs"/>
              </a:rPr>
              <a:t>       </a:t>
            </a:r>
            <a:r>
              <a:rPr kumimoji="0" lang="zh-CN" altLang="en-US" sz="2395" b="1" kern="1200" cap="none" spc="0" normalizeH="0" baseline="0" noProof="0">
                <a:solidFill>
                  <a:schemeClr val="accent1"/>
                </a:solidFill>
                <a:latin typeface="Times New Roman" panose="02020603050405020304" pitchFamily="18" charset="0"/>
                <a:ea typeface="方正姚体" panose="02010601030101010101" pitchFamily="2" charset="-122"/>
                <a:cs typeface="+mn-cs"/>
              </a:rPr>
              <a:t>对手工业的社会主义改造经历的由小到大、由低级到高级的具体三个步骤</a:t>
            </a:r>
            <a:endParaRPr kumimoji="0" lang="zh-CN" altLang="en-US" sz="2395" b="1" kern="1200" cap="none" spc="0" normalizeH="0" baseline="0" noProof="0">
              <a:solidFill>
                <a:schemeClr val="accent1"/>
              </a:solidFill>
              <a:latin typeface="Times New Roman" panose="02020603050405020304" pitchFamily="18" charset="0"/>
              <a:ea typeface="方正姚体" panose="02010601030101010101" pitchFamily="2" charset="-122"/>
              <a:cs typeface="+mn-cs"/>
            </a:endParaRPr>
          </a:p>
        </p:txBody>
      </p:sp>
      <p:sp>
        <p:nvSpPr>
          <p:cNvPr id="54275" name="Line 3"/>
          <p:cNvSpPr>
            <a:spLocks noChangeShapeType="1"/>
          </p:cNvSpPr>
          <p:nvPr/>
        </p:nvSpPr>
        <p:spPr bwMode="auto">
          <a:xfrm>
            <a:off x="4610100" y="3965258"/>
            <a:ext cx="800100" cy="299085"/>
          </a:xfrm>
          <a:prstGeom prst="line">
            <a:avLst/>
          </a:prstGeom>
          <a:noFill/>
          <a:ln w="38100">
            <a:solidFill>
              <a:srgbClr val="FF0000"/>
            </a:solidFill>
            <a:round/>
            <a:tailEnd type="triangle" w="med" len="med"/>
          </a:ln>
          <a:effectLst>
            <a:outerShdw dist="17961" dir="2700000" algn="ctr" rotWithShape="0">
              <a:schemeClr val="tx2"/>
            </a:outerShdw>
          </a:effectLst>
        </p:spPr>
        <p:txBody>
          <a:bodyPr anchor="ctr">
            <a:spAutoFit/>
          </a:bodyPr>
          <a:lstStyle/>
          <a:p>
            <a:pPr marL="0" marR="0" lvl="0" indent="0" algn="l" defTabSz="145161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276" name="Line 4"/>
          <p:cNvSpPr>
            <a:spLocks noChangeShapeType="1"/>
          </p:cNvSpPr>
          <p:nvPr/>
        </p:nvSpPr>
        <p:spPr bwMode="auto">
          <a:xfrm>
            <a:off x="6667500" y="3965258"/>
            <a:ext cx="800100" cy="299085"/>
          </a:xfrm>
          <a:prstGeom prst="line">
            <a:avLst/>
          </a:prstGeom>
          <a:noFill/>
          <a:ln w="38100">
            <a:solidFill>
              <a:srgbClr val="FF0000"/>
            </a:solidFill>
            <a:round/>
            <a:tailEnd type="triangle" w="med" len="med"/>
          </a:ln>
          <a:effectLst>
            <a:outerShdw dist="17961" dir="2700000" algn="ctr" rotWithShape="0">
              <a:schemeClr val="tx2"/>
            </a:outerShdw>
          </a:effectLst>
        </p:spPr>
        <p:txBody>
          <a:bodyPr anchor="ctr">
            <a:spAutoFit/>
          </a:bodyPr>
          <a:lstStyle/>
          <a:p>
            <a:pPr marL="0" marR="0" lvl="0" indent="0" algn="l" defTabSz="145161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46085" name="Group 5"/>
          <p:cNvGrpSpPr/>
          <p:nvPr/>
        </p:nvGrpSpPr>
        <p:grpSpPr>
          <a:xfrm>
            <a:off x="3409950" y="3086100"/>
            <a:ext cx="1028700" cy="2171700"/>
            <a:chOff x="0" y="48"/>
            <a:chExt cx="864" cy="1824"/>
          </a:xfrm>
        </p:grpSpPr>
        <p:sp>
          <p:nvSpPr>
            <p:cNvPr id="54278" name="Rectangle 6"/>
            <p:cNvSpPr>
              <a:spLocks noChangeArrowheads="1"/>
            </p:cNvSpPr>
            <p:nvPr/>
          </p:nvSpPr>
          <p:spPr bwMode="auto">
            <a:xfrm>
              <a:off x="0" y="833"/>
              <a:ext cx="864" cy="251"/>
            </a:xfrm>
            <a:prstGeom prst="rect">
              <a:avLst/>
            </a:prstGeom>
            <a:solidFill>
              <a:srgbClr val="FFFF99"/>
            </a:solidFill>
            <a:ln w="9525">
              <a:noFill/>
              <a:miter lim="800000"/>
            </a:ln>
            <a:effectLst>
              <a:outerShdw dist="35921" dir="2700000" algn="ctr" rotWithShape="0">
                <a:schemeClr val="tx2"/>
              </a:outerShdw>
            </a:effectLst>
          </p:spPr>
          <p:txBody>
            <a:bodyPr anchor="ctr">
              <a:spAutoFit/>
            </a:bodyPr>
            <a:lstStyle/>
            <a:p>
              <a:pPr marL="0" marR="0" lvl="0" indent="0" algn="l" defTabSz="145161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662" name="Text Box 7"/>
            <p:cNvSpPr txBox="1"/>
            <p:nvPr/>
          </p:nvSpPr>
          <p:spPr>
            <a:xfrm>
              <a:off x="46" y="48"/>
              <a:ext cx="386" cy="1824"/>
            </a:xfrm>
            <a:prstGeom prst="rect">
              <a:avLst/>
            </a:prstGeom>
            <a:solidFill>
              <a:srgbClr val="FFFF99"/>
            </a:solidFill>
            <a:ln w="9525">
              <a:noFill/>
            </a:ln>
          </p:spPr>
          <p:txBody>
            <a:bodyPr vert="eaVert" anchor="t">
              <a:spAutoFit/>
            </a:bodyPr>
            <a:lstStyle/>
            <a:p>
              <a:pPr marR="0" algn="ctr" defTabSz="457200">
                <a:spcBef>
                  <a:spcPct val="50000"/>
                </a:spcBef>
                <a:buClrTx/>
                <a:buSzTx/>
                <a:buFontTx/>
                <a:buNone/>
                <a:defRPr/>
              </a:pPr>
              <a:r>
                <a:rPr kumimoji="0" lang="zh-CN" altLang="en-US" b="1" kern="1200" cap="none" spc="0" normalizeH="0" baseline="0" noProof="0" dirty="0">
                  <a:latin typeface="方正姚体" panose="02010601030101010101" pitchFamily="2" charset="-122"/>
                  <a:ea typeface="方正姚体" panose="02010601030101010101" pitchFamily="2" charset="-122"/>
                  <a:cs typeface="+mn-cs"/>
                </a:rPr>
                <a:t>第一步</a:t>
              </a:r>
              <a:endParaRPr kumimoji="0" lang="zh-CN" altLang="en-US" b="1" kern="1200" cap="none" spc="0" normalizeH="0" baseline="0" noProof="0" dirty="0">
                <a:latin typeface="方正姚体" panose="02010601030101010101" pitchFamily="2" charset="-122"/>
                <a:ea typeface="方正姚体" panose="02010601030101010101" pitchFamily="2" charset="-122"/>
                <a:cs typeface="+mn-cs"/>
              </a:endParaRPr>
            </a:p>
          </p:txBody>
        </p:sp>
        <p:sp>
          <p:nvSpPr>
            <p:cNvPr id="70663" name="Text Box 8"/>
            <p:cNvSpPr txBox="1"/>
            <p:nvPr/>
          </p:nvSpPr>
          <p:spPr>
            <a:xfrm>
              <a:off x="382" y="96"/>
              <a:ext cx="386" cy="1776"/>
            </a:xfrm>
            <a:prstGeom prst="rect">
              <a:avLst/>
            </a:prstGeom>
            <a:solidFill>
              <a:srgbClr val="FFFF99"/>
            </a:solidFill>
            <a:ln w="9525">
              <a:noFill/>
            </a:ln>
          </p:spPr>
          <p:txBody>
            <a:bodyPr vert="eaVert" anchor="t">
              <a:spAutoFit/>
            </a:bodyPr>
            <a:lstStyle/>
            <a:p>
              <a:pPr marR="0" algn="ctr" defTabSz="457200">
                <a:spcBef>
                  <a:spcPct val="50000"/>
                </a:spcBef>
                <a:buClrTx/>
                <a:buSzTx/>
                <a:buFontTx/>
                <a:buNone/>
                <a:defRPr/>
              </a:pPr>
              <a:r>
                <a:rPr kumimoji="0" lang="zh-CN" altLang="en-US" b="1" kern="1200" cap="none" spc="0" normalizeH="0" baseline="0" noProof="0" dirty="0">
                  <a:latin typeface="方正姚体" panose="02010601030101010101" pitchFamily="2" charset="-122"/>
                  <a:ea typeface="方正姚体" panose="02010601030101010101" pitchFamily="2" charset="-122"/>
                  <a:cs typeface="+mn-cs"/>
                </a:rPr>
                <a:t>手工业供销小组</a:t>
              </a:r>
              <a:endParaRPr kumimoji="0" lang="zh-CN" altLang="en-US" b="1" kern="1200" cap="none" spc="0" normalizeH="0" baseline="0" noProof="0" dirty="0">
                <a:latin typeface="方正姚体" panose="02010601030101010101" pitchFamily="2" charset="-122"/>
                <a:ea typeface="方正姚体" panose="02010601030101010101" pitchFamily="2" charset="-122"/>
                <a:cs typeface="+mn-cs"/>
              </a:endParaRPr>
            </a:p>
          </p:txBody>
        </p:sp>
      </p:grpSp>
      <p:sp>
        <p:nvSpPr>
          <p:cNvPr id="54281" name="Rectangle 9"/>
          <p:cNvSpPr>
            <a:spLocks noChangeArrowheads="1"/>
          </p:cNvSpPr>
          <p:nvPr/>
        </p:nvSpPr>
        <p:spPr bwMode="auto">
          <a:xfrm>
            <a:off x="5524500" y="4022408"/>
            <a:ext cx="1028700" cy="299085"/>
          </a:xfrm>
          <a:prstGeom prst="rect">
            <a:avLst/>
          </a:prstGeom>
          <a:solidFill>
            <a:srgbClr val="FFFF99"/>
          </a:solidFill>
          <a:ln w="9525">
            <a:noFill/>
            <a:miter lim="800000"/>
          </a:ln>
          <a:effectLst>
            <a:outerShdw dist="35921" dir="2700000" algn="ctr" rotWithShape="0">
              <a:schemeClr val="tx2"/>
            </a:outerShdw>
          </a:effectLst>
        </p:spPr>
        <p:txBody>
          <a:bodyPr anchor="ctr">
            <a:spAutoFit/>
          </a:bodyPr>
          <a:lstStyle/>
          <a:p>
            <a:pPr marL="0" marR="0" lvl="0" indent="0" algn="l" defTabSz="145161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665" name="Text Box 10"/>
          <p:cNvSpPr txBox="1"/>
          <p:nvPr/>
        </p:nvSpPr>
        <p:spPr>
          <a:xfrm>
            <a:off x="5579111" y="3086100"/>
            <a:ext cx="459740" cy="2171700"/>
          </a:xfrm>
          <a:prstGeom prst="rect">
            <a:avLst/>
          </a:prstGeom>
          <a:noFill/>
          <a:ln w="9525">
            <a:noFill/>
          </a:ln>
        </p:spPr>
        <p:txBody>
          <a:bodyPr vert="eaVert" anchor="t">
            <a:spAutoFit/>
          </a:bodyPr>
          <a:lstStyle/>
          <a:p>
            <a:pPr marR="0" algn="ctr" defTabSz="457200">
              <a:spcBef>
                <a:spcPct val="50000"/>
              </a:spcBef>
              <a:buClrTx/>
              <a:buSzTx/>
              <a:buFontTx/>
              <a:buNone/>
              <a:defRPr/>
            </a:pPr>
            <a:r>
              <a:rPr kumimoji="0" lang="zh-CN" altLang="en-US" b="1" kern="1200" cap="none" spc="0" normalizeH="0" baseline="0" noProof="0" dirty="0">
                <a:latin typeface="方正姚体" panose="02010601030101010101" pitchFamily="2" charset="-122"/>
                <a:ea typeface="方正姚体" panose="02010601030101010101" pitchFamily="2" charset="-122"/>
                <a:cs typeface="+mn-cs"/>
              </a:rPr>
              <a:t>第 二 步</a:t>
            </a:r>
            <a:endParaRPr kumimoji="0" lang="zh-CN" altLang="en-US" b="1" kern="1200" cap="none" spc="0" normalizeH="0" baseline="0" noProof="0" dirty="0">
              <a:latin typeface="方正姚体" panose="02010601030101010101" pitchFamily="2" charset="-122"/>
              <a:ea typeface="方正姚体" panose="02010601030101010101" pitchFamily="2" charset="-122"/>
              <a:cs typeface="+mn-cs"/>
            </a:endParaRPr>
          </a:p>
        </p:txBody>
      </p:sp>
      <p:sp>
        <p:nvSpPr>
          <p:cNvPr id="70666" name="Text Box 11"/>
          <p:cNvSpPr txBox="1"/>
          <p:nvPr/>
        </p:nvSpPr>
        <p:spPr>
          <a:xfrm>
            <a:off x="5979161" y="3143250"/>
            <a:ext cx="459740" cy="2114550"/>
          </a:xfrm>
          <a:prstGeom prst="rect">
            <a:avLst/>
          </a:prstGeom>
          <a:noFill/>
          <a:ln w="9525">
            <a:noFill/>
          </a:ln>
        </p:spPr>
        <p:txBody>
          <a:bodyPr vert="eaVert" anchor="t">
            <a:spAutoFit/>
          </a:bodyPr>
          <a:lstStyle/>
          <a:p>
            <a:pPr marR="0" algn="ctr" defTabSz="457200">
              <a:spcBef>
                <a:spcPct val="50000"/>
              </a:spcBef>
              <a:buClrTx/>
              <a:buSzTx/>
              <a:buFontTx/>
              <a:buNone/>
              <a:defRPr/>
            </a:pPr>
            <a:r>
              <a:rPr kumimoji="0" lang="zh-CN" altLang="en-US" b="1" kern="1200" cap="none" spc="0" normalizeH="0" baseline="0" noProof="0" dirty="0">
                <a:latin typeface="方正姚体" panose="02010601030101010101" pitchFamily="2" charset="-122"/>
                <a:ea typeface="方正姚体" panose="02010601030101010101" pitchFamily="2" charset="-122"/>
                <a:cs typeface="+mn-cs"/>
              </a:rPr>
              <a:t>手工业供销合作社</a:t>
            </a:r>
            <a:endParaRPr kumimoji="0" lang="zh-CN" altLang="en-US" b="1" kern="1200" cap="none" spc="0" normalizeH="0" baseline="0" noProof="0" dirty="0">
              <a:latin typeface="方正姚体" panose="02010601030101010101" pitchFamily="2" charset="-122"/>
              <a:ea typeface="方正姚体" panose="02010601030101010101" pitchFamily="2" charset="-122"/>
              <a:cs typeface="+mn-cs"/>
            </a:endParaRPr>
          </a:p>
        </p:txBody>
      </p:sp>
      <p:sp>
        <p:nvSpPr>
          <p:cNvPr id="54284" name="Rectangle 12"/>
          <p:cNvSpPr>
            <a:spLocks noChangeArrowheads="1"/>
          </p:cNvSpPr>
          <p:nvPr/>
        </p:nvSpPr>
        <p:spPr bwMode="auto">
          <a:xfrm>
            <a:off x="7662863" y="4072415"/>
            <a:ext cx="1028700" cy="299085"/>
          </a:xfrm>
          <a:prstGeom prst="rect">
            <a:avLst/>
          </a:prstGeom>
          <a:solidFill>
            <a:srgbClr val="FFFF99"/>
          </a:solidFill>
          <a:ln w="9525">
            <a:noFill/>
            <a:miter lim="800000"/>
          </a:ln>
          <a:effectLst>
            <a:outerShdw dist="35921" dir="2700000" algn="ctr" rotWithShape="0">
              <a:schemeClr val="tx2"/>
            </a:outerShdw>
          </a:effectLst>
        </p:spPr>
        <p:txBody>
          <a:bodyPr anchor="ctr">
            <a:spAutoFit/>
          </a:bodyPr>
          <a:lstStyle/>
          <a:p>
            <a:pPr marL="0" marR="0" lvl="0" indent="0" algn="l" defTabSz="145161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668" name="Text Box 13"/>
          <p:cNvSpPr txBox="1"/>
          <p:nvPr/>
        </p:nvSpPr>
        <p:spPr>
          <a:xfrm>
            <a:off x="8150861" y="3143250"/>
            <a:ext cx="459740" cy="2114550"/>
          </a:xfrm>
          <a:prstGeom prst="rect">
            <a:avLst/>
          </a:prstGeom>
          <a:noFill/>
          <a:ln w="9525">
            <a:noFill/>
          </a:ln>
        </p:spPr>
        <p:txBody>
          <a:bodyPr vert="eaVert" anchor="t">
            <a:spAutoFit/>
          </a:bodyPr>
          <a:lstStyle/>
          <a:p>
            <a:pPr marR="0" algn="ctr" defTabSz="457200">
              <a:spcBef>
                <a:spcPct val="50000"/>
              </a:spcBef>
              <a:buClrTx/>
              <a:buSzTx/>
              <a:buFontTx/>
              <a:buNone/>
              <a:defRPr/>
            </a:pPr>
            <a:r>
              <a:rPr kumimoji="0" lang="zh-CN" altLang="en-US" b="1" kern="1200" cap="none" spc="0" normalizeH="0" baseline="0" noProof="0" dirty="0">
                <a:latin typeface="方正姚体" panose="02010601030101010101" pitchFamily="2" charset="-122"/>
                <a:ea typeface="方正姚体" panose="02010601030101010101" pitchFamily="2" charset="-122"/>
                <a:cs typeface="+mn-cs"/>
              </a:rPr>
              <a:t>手工业生产合作社</a:t>
            </a:r>
            <a:endParaRPr kumimoji="0" lang="zh-CN" altLang="en-US" b="1" kern="1200" cap="none" spc="0" normalizeH="0" baseline="0" noProof="0" dirty="0">
              <a:latin typeface="方正姚体" panose="02010601030101010101" pitchFamily="2" charset="-122"/>
              <a:ea typeface="方正姚体" panose="02010601030101010101" pitchFamily="2" charset="-122"/>
              <a:cs typeface="+mn-cs"/>
            </a:endParaRPr>
          </a:p>
        </p:txBody>
      </p:sp>
      <p:sp>
        <p:nvSpPr>
          <p:cNvPr id="70669" name="Text Box 14"/>
          <p:cNvSpPr txBox="1"/>
          <p:nvPr/>
        </p:nvSpPr>
        <p:spPr>
          <a:xfrm>
            <a:off x="7682548" y="3086100"/>
            <a:ext cx="459740" cy="2171700"/>
          </a:xfrm>
          <a:prstGeom prst="rect">
            <a:avLst/>
          </a:prstGeom>
          <a:noFill/>
          <a:ln w="9525">
            <a:noFill/>
          </a:ln>
        </p:spPr>
        <p:txBody>
          <a:bodyPr vert="eaVert" anchor="t">
            <a:spAutoFit/>
          </a:bodyPr>
          <a:lstStyle/>
          <a:p>
            <a:pPr marR="0" algn="ctr" defTabSz="457200">
              <a:spcBef>
                <a:spcPct val="50000"/>
              </a:spcBef>
              <a:buClrTx/>
              <a:buSzTx/>
              <a:buFontTx/>
              <a:buNone/>
              <a:defRPr/>
            </a:pPr>
            <a:r>
              <a:rPr kumimoji="0" lang="zh-CN" altLang="en-US" b="1" kern="1200" cap="none" spc="0" normalizeH="0" baseline="0" noProof="0" dirty="0">
                <a:latin typeface="方正姚体" panose="02010601030101010101" pitchFamily="2" charset="-122"/>
                <a:ea typeface="方正姚体" panose="02010601030101010101" pitchFamily="2" charset="-122"/>
                <a:cs typeface="+mn-cs"/>
              </a:rPr>
              <a:t>第 三 步</a:t>
            </a:r>
            <a:endParaRPr kumimoji="0" lang="zh-CN" altLang="en-US" b="1" kern="1200" cap="none" spc="0" normalizeH="0" baseline="0" noProof="0" dirty="0">
              <a:latin typeface="方正姚体" panose="02010601030101010101" pitchFamily="2" charset="-122"/>
              <a:ea typeface="方正姚体" panose="02010601030101010101" pitchFamily="2" charset="-122"/>
              <a:cs typeface="+mn-cs"/>
            </a:endParaRPr>
          </a:p>
        </p:txBody>
      </p:sp>
      <p:sp>
        <p:nvSpPr>
          <p:cNvPr id="70670" name="Text Box 15"/>
          <p:cNvSpPr txBox="1"/>
          <p:nvPr/>
        </p:nvSpPr>
        <p:spPr>
          <a:xfrm>
            <a:off x="4495800" y="3714750"/>
            <a:ext cx="1028700" cy="368300"/>
          </a:xfrm>
          <a:prstGeom prst="rect">
            <a:avLst/>
          </a:prstGeom>
          <a:noFill/>
          <a:ln w="9525">
            <a:noFill/>
          </a:ln>
        </p:spPr>
        <p:txBody>
          <a:bodyPr anchor="t">
            <a:spAutoFit/>
          </a:bodyPr>
          <a:lstStyle/>
          <a:p>
            <a:pPr marR="0" algn="ctr" defTabSz="457200">
              <a:spcBef>
                <a:spcPct val="50000"/>
              </a:spcBef>
              <a:buClrTx/>
              <a:buSzTx/>
              <a:buFontTx/>
              <a:buNone/>
              <a:defRPr/>
            </a:pPr>
            <a:r>
              <a:rPr kumimoji="0" lang="zh-CN" altLang="en-US" b="1" kern="1200" cap="none" spc="0" normalizeH="0" baseline="0" noProof="0" dirty="0">
                <a:latin typeface="方正姚体" panose="02010601030101010101" pitchFamily="2" charset="-122"/>
                <a:ea typeface="方正姚体" panose="02010601030101010101" pitchFamily="2" charset="-122"/>
                <a:cs typeface="+mn-cs"/>
              </a:rPr>
              <a:t>稳步</a:t>
            </a:r>
            <a:endParaRPr kumimoji="0" lang="zh-CN" altLang="en-US" b="1" kern="1200" cap="none" spc="0" normalizeH="0" baseline="0" noProof="0" dirty="0">
              <a:latin typeface="方正姚体" panose="02010601030101010101" pitchFamily="2" charset="-122"/>
              <a:ea typeface="方正姚体" panose="02010601030101010101" pitchFamily="2" charset="-122"/>
              <a:cs typeface="+mn-cs"/>
            </a:endParaRPr>
          </a:p>
        </p:txBody>
      </p:sp>
      <p:sp>
        <p:nvSpPr>
          <p:cNvPr id="70671" name="Text Box 16"/>
          <p:cNvSpPr txBox="1"/>
          <p:nvPr/>
        </p:nvSpPr>
        <p:spPr>
          <a:xfrm>
            <a:off x="6553200" y="3714750"/>
            <a:ext cx="1028700" cy="368300"/>
          </a:xfrm>
          <a:prstGeom prst="rect">
            <a:avLst/>
          </a:prstGeom>
          <a:noFill/>
          <a:ln w="9525">
            <a:noFill/>
          </a:ln>
        </p:spPr>
        <p:txBody>
          <a:bodyPr anchor="t">
            <a:spAutoFit/>
          </a:bodyPr>
          <a:lstStyle/>
          <a:p>
            <a:pPr marR="0" algn="ctr" defTabSz="457200">
              <a:spcBef>
                <a:spcPct val="50000"/>
              </a:spcBef>
              <a:buClrTx/>
              <a:buSzTx/>
              <a:buFontTx/>
              <a:buNone/>
              <a:defRPr/>
            </a:pPr>
            <a:r>
              <a:rPr kumimoji="0" lang="zh-CN" altLang="en-US" b="1" kern="1200" cap="none" spc="0" normalizeH="0" baseline="0" noProof="0" dirty="0">
                <a:latin typeface="方正姚体" panose="02010601030101010101" pitchFamily="2" charset="-122"/>
                <a:ea typeface="方正姚体" panose="02010601030101010101" pitchFamily="2" charset="-122"/>
                <a:cs typeface="+mn-cs"/>
              </a:rPr>
              <a:t>稳步</a:t>
            </a:r>
            <a:endParaRPr kumimoji="0" lang="zh-CN" altLang="en-US" b="1" kern="1200" cap="none" spc="0" normalizeH="0" baseline="0" noProof="0" dirty="0">
              <a:latin typeface="方正姚体" panose="02010601030101010101" pitchFamily="2" charset="-122"/>
              <a:ea typeface="方正姚体" panose="02010601030101010101" pitchFamily="2" charset="-122"/>
              <a:cs typeface="+mn-cs"/>
            </a:endParaRP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416175" y="0"/>
            <a:ext cx="6799263" cy="1303338"/>
          </a:xfrm>
        </p:spPr>
        <p:txBody>
          <a:bodyPr vert="horz" wrap="square" lIns="91440" tIns="45720" rIns="91440" bIns="45720" numCol="1" anchor="ctr" anchorCtr="0" compatLnSpc="1"/>
          <a:lstStyle/>
          <a:p>
            <a:pPr marL="0" marR="0" lvl="0" indent="0" algn="l" defTabSz="457200" rtl="0" eaLnBrk="0" fontAlgn="base" latinLnBrk="0" hangingPunct="0">
              <a:lnSpc>
                <a:spcPct val="100000"/>
              </a:lnSpc>
              <a:spcBef>
                <a:spcPct val="0"/>
              </a:spcBef>
              <a:spcAft>
                <a:spcPct val="0"/>
              </a:spcAft>
              <a:buClrTx/>
              <a:buSzTx/>
              <a:buFontTx/>
              <a:buNone/>
              <a:defRPr/>
            </a:pPr>
            <a:r>
              <a:rPr kumimoji="1" lang="zh-CN" altLang="en-US" sz="2860" b="0" i="0" u="none" strike="noStrike" kern="1200" cap="none" spc="0" normalizeH="0" baseline="0" noProof="0" dirty="0">
                <a:ln w="3175" cmpd="sng">
                  <a:noFill/>
                </a:ln>
                <a:solidFill>
                  <a:srgbClr val="800000"/>
                </a:solidFill>
                <a:effectLst/>
                <a:uLnTx/>
                <a:uFillTx/>
                <a:latin typeface="+mj-lt"/>
                <a:ea typeface="+mj-ea"/>
                <a:cs typeface="+mj-cs"/>
              </a:rPr>
              <a:t>问题：</a:t>
            </a:r>
            <a:endParaRPr kumimoji="1" lang="zh-CN" altLang="en-US" sz="2860" b="0" i="0" u="none" strike="noStrike" kern="1200" cap="none" spc="0" normalizeH="0" baseline="0" noProof="0" dirty="0">
              <a:ln w="3175" cmpd="sng">
                <a:noFill/>
              </a:ln>
              <a:solidFill>
                <a:srgbClr val="800000"/>
              </a:solidFill>
              <a:effectLst/>
              <a:uLnTx/>
              <a:uFillTx/>
              <a:latin typeface="+mj-lt"/>
              <a:ea typeface="+mj-ea"/>
              <a:cs typeface="+mj-cs"/>
            </a:endParaRPr>
          </a:p>
        </p:txBody>
      </p:sp>
      <p:sp>
        <p:nvSpPr>
          <p:cNvPr id="3" name="内容占位符 2"/>
          <p:cNvSpPr>
            <a:spLocks noGrp="1"/>
          </p:cNvSpPr>
          <p:nvPr>
            <p:ph idx="1"/>
          </p:nvPr>
        </p:nvSpPr>
        <p:spPr>
          <a:xfrm>
            <a:off x="2416175" y="1249363"/>
            <a:ext cx="7315200" cy="1117600"/>
          </a:xfrm>
        </p:spPr>
        <p:txBody>
          <a:bodyPr vert="horz" wrap="square" lIns="91440" tIns="45720" rIns="91440" bIns="45720" numCol="1" anchor="t" anchorCtr="0" compatLnSpc="1">
            <a:noAutofit/>
          </a:bodyPr>
          <a:lstStyle/>
          <a:p>
            <a:pPr marL="285750" marR="0" lvl="0" indent="-28575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Char char="•"/>
              <a:defRPr/>
            </a:pPr>
            <a:r>
              <a:rPr kumimoji="1" lang="zh-CN" altLang="en-US" sz="2225" b="0" i="0" u="none" strike="noStrike" kern="1200" cap="none" spc="0" normalizeH="0" baseline="0" noProof="0" dirty="0">
                <a:ln>
                  <a:noFill/>
                </a:ln>
                <a:solidFill>
                  <a:srgbClr val="800000"/>
                </a:solidFill>
                <a:effectLst/>
                <a:uLnTx/>
                <a:uFillTx/>
                <a:latin typeface="+mn-lt"/>
                <a:ea typeface="+mn-ea"/>
                <a:cs typeface="+mn-cs"/>
              </a:rPr>
              <a:t>修理和服务行业集中生产、撤点太多，群众日用品品种减少，质量下降，一些均有民族特色的东西面临失传危险。</a:t>
            </a:r>
            <a:endParaRPr kumimoji="1" lang="zh-CN" altLang="en-US" sz="2225" b="0" i="0" u="none" strike="noStrike" kern="1200" cap="none" spc="0" normalizeH="0" baseline="0" noProof="0" dirty="0">
              <a:ln>
                <a:noFill/>
              </a:ln>
              <a:solidFill>
                <a:srgbClr val="800000"/>
              </a:solidFill>
              <a:effectLst/>
              <a:uLnTx/>
              <a:uFillTx/>
              <a:latin typeface="+mn-lt"/>
              <a:ea typeface="+mn-ea"/>
              <a:cs typeface="+mn-cs"/>
            </a:endParaRPr>
          </a:p>
        </p:txBody>
      </p:sp>
      <p:pic>
        <p:nvPicPr>
          <p:cNvPr id="47108" name="图片 3" descr="屏幕快照 2019-03-18 18.30.06.png"/>
          <p:cNvPicPr>
            <a:picLocks noChangeAspect="1"/>
          </p:cNvPicPr>
          <p:nvPr/>
        </p:nvPicPr>
        <p:blipFill>
          <a:blip r:embed="rId1"/>
          <a:stretch>
            <a:fillRect/>
          </a:stretch>
        </p:blipFill>
        <p:spPr>
          <a:xfrm>
            <a:off x="2268538" y="3432175"/>
            <a:ext cx="4240212" cy="2243138"/>
          </a:xfrm>
          <a:prstGeom prst="rect">
            <a:avLst/>
          </a:prstGeom>
          <a:noFill/>
          <a:ln w="9525">
            <a:noFill/>
          </a:ln>
        </p:spPr>
      </p:pic>
      <p:pic>
        <p:nvPicPr>
          <p:cNvPr id="47109" name="图片 4" descr="屏幕快照 2019-03-18 18.30.00.png"/>
          <p:cNvPicPr>
            <a:picLocks noChangeAspect="1"/>
          </p:cNvPicPr>
          <p:nvPr/>
        </p:nvPicPr>
        <p:blipFill>
          <a:blip r:embed="rId2"/>
          <a:stretch>
            <a:fillRect/>
          </a:stretch>
        </p:blipFill>
        <p:spPr>
          <a:xfrm>
            <a:off x="6726238" y="3432175"/>
            <a:ext cx="3749675" cy="2243138"/>
          </a:xfrm>
          <a:prstGeom prst="rect">
            <a:avLst/>
          </a:prstGeom>
          <a:noFill/>
          <a:ln w="9525">
            <a:noFill/>
          </a:ln>
        </p:spPr>
      </p:pic>
    </p:spTree>
  </p:cSld>
  <p:clrMapOvr>
    <a:masterClrMapping/>
  </p:clrMapOvr>
  <p:transition spd="slow">
    <p:pull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2"/>
          <p:cNvSpPr>
            <a:spLocks noGrp="1"/>
          </p:cNvSpPr>
          <p:nvPr>
            <p:ph idx="1"/>
          </p:nvPr>
        </p:nvSpPr>
        <p:spPr>
          <a:xfrm>
            <a:off x="3017838" y="935038"/>
            <a:ext cx="6000750" cy="1235075"/>
          </a:xfrm>
        </p:spPr>
        <p:txBody>
          <a:bodyPr vert="horz" wrap="square" lIns="91440" tIns="45720" rIns="91440" bIns="45720" anchor="t" anchorCtr="0"/>
          <a:p>
            <a:r>
              <a:rPr lang="zh-CN" altLang="en-US" dirty="0">
                <a:solidFill>
                  <a:schemeClr val="accent1"/>
                </a:solidFill>
                <a:latin typeface="黑体" panose="02010609060101010101" charset="-122"/>
                <a:ea typeface="黑体" panose="02010609060101010101" charset="-122"/>
              </a:rPr>
              <a:t>到</a:t>
            </a:r>
            <a:r>
              <a:rPr lang="en-US" altLang="zh-CN" dirty="0">
                <a:solidFill>
                  <a:schemeClr val="accent1"/>
                </a:solidFill>
                <a:latin typeface="黑体" panose="02010609060101010101" charset="-122"/>
                <a:ea typeface="黑体" panose="02010609060101010101" charset="-122"/>
              </a:rPr>
              <a:t>1956</a:t>
            </a:r>
            <a:r>
              <a:rPr lang="zh-CN" altLang="en-US" dirty="0">
                <a:solidFill>
                  <a:schemeClr val="accent1"/>
                </a:solidFill>
                <a:latin typeface="黑体" panose="02010609060101010101" charset="-122"/>
                <a:ea typeface="黑体" panose="02010609060101010101" charset="-122"/>
              </a:rPr>
              <a:t>年，参加合作社的手工业已占其总数的</a:t>
            </a:r>
            <a:r>
              <a:rPr lang="en-US" altLang="zh-CN" dirty="0">
                <a:solidFill>
                  <a:schemeClr val="accent1"/>
                </a:solidFill>
                <a:latin typeface="黑体" panose="02010609060101010101" charset="-122"/>
                <a:ea typeface="黑体" panose="02010609060101010101" charset="-122"/>
              </a:rPr>
              <a:t>91.7%</a:t>
            </a:r>
            <a:r>
              <a:rPr lang="zh-CN" altLang="en-US" dirty="0">
                <a:solidFill>
                  <a:schemeClr val="accent1"/>
                </a:solidFill>
                <a:latin typeface="黑体" panose="02010609060101010101" charset="-122"/>
                <a:ea typeface="黑体" panose="02010609060101010101" charset="-122"/>
              </a:rPr>
              <a:t>，产值占全国手工业总产值的</a:t>
            </a:r>
            <a:r>
              <a:rPr lang="en-US" altLang="zh-CN" dirty="0">
                <a:solidFill>
                  <a:schemeClr val="accent1"/>
                </a:solidFill>
                <a:latin typeface="黑体" panose="02010609060101010101" charset="-122"/>
                <a:ea typeface="黑体" panose="02010609060101010101" charset="-122"/>
              </a:rPr>
              <a:t>93%</a:t>
            </a:r>
            <a:r>
              <a:rPr lang="zh-CN" altLang="en-US" dirty="0">
                <a:solidFill>
                  <a:schemeClr val="accent1"/>
                </a:solidFill>
                <a:latin typeface="黑体" panose="02010609060101010101" charset="-122"/>
                <a:ea typeface="黑体" panose="02010609060101010101" charset="-122"/>
              </a:rPr>
              <a:t>，全国基本上实现了手工业合作化。</a:t>
            </a:r>
            <a:endParaRPr lang="zh-CN" altLang="en-US" dirty="0">
              <a:solidFill>
                <a:schemeClr val="accent1"/>
              </a:solidFill>
              <a:latin typeface="黑体" panose="02010609060101010101" charset="-122"/>
              <a:ea typeface="黑体" panose="02010609060101010101" charset="-122"/>
            </a:endParaRPr>
          </a:p>
        </p:txBody>
      </p:sp>
      <p:grpSp>
        <p:nvGrpSpPr>
          <p:cNvPr id="48131" name="Group 3"/>
          <p:cNvGrpSpPr/>
          <p:nvPr/>
        </p:nvGrpSpPr>
        <p:grpSpPr>
          <a:xfrm>
            <a:off x="3236913" y="3274784"/>
            <a:ext cx="6026150" cy="1720850"/>
            <a:chOff x="-3" y="97"/>
            <a:chExt cx="5062" cy="1266"/>
          </a:xfrm>
        </p:grpSpPr>
        <p:sp>
          <p:nvSpPr>
            <p:cNvPr id="73731" name="AutoShape 4"/>
            <p:cNvSpPr/>
            <p:nvPr/>
          </p:nvSpPr>
          <p:spPr>
            <a:xfrm>
              <a:off x="2840" y="166"/>
              <a:ext cx="2219" cy="244"/>
            </a:xfrm>
            <a:prstGeom prst="roundRect">
              <a:avLst>
                <a:gd name="adj" fmla="val 16667"/>
              </a:avLst>
            </a:prstGeom>
            <a:solidFill>
              <a:schemeClr val="accent2"/>
            </a:solidFill>
            <a:ln w="9525" cap="flat" cmpd="sng">
              <a:solidFill>
                <a:schemeClr val="tx1"/>
              </a:solidFill>
              <a:prstDash val="solid"/>
              <a:round/>
              <a:headEnd type="none" w="med" len="med"/>
              <a:tailEnd type="none" w="med" len="med"/>
            </a:ln>
          </p:spPr>
          <p:txBody>
            <a:bodyPr wrap="square" anchor="ctr">
              <a:spAutoFit/>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48133" name="Group 5"/>
            <p:cNvGrpSpPr/>
            <p:nvPr/>
          </p:nvGrpSpPr>
          <p:grpSpPr>
            <a:xfrm>
              <a:off x="-3" y="97"/>
              <a:ext cx="5062" cy="1266"/>
              <a:chOff x="-3" y="1"/>
              <a:chExt cx="5062" cy="1266"/>
            </a:xfrm>
          </p:grpSpPr>
          <p:sp>
            <p:nvSpPr>
              <p:cNvPr id="73733" name="Rectangle 6"/>
              <p:cNvSpPr/>
              <p:nvPr/>
            </p:nvSpPr>
            <p:spPr>
              <a:xfrm>
                <a:off x="2741" y="48"/>
                <a:ext cx="2318" cy="261"/>
              </a:xfrm>
              <a:prstGeom prst="rect">
                <a:avLst/>
              </a:prstGeom>
              <a:noFill/>
              <a:ln w="9525">
                <a:noFill/>
              </a:ln>
            </p:spPr>
            <p:txBody>
              <a:bodyPr wrap="square" anchor="t">
                <a:spAutoFit/>
              </a:bodyPr>
              <a:lstStyle/>
              <a:p>
                <a:pPr marL="544195" marR="0" lvl="0" indent="-544195" algn="ctr" defTabSz="457200" rtl="0" eaLnBrk="0" fontAlgn="base" latinLnBrk="0" hangingPunct="0">
                  <a:lnSpc>
                    <a:spcPct val="95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方正姚体" panose="02010601030101010101" pitchFamily="2" charset="-122"/>
                    <a:ea typeface="方正姚体" panose="02010601030101010101" pitchFamily="2" charset="-122"/>
                    <a:cs typeface="+mn-cs"/>
                  </a:rPr>
                  <a:t>入社手工业产值</a:t>
                </a:r>
                <a:r>
                  <a:rPr kumimoji="0" lang="en-US" altLang="zh-CN" sz="1800" b="1" i="0" u="none" strike="noStrike" kern="1200" cap="none" spc="0" normalizeH="0" baseline="0" noProof="0" dirty="0">
                    <a:ln>
                      <a:noFill/>
                    </a:ln>
                    <a:solidFill>
                      <a:schemeClr val="bg1"/>
                    </a:solidFill>
                    <a:effectLst/>
                    <a:uLnTx/>
                    <a:uFillTx/>
                    <a:latin typeface="方正姚体" panose="02010601030101010101" pitchFamily="2" charset="-122"/>
                    <a:ea typeface="方正姚体" panose="02010601030101010101" pitchFamily="2" charset="-122"/>
                    <a:cs typeface="+mn-cs"/>
                  </a:rPr>
                  <a:t>93%</a:t>
                </a:r>
                <a:endParaRPr kumimoji="0" lang="en-US" altLang="zh-CN" sz="1800" b="1" i="0" u="none" strike="noStrike" kern="1200" cap="none" spc="0" normalizeH="0" baseline="0" noProof="0" dirty="0">
                  <a:ln>
                    <a:noFill/>
                  </a:ln>
                  <a:solidFill>
                    <a:schemeClr val="bg1"/>
                  </a:solidFill>
                  <a:effectLst/>
                  <a:uLnTx/>
                  <a:uFillTx/>
                  <a:latin typeface="方正姚体" panose="02010601030101010101" pitchFamily="2" charset="-122"/>
                  <a:ea typeface="方正姚体" panose="02010601030101010101" pitchFamily="2" charset="-122"/>
                  <a:cs typeface="+mn-cs"/>
                </a:endParaRPr>
              </a:p>
            </p:txBody>
          </p:sp>
          <p:sp>
            <p:nvSpPr>
              <p:cNvPr id="73734" name="Arc 7"/>
              <p:cNvSpPr/>
              <p:nvPr/>
            </p:nvSpPr>
            <p:spPr>
              <a:xfrm rot="-5400000">
                <a:off x="882" y="-560"/>
                <a:ext cx="968" cy="2556"/>
              </a:xfrm>
              <a:custGeom>
                <a:avLst/>
                <a:gdLst/>
                <a:ahLst/>
                <a:cxnLst>
                  <a:cxn ang="0">
                    <a:pos x="0" y="0"/>
                  </a:cxn>
                  <a:cxn ang="0">
                    <a:pos x="0" y="0"/>
                  </a:cxn>
                  <a:cxn ang="0">
                    <a:pos x="0" y="0"/>
                  </a:cxn>
                </a:cxnLst>
                <a:rect l="0" t="0" r="0" b="0"/>
                <a:pathLst>
                  <a:path w="43200" h="43200" fill="none">
                    <a:moveTo>
                      <a:pt x="33380" y="39705"/>
                    </a:moveTo>
                    <a:cubicBezTo>
                      <a:pt x="29874" y="41985"/>
                      <a:pt x="25782" y="43199"/>
                      <a:pt x="21600" y="43200"/>
                    </a:cubicBezTo>
                    <a:cubicBezTo>
                      <a:pt x="9670" y="43200"/>
                      <a:pt x="0" y="33529"/>
                      <a:pt x="0" y="21600"/>
                    </a:cubicBezTo>
                    <a:cubicBezTo>
                      <a:pt x="0" y="9670"/>
                      <a:pt x="9670" y="0"/>
                      <a:pt x="21600" y="0"/>
                    </a:cubicBezTo>
                    <a:cubicBezTo>
                      <a:pt x="33529" y="0"/>
                      <a:pt x="43200" y="9670"/>
                      <a:pt x="43200" y="21600"/>
                    </a:cubicBezTo>
                    <a:cubicBezTo>
                      <a:pt x="43200" y="26520"/>
                      <a:pt x="41520" y="31293"/>
                      <a:pt x="38438" y="35129"/>
                    </a:cubicBezTo>
                  </a:path>
                  <a:path w="43200" h="43200" stroke="0">
                    <a:moveTo>
                      <a:pt x="33380" y="39705"/>
                    </a:moveTo>
                    <a:cubicBezTo>
                      <a:pt x="29874" y="41985"/>
                      <a:pt x="25782" y="43199"/>
                      <a:pt x="21600" y="43200"/>
                    </a:cubicBezTo>
                    <a:cubicBezTo>
                      <a:pt x="9670" y="43200"/>
                      <a:pt x="0" y="33529"/>
                      <a:pt x="0" y="21600"/>
                    </a:cubicBezTo>
                    <a:cubicBezTo>
                      <a:pt x="0" y="9670"/>
                      <a:pt x="9670" y="0"/>
                      <a:pt x="21600" y="0"/>
                    </a:cubicBezTo>
                    <a:cubicBezTo>
                      <a:pt x="33529" y="0"/>
                      <a:pt x="43200" y="9670"/>
                      <a:pt x="43200" y="21600"/>
                    </a:cubicBezTo>
                    <a:cubicBezTo>
                      <a:pt x="43200" y="26520"/>
                      <a:pt x="41520" y="31293"/>
                      <a:pt x="38438" y="35129"/>
                    </a:cubicBezTo>
                    <a:lnTo>
                      <a:pt x="21600" y="21600"/>
                    </a:lnTo>
                    <a:close/>
                  </a:path>
                </a:pathLst>
              </a:custGeom>
              <a:solidFill>
                <a:schemeClr val="tx2"/>
              </a:solidFill>
              <a:ln w="9525">
                <a:noFill/>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Garamond" panose="02020404030301010803" pitchFamily="18" charset="0"/>
                  <a:ea typeface="+mn-ea"/>
                  <a:cs typeface="+mn-cs"/>
                </a:endParaRPr>
              </a:p>
            </p:txBody>
          </p:sp>
          <p:sp>
            <p:nvSpPr>
              <p:cNvPr id="73735" name="Text Box 8"/>
              <p:cNvSpPr txBox="1"/>
              <p:nvPr/>
            </p:nvSpPr>
            <p:spPr>
              <a:xfrm>
                <a:off x="891" y="292"/>
                <a:ext cx="436" cy="475"/>
              </a:xfrm>
              <a:prstGeom prst="rect">
                <a:avLst/>
              </a:prstGeom>
              <a:noFill/>
              <a:ln w="9525">
                <a:noFill/>
              </a:ln>
            </p:spPr>
            <p:txBody>
              <a:bodyPr anchor="t">
                <a:spAutoFit/>
              </a:bodyPr>
              <a:lstStyle/>
              <a:p>
                <a:pPr marR="0" algn="ctr" defTabSz="457200">
                  <a:spcBef>
                    <a:spcPct val="50000"/>
                  </a:spcBef>
                  <a:buClrTx/>
                  <a:buSzTx/>
                  <a:buFontTx/>
                  <a:buNone/>
                  <a:defRPr/>
                </a:pPr>
                <a:r>
                  <a:rPr kumimoji="0" lang="en-US" altLang="zh-CN" b="1" kern="1200" cap="none" spc="0" normalizeH="0" baseline="0" noProof="0" dirty="0">
                    <a:solidFill>
                      <a:srgbClr val="1C1C1C"/>
                    </a:solidFill>
                    <a:latin typeface="方正姚体" panose="02010601030101010101" pitchFamily="2" charset="-122"/>
                    <a:ea typeface="方正姚体" panose="02010601030101010101" pitchFamily="2" charset="-122"/>
                    <a:cs typeface="+mn-cs"/>
                  </a:rPr>
                  <a:t>70%</a:t>
                </a:r>
                <a:endParaRPr kumimoji="0" lang="en-US" altLang="zh-CN" b="1" kern="1200" cap="none" spc="0" normalizeH="0" baseline="0" noProof="0" dirty="0">
                  <a:solidFill>
                    <a:srgbClr val="1C1C1C"/>
                  </a:solidFill>
                  <a:latin typeface="方正姚体" panose="02010601030101010101" pitchFamily="2" charset="-122"/>
                  <a:ea typeface="方正姚体" panose="02010601030101010101" pitchFamily="2" charset="-122"/>
                  <a:cs typeface="+mn-cs"/>
                </a:endParaRPr>
              </a:p>
            </p:txBody>
          </p:sp>
          <p:sp>
            <p:nvSpPr>
              <p:cNvPr id="73736" name="Arc 9"/>
              <p:cNvSpPr/>
              <p:nvPr/>
            </p:nvSpPr>
            <p:spPr>
              <a:xfrm rot="-5400000">
                <a:off x="1176" y="-611"/>
                <a:ext cx="869" cy="2459"/>
              </a:xfrm>
              <a:custGeom>
                <a:avLst/>
                <a:gdLst/>
                <a:ahLst/>
                <a:cxnLst>
                  <a:cxn ang="0">
                    <a:pos x="0" y="0"/>
                  </a:cxn>
                  <a:cxn ang="0">
                    <a:pos x="0" y="0"/>
                  </a:cxn>
                  <a:cxn ang="0">
                    <a:pos x="0" y="0"/>
                  </a:cxn>
                </a:cxnLst>
                <a:rect l="0" t="0" r="0" b="0"/>
                <a:pathLst>
                  <a:path w="43200" h="43200" fill="none">
                    <a:moveTo>
                      <a:pt x="28692" y="42002"/>
                    </a:moveTo>
                    <a:cubicBezTo>
                      <a:pt x="26411" y="42795"/>
                      <a:pt x="24014" y="43199"/>
                      <a:pt x="21600" y="43200"/>
                    </a:cubicBezTo>
                    <a:cubicBezTo>
                      <a:pt x="9670" y="43200"/>
                      <a:pt x="0" y="33529"/>
                      <a:pt x="0" y="21600"/>
                    </a:cubicBezTo>
                    <a:cubicBezTo>
                      <a:pt x="0" y="9670"/>
                      <a:pt x="9670" y="0"/>
                      <a:pt x="21600" y="0"/>
                    </a:cubicBezTo>
                    <a:cubicBezTo>
                      <a:pt x="33529" y="0"/>
                      <a:pt x="43200" y="9670"/>
                      <a:pt x="43200" y="21600"/>
                    </a:cubicBezTo>
                    <a:cubicBezTo>
                      <a:pt x="43200" y="29688"/>
                      <a:pt x="38680" y="37099"/>
                      <a:pt x="31489" y="40802"/>
                    </a:cubicBezTo>
                  </a:path>
                  <a:path w="43200" h="43200" stroke="0">
                    <a:moveTo>
                      <a:pt x="28692" y="42002"/>
                    </a:moveTo>
                    <a:cubicBezTo>
                      <a:pt x="26411" y="42795"/>
                      <a:pt x="24014" y="43199"/>
                      <a:pt x="21600" y="43200"/>
                    </a:cubicBezTo>
                    <a:cubicBezTo>
                      <a:pt x="9670" y="43200"/>
                      <a:pt x="0" y="33529"/>
                      <a:pt x="0" y="21600"/>
                    </a:cubicBezTo>
                    <a:cubicBezTo>
                      <a:pt x="0" y="9670"/>
                      <a:pt x="9670" y="0"/>
                      <a:pt x="21600" y="0"/>
                    </a:cubicBezTo>
                    <a:cubicBezTo>
                      <a:pt x="33529" y="0"/>
                      <a:pt x="43200" y="9670"/>
                      <a:pt x="43200" y="21600"/>
                    </a:cubicBezTo>
                    <a:cubicBezTo>
                      <a:pt x="43200" y="29688"/>
                      <a:pt x="38680" y="37099"/>
                      <a:pt x="31489" y="40802"/>
                    </a:cubicBezTo>
                    <a:lnTo>
                      <a:pt x="21600" y="21600"/>
                    </a:lnTo>
                    <a:close/>
                  </a:path>
                </a:pathLst>
              </a:custGeom>
              <a:solidFill>
                <a:srgbClr val="33CCCC"/>
              </a:solidFill>
              <a:ln w="9525">
                <a:noFill/>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Garamond" panose="02020404030301010803" pitchFamily="18" charset="0"/>
                  <a:ea typeface="+mn-ea"/>
                  <a:cs typeface="+mn-cs"/>
                </a:endParaRPr>
              </a:p>
            </p:txBody>
          </p:sp>
          <p:sp>
            <p:nvSpPr>
              <p:cNvPr id="48138" name="Line 10"/>
              <p:cNvSpPr/>
              <p:nvPr/>
            </p:nvSpPr>
            <p:spPr>
              <a:xfrm>
                <a:off x="2518" y="788"/>
                <a:ext cx="0" cy="73"/>
              </a:xfrm>
              <a:prstGeom prst="line">
                <a:avLst/>
              </a:prstGeom>
              <a:ln w="9525" cap="flat" cmpd="sng">
                <a:solidFill>
                  <a:srgbClr val="1C1C1C">
                    <a:alpha val="34117"/>
                  </a:srgbClr>
                </a:solidFill>
                <a:prstDash val="solid"/>
                <a:headEnd type="none" w="med" len="med"/>
                <a:tailEnd type="none" w="med" len="med"/>
              </a:ln>
            </p:spPr>
          </p:sp>
          <p:sp>
            <p:nvSpPr>
              <p:cNvPr id="48139" name="Line 11"/>
              <p:cNvSpPr/>
              <p:nvPr/>
            </p:nvSpPr>
            <p:spPr>
              <a:xfrm flipH="1">
                <a:off x="2257" y="951"/>
                <a:ext cx="0" cy="44"/>
              </a:xfrm>
              <a:prstGeom prst="line">
                <a:avLst/>
              </a:prstGeom>
              <a:ln w="9525" cap="flat" cmpd="sng">
                <a:solidFill>
                  <a:srgbClr val="1C1C1C">
                    <a:alpha val="34117"/>
                  </a:srgbClr>
                </a:solidFill>
                <a:prstDash val="solid"/>
                <a:headEnd type="none" w="med" len="med"/>
                <a:tailEnd type="none" w="med" len="med"/>
              </a:ln>
            </p:spPr>
          </p:sp>
          <p:sp>
            <p:nvSpPr>
              <p:cNvPr id="48140" name="Line 12"/>
              <p:cNvSpPr/>
              <p:nvPr/>
            </p:nvSpPr>
            <p:spPr>
              <a:xfrm flipH="1">
                <a:off x="844" y="631"/>
                <a:ext cx="639" cy="523"/>
              </a:xfrm>
              <a:prstGeom prst="line">
                <a:avLst/>
              </a:prstGeom>
              <a:ln w="12700" cap="flat" cmpd="sng">
                <a:solidFill>
                  <a:schemeClr val="tx1"/>
                </a:solidFill>
                <a:prstDash val="solid"/>
                <a:headEnd type="none" w="med" len="med"/>
                <a:tailEnd type="none" w="med" len="med"/>
              </a:ln>
            </p:spPr>
          </p:sp>
          <p:sp>
            <p:nvSpPr>
              <p:cNvPr id="57357" name="Arc 13"/>
              <p:cNvSpPr/>
              <p:nvPr/>
            </p:nvSpPr>
            <p:spPr bwMode="auto">
              <a:xfrm rot="16200000">
                <a:off x="900" y="-798"/>
                <a:ext cx="1162" cy="2967"/>
              </a:xfrm>
              <a:custGeom>
                <a:avLst/>
                <a:gdLst>
                  <a:gd name="G0" fmla="+- 21600 0 0"/>
                  <a:gd name="G1" fmla="+- 21600 0 0"/>
                  <a:gd name="G2" fmla="+- 21600 0 0"/>
                  <a:gd name="T0" fmla="*/ 21373 w 43200"/>
                  <a:gd name="T1" fmla="*/ 43199 h 43199"/>
                  <a:gd name="T2" fmla="*/ 29823 w 43200"/>
                  <a:gd name="T3" fmla="*/ 41573 h 43199"/>
                  <a:gd name="T4" fmla="*/ 21600 w 43200"/>
                  <a:gd name="T5" fmla="*/ 21600 h 43199"/>
                </a:gdLst>
                <a:ahLst/>
                <a:cxnLst>
                  <a:cxn ang="0">
                    <a:pos x="T0" y="T1"/>
                  </a:cxn>
                  <a:cxn ang="0">
                    <a:pos x="T2" y="T3"/>
                  </a:cxn>
                  <a:cxn ang="0">
                    <a:pos x="T4" y="T5"/>
                  </a:cxn>
                </a:cxnLst>
                <a:rect l="0" t="0" r="r" b="b"/>
                <a:pathLst>
                  <a:path w="43200" h="43199" fill="none" extrusionOk="0">
                    <a:moveTo>
                      <a:pt x="21373" y="43198"/>
                    </a:moveTo>
                    <a:cubicBezTo>
                      <a:pt x="9532" y="43074"/>
                      <a:pt x="0" y="33440"/>
                      <a:pt x="0" y="21600"/>
                    </a:cubicBezTo>
                    <a:cubicBezTo>
                      <a:pt x="0" y="9670"/>
                      <a:pt x="9670" y="0"/>
                      <a:pt x="21600" y="0"/>
                    </a:cubicBezTo>
                    <a:cubicBezTo>
                      <a:pt x="33529" y="0"/>
                      <a:pt x="43200" y="9670"/>
                      <a:pt x="43200" y="21600"/>
                    </a:cubicBezTo>
                    <a:cubicBezTo>
                      <a:pt x="43200" y="30353"/>
                      <a:pt x="37917" y="38241"/>
                      <a:pt x="29823" y="41573"/>
                    </a:cubicBezTo>
                  </a:path>
                  <a:path w="43200" h="43199" stroke="0" extrusionOk="0">
                    <a:moveTo>
                      <a:pt x="21373" y="43198"/>
                    </a:moveTo>
                    <a:cubicBezTo>
                      <a:pt x="9532" y="43074"/>
                      <a:pt x="0" y="33440"/>
                      <a:pt x="0" y="21600"/>
                    </a:cubicBezTo>
                    <a:cubicBezTo>
                      <a:pt x="0" y="9670"/>
                      <a:pt x="9670" y="0"/>
                      <a:pt x="21600" y="0"/>
                    </a:cubicBezTo>
                    <a:cubicBezTo>
                      <a:pt x="33529" y="0"/>
                      <a:pt x="43200" y="9670"/>
                      <a:pt x="43200" y="21600"/>
                    </a:cubicBezTo>
                    <a:cubicBezTo>
                      <a:pt x="43200" y="30353"/>
                      <a:pt x="37917" y="38241"/>
                      <a:pt x="29823" y="41573"/>
                    </a:cubicBezTo>
                    <a:lnTo>
                      <a:pt x="21600" y="21600"/>
                    </a:lnTo>
                    <a:close/>
                  </a:path>
                </a:pathLst>
              </a:custGeom>
              <a:gradFill rotWithShape="1">
                <a:gsLst>
                  <a:gs pos="0">
                    <a:schemeClr val="accent1">
                      <a:gamma/>
                      <a:shade val="51373"/>
                      <a:invGamma/>
                    </a:schemeClr>
                  </a:gs>
                  <a:gs pos="100000">
                    <a:schemeClr val="accent1"/>
                  </a:gs>
                </a:gsLst>
                <a:lin ang="5400000" scaled="1"/>
              </a:gradFill>
              <a:ln w="9525">
                <a:noFill/>
                <a:round/>
              </a:ln>
              <a:effectLst/>
            </p:spPr>
            <p:txBody>
              <a:bodyPr wrap="none" anchor="ctr"/>
              <a:lstStyle/>
              <a:p>
                <a:pPr marL="0" marR="0" lvl="0" indent="0" algn="l" defTabSz="145161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741" name="未知"/>
              <p:cNvSpPr/>
              <p:nvPr/>
            </p:nvSpPr>
            <p:spPr>
              <a:xfrm>
                <a:off x="2740" y="290"/>
                <a:ext cx="141" cy="186"/>
              </a:xfrm>
              <a:custGeom>
                <a:avLst/>
                <a:gdLst/>
                <a:ahLst/>
                <a:cxnLst>
                  <a:cxn ang="0">
                    <a:pos x="133" y="72"/>
                  </a:cxn>
                  <a:cxn ang="0">
                    <a:pos x="141" y="161"/>
                  </a:cxn>
                  <a:cxn ang="0">
                    <a:pos x="15" y="186"/>
                  </a:cxn>
                  <a:cxn ang="0">
                    <a:pos x="0" y="0"/>
                  </a:cxn>
                  <a:cxn ang="0">
                    <a:pos x="133" y="72"/>
                  </a:cxn>
                </a:cxnLst>
                <a:rect l="0" t="0" r="0" b="0"/>
                <a:pathLst>
                  <a:path w="141" h="186">
                    <a:moveTo>
                      <a:pt x="133" y="72"/>
                    </a:moveTo>
                    <a:lnTo>
                      <a:pt x="141" y="161"/>
                    </a:lnTo>
                    <a:lnTo>
                      <a:pt x="15" y="186"/>
                    </a:lnTo>
                    <a:lnTo>
                      <a:pt x="0" y="0"/>
                    </a:lnTo>
                    <a:lnTo>
                      <a:pt x="133" y="72"/>
                    </a:lnTo>
                    <a:close/>
                  </a:path>
                </a:pathLst>
              </a:custGeom>
              <a:solidFill>
                <a:schemeClr val="accent1"/>
              </a:solidFill>
              <a:ln w="9525">
                <a:noFill/>
              </a:ln>
            </p:spPr>
            <p:txBody>
              <a:body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Garamond" panose="02020404030301010803" pitchFamily="18" charset="0"/>
                  <a:ea typeface="+mn-ea"/>
                  <a:cs typeface="+mn-cs"/>
                </a:endParaRPr>
              </a:p>
            </p:txBody>
          </p:sp>
          <p:sp>
            <p:nvSpPr>
              <p:cNvPr id="57359" name="Arc 15"/>
              <p:cNvSpPr/>
              <p:nvPr/>
            </p:nvSpPr>
            <p:spPr bwMode="auto">
              <a:xfrm rot="16200000">
                <a:off x="894" y="-891"/>
                <a:ext cx="1163" cy="2946"/>
              </a:xfrm>
              <a:custGeom>
                <a:avLst/>
                <a:gdLst>
                  <a:gd name="G0" fmla="+- 21600 0 0"/>
                  <a:gd name="G1" fmla="+- 21600 0 0"/>
                  <a:gd name="G2" fmla="+- 21600 0 0"/>
                  <a:gd name="T0" fmla="*/ 17732 w 43200"/>
                  <a:gd name="T1" fmla="*/ 42851 h 42851"/>
                  <a:gd name="T2" fmla="*/ 29823 w 43200"/>
                  <a:gd name="T3" fmla="*/ 41573 h 42851"/>
                  <a:gd name="T4" fmla="*/ 21600 w 43200"/>
                  <a:gd name="T5" fmla="*/ 21600 h 42851"/>
                </a:gdLst>
                <a:ahLst/>
                <a:cxnLst>
                  <a:cxn ang="0">
                    <a:pos x="T0" y="T1"/>
                  </a:cxn>
                  <a:cxn ang="0">
                    <a:pos x="T2" y="T3"/>
                  </a:cxn>
                  <a:cxn ang="0">
                    <a:pos x="T4" y="T5"/>
                  </a:cxn>
                </a:cxnLst>
                <a:rect l="0" t="0" r="r" b="b"/>
                <a:pathLst>
                  <a:path w="43200" h="42851" fill="none" extrusionOk="0">
                    <a:moveTo>
                      <a:pt x="17732" y="42850"/>
                    </a:moveTo>
                    <a:cubicBezTo>
                      <a:pt x="7463" y="40981"/>
                      <a:pt x="0" y="32037"/>
                      <a:pt x="0" y="21600"/>
                    </a:cubicBezTo>
                    <a:cubicBezTo>
                      <a:pt x="0" y="9670"/>
                      <a:pt x="9670" y="0"/>
                      <a:pt x="21600" y="0"/>
                    </a:cubicBezTo>
                    <a:cubicBezTo>
                      <a:pt x="33529" y="0"/>
                      <a:pt x="43200" y="9670"/>
                      <a:pt x="43200" y="21600"/>
                    </a:cubicBezTo>
                    <a:cubicBezTo>
                      <a:pt x="43200" y="30353"/>
                      <a:pt x="37917" y="38241"/>
                      <a:pt x="29823" y="41573"/>
                    </a:cubicBezTo>
                  </a:path>
                  <a:path w="43200" h="42851" stroke="0" extrusionOk="0">
                    <a:moveTo>
                      <a:pt x="17732" y="42850"/>
                    </a:moveTo>
                    <a:cubicBezTo>
                      <a:pt x="7463" y="40981"/>
                      <a:pt x="0" y="32037"/>
                      <a:pt x="0" y="21600"/>
                    </a:cubicBezTo>
                    <a:cubicBezTo>
                      <a:pt x="0" y="9670"/>
                      <a:pt x="9670" y="0"/>
                      <a:pt x="21600" y="0"/>
                    </a:cubicBezTo>
                    <a:cubicBezTo>
                      <a:pt x="33529" y="0"/>
                      <a:pt x="43200" y="9670"/>
                      <a:pt x="43200" y="21600"/>
                    </a:cubicBezTo>
                    <a:cubicBezTo>
                      <a:pt x="43200" y="30353"/>
                      <a:pt x="37917" y="38241"/>
                      <a:pt x="29823" y="41573"/>
                    </a:cubicBezTo>
                    <a:lnTo>
                      <a:pt x="21600" y="21600"/>
                    </a:lnTo>
                    <a:close/>
                  </a:path>
                </a:pathLst>
              </a:custGeom>
              <a:gradFill rotWithShape="1">
                <a:gsLst>
                  <a:gs pos="0">
                    <a:schemeClr val="accent1"/>
                  </a:gs>
                  <a:gs pos="100000">
                    <a:schemeClr val="accent1">
                      <a:gamma/>
                      <a:tint val="40000"/>
                      <a:invGamma/>
                    </a:schemeClr>
                  </a:gs>
                </a:gsLst>
                <a:lin ang="5400000" scaled="1"/>
              </a:gradFill>
              <a:ln w="9525">
                <a:noFill/>
                <a:round/>
              </a:ln>
              <a:effectLst/>
            </p:spPr>
            <p:txBody>
              <a:bodyPr wrap="none" anchor="ctr"/>
              <a:lstStyle/>
              <a:p>
                <a:pPr marL="0" marR="0" lvl="0" indent="0" algn="l" defTabSz="145161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743" name="Text Box 16"/>
              <p:cNvSpPr txBox="1"/>
              <p:nvPr/>
            </p:nvSpPr>
            <p:spPr>
              <a:xfrm>
                <a:off x="844" y="146"/>
                <a:ext cx="902" cy="271"/>
              </a:xfrm>
              <a:prstGeom prst="rect">
                <a:avLst/>
              </a:prstGeom>
              <a:noFill/>
              <a:ln w="9525">
                <a:noFill/>
              </a:ln>
            </p:spPr>
            <p:txBody>
              <a:bodyPr wrap="square" anchor="t">
                <a:spAutoFit/>
              </a:bodyPr>
              <a:lstStyle/>
              <a:p>
                <a:pPr marR="0" algn="ctr" defTabSz="457200">
                  <a:spcBef>
                    <a:spcPct val="50000"/>
                  </a:spcBef>
                  <a:buClrTx/>
                  <a:buSzTx/>
                  <a:buFontTx/>
                  <a:buNone/>
                  <a:defRPr/>
                </a:pPr>
                <a:r>
                  <a:rPr kumimoji="0" lang="en-US" altLang="zh-CN" b="1" kern="1200" cap="none" spc="0" normalizeH="0" baseline="0" noProof="0" dirty="0">
                    <a:latin typeface="方正姚体" panose="02010601030101010101" pitchFamily="2" charset="-122"/>
                    <a:ea typeface="方正姚体" panose="02010601030101010101" pitchFamily="2" charset="-122"/>
                    <a:cs typeface="+mn-cs"/>
                  </a:rPr>
                  <a:t>93%</a:t>
                </a:r>
                <a:endParaRPr kumimoji="0" lang="en-US" altLang="zh-CN" b="1" kern="1200" cap="none" spc="0" normalizeH="0" baseline="0" noProof="0" dirty="0">
                  <a:latin typeface="方正姚体" panose="02010601030101010101" pitchFamily="2" charset="-122"/>
                  <a:ea typeface="方正姚体" panose="02010601030101010101" pitchFamily="2" charset="-122"/>
                  <a:cs typeface="+mn-cs"/>
                </a:endParaRPr>
              </a:p>
            </p:txBody>
          </p:sp>
        </p:grpSp>
      </p:grpSp>
    </p:spTree>
  </p:cSld>
  <p:clrMapOvr>
    <a:masterClrMapping/>
  </p:clrMapOvr>
  <p:transition>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235157" y="1322203"/>
            <a:ext cx="7721686"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二、新民主主义社会如何向社会主义社会过渡？</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336488" y="2289394"/>
            <a:ext cx="5519024" cy="2800767"/>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（一）党在过渡时期的总路线</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（二）对农业、手工业的社会主义改造</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（三）对资本主义工商业的社会主义改造</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（四）社会主义改造的历史经验</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00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5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692175"/>
            <a:ext cx="12192000" cy="2493002"/>
            <a:chOff x="-5812" y="3743259"/>
            <a:chExt cx="12192000" cy="3114742"/>
          </a:xfrm>
        </p:grpSpPr>
        <p:sp>
          <p:nvSpPr>
            <p:cNvPr id="14" name="矩形 13"/>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t="23109" r="6302" b="43091"/>
            <a:stretch>
              <a:fillRect/>
            </a:stretch>
          </p:blipFill>
          <p:spPr>
            <a:xfrm flipH="1" flipV="1">
              <a:off x="0" y="3759199"/>
              <a:ext cx="11709400" cy="3098798"/>
            </a:xfrm>
            <a:prstGeom prst="rect">
              <a:avLst/>
            </a:prstGeom>
          </p:spPr>
        </p:pic>
      </p:grpSp>
      <p:sp>
        <p:nvSpPr>
          <p:cNvPr id="2" name="TextBox 3"/>
          <p:cNvSpPr txBox="1"/>
          <p:nvPr/>
        </p:nvSpPr>
        <p:spPr>
          <a:xfrm>
            <a:off x="2105025" y="718698"/>
            <a:ext cx="7981950" cy="59880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r>
              <a:rPr lang="zh-CN" altLang="en-US" sz="2200" dirty="0">
                <a:solidFill>
                  <a:schemeClr val="tx1">
                    <a:lumMod val="85000"/>
                    <a:lumOff val="15000"/>
                  </a:schemeClr>
                </a:solidFill>
                <a:sym typeface="+mn-ea"/>
              </a:rPr>
              <a:t>（一）党在过渡时期的总路线</a:t>
            </a:r>
            <a:endParaRPr lang="zh-CN" altLang="en-US" sz="2200" dirty="0">
              <a:solidFill>
                <a:schemeClr val="tx1">
                  <a:lumMod val="85000"/>
                  <a:lumOff val="15000"/>
                </a:schemeClr>
              </a:solidFill>
              <a:sym typeface="+mn-ea"/>
            </a:endParaRPr>
          </a:p>
        </p:txBody>
      </p:sp>
      <p:sp>
        <p:nvSpPr>
          <p:cNvPr id="5" name="矩形 4"/>
          <p:cNvSpPr/>
          <p:nvPr/>
        </p:nvSpPr>
        <p:spPr>
          <a:xfrm>
            <a:off x="912346" y="2129527"/>
            <a:ext cx="10205932" cy="158870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7"/>
          <p:cNvSpPr/>
          <p:nvPr/>
        </p:nvSpPr>
        <p:spPr>
          <a:xfrm>
            <a:off x="1287145" y="4036535"/>
            <a:ext cx="9677400" cy="2293145"/>
          </a:xfrm>
          <a:prstGeom prst="foldedCorner">
            <a:avLst>
              <a:gd name="adj" fmla="val 11598"/>
            </a:avLst>
          </a:prstGeom>
          <a:solidFill>
            <a:schemeClr val="bg1"/>
          </a:solidFill>
          <a:ln>
            <a:gradFill>
              <a:gsLst>
                <a:gs pos="0">
                  <a:schemeClr val="accent2">
                    <a:lumMod val="20000"/>
                    <a:lumOff val="80000"/>
                  </a:schemeClr>
                </a:gs>
                <a:gs pos="74000">
                  <a:schemeClr val="accent2"/>
                </a:gs>
                <a:gs pos="83000">
                  <a:schemeClr val="accent2"/>
                </a:gs>
                <a:gs pos="100000">
                  <a:schemeClr val="accent2">
                    <a:lumMod val="20000"/>
                    <a:lumOff val="80000"/>
                  </a:schemeClr>
                </a:gs>
              </a:gsLst>
              <a:lin ang="9000000" scaled="0"/>
            </a:grad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1043480" y="2250028"/>
            <a:ext cx="10205932" cy="1588702"/>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46636" y="2150482"/>
            <a:ext cx="10205932" cy="158870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369160" y="2581450"/>
            <a:ext cx="9361092" cy="662361"/>
          </a:xfrm>
          <a:prstGeom prst="rect">
            <a:avLst/>
          </a:prstGeom>
        </p:spPr>
        <p:txBody>
          <a:bodyPr wrap="square">
            <a:spAutoFit/>
          </a:bodyPr>
          <a:lstStyle/>
          <a:p>
            <a:pPr algn="ctr">
              <a:lnSpc>
                <a:spcPct val="150000"/>
              </a:lnSpc>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新民主主义社会要过渡到社会主义社会，但是</a:t>
            </a:r>
            <a:r>
              <a:rPr lang="zh-CN" altLang="en-US" sz="2800" b="1" dirty="0">
                <a:solidFill>
                  <a:srgbClr val="B0261F"/>
                </a:solidFill>
                <a:latin typeface="华文中宋" panose="02010600040101010101" pitchFamily="2" charset="-122"/>
                <a:ea typeface="华文中宋" panose="02010600040101010101" pitchFamily="2" charset="-122"/>
                <a:cs typeface="微软雅黑" panose="020B0503020204020204" pitchFamily="34" charset="-122"/>
              </a:rPr>
              <a:t>何时过渡</a:t>
            </a:r>
            <a:r>
              <a:rPr lang="zh-CN" altLang="en-US" sz="2400" b="1" dirty="0">
                <a:latin typeface="华文中宋" panose="02010600040101010101" pitchFamily="2" charset="-122"/>
                <a:ea typeface="华文中宋" panose="02010600040101010101" pitchFamily="2" charset="-122"/>
                <a:cs typeface="微软雅黑" panose="020B0503020204020204" pitchFamily="34" charset="-122"/>
              </a:rPr>
              <a:t>、</a:t>
            </a:r>
            <a:r>
              <a:rPr lang="zh-CN" altLang="en-US" sz="2800" b="1" dirty="0">
                <a:solidFill>
                  <a:srgbClr val="B0261F"/>
                </a:solidFill>
                <a:latin typeface="华文中宋" panose="02010600040101010101" pitchFamily="2" charset="-122"/>
                <a:ea typeface="华文中宋" panose="02010600040101010101" pitchFamily="2" charset="-122"/>
                <a:cs typeface="微软雅黑" panose="020B0503020204020204" pitchFamily="34" charset="-122"/>
              </a:rPr>
              <a:t>怎样过渡</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1486460" y="4359956"/>
            <a:ext cx="9105090" cy="499624"/>
          </a:xfrm>
          <a:prstGeom prst="rect">
            <a:avLst/>
          </a:prstGeom>
        </p:spPr>
        <p:txBody>
          <a:bodyPr wrap="square">
            <a:spAutoFit/>
          </a:bodyPr>
          <a:lstStyle/>
          <a:p>
            <a:pPr algn="ctr">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毛泽东和党的其他领导人对这一问题的认识经历了</a:t>
            </a:r>
            <a:r>
              <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一个逐步发展变化的过程</a:t>
            </a:r>
            <a:endParaRPr lang="zh-CN" altLang="en-US" sz="20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箭头: 右 2"/>
          <p:cNvSpPr/>
          <p:nvPr/>
        </p:nvSpPr>
        <p:spPr>
          <a:xfrm>
            <a:off x="1" y="4831869"/>
            <a:ext cx="10591549" cy="696993"/>
          </a:xfrm>
          <a:prstGeom prst="rightArrow">
            <a:avLst/>
          </a:prstGeom>
          <a:gradFill flip="none" rotWithShape="1">
            <a:gsLst>
              <a:gs pos="0">
                <a:schemeClr val="bg1">
                  <a:alpha val="0"/>
                </a:schemeClr>
              </a:gs>
              <a:gs pos="100000">
                <a:srgbClr val="C0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32"/>
          <p:cNvSpPr/>
          <p:nvPr/>
        </p:nvSpPr>
        <p:spPr>
          <a:xfrm>
            <a:off x="-365" y="0"/>
            <a:ext cx="4111931" cy="6858000"/>
          </a:xfrm>
          <a:prstGeom prst="roundRect">
            <a:avLst>
              <a:gd name="adj" fmla="val 0"/>
            </a:avLst>
          </a:prstGeom>
          <a:solidFill>
            <a:srgbClr val="9D211B"/>
          </a:solidFill>
          <a:ln w="12700" cap="flat" cmpd="sng" algn="ctr">
            <a:noFill/>
            <a:prstDash val="solid"/>
            <a:miter lim="800000"/>
          </a:ln>
          <a:effectLst>
            <a:outerShdw blurRad="4826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468" y="2543261"/>
            <a:ext cx="4311033" cy="4304678"/>
          </a:xfrm>
          <a:prstGeom prst="rect">
            <a:avLst/>
          </a:prstGeom>
        </p:spPr>
      </p:pic>
      <p:sp>
        <p:nvSpPr>
          <p:cNvPr id="87" name="矩形: 圆角 32"/>
          <p:cNvSpPr/>
          <p:nvPr/>
        </p:nvSpPr>
        <p:spPr>
          <a:xfrm>
            <a:off x="212" y="10061"/>
            <a:ext cx="4127646" cy="6847939"/>
          </a:xfrm>
          <a:prstGeom prst="roundRect">
            <a:avLst>
              <a:gd name="adj" fmla="val 0"/>
            </a:avLst>
          </a:prstGeom>
          <a:gradFill flip="none" rotWithShape="1">
            <a:gsLst>
              <a:gs pos="77000">
                <a:srgbClr val="C93A3C">
                  <a:alpha val="68000"/>
                </a:srgbClr>
              </a:gs>
              <a:gs pos="43000">
                <a:srgbClr val="9D211B"/>
              </a:gs>
              <a:gs pos="89000">
                <a:srgbClr val="E97C30">
                  <a:alpha val="63000"/>
                </a:srgb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sp>
        <p:nvSpPr>
          <p:cNvPr id="107" name="Freeform: Shape 9"/>
          <p:cNvSpPr/>
          <p:nvPr/>
        </p:nvSpPr>
        <p:spPr>
          <a:xfrm rot="16200000" flipH="1">
            <a:off x="-269365" y="-1122430"/>
            <a:ext cx="1119032" cy="3112840"/>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矩形 11"/>
          <p:cNvSpPr/>
          <p:nvPr/>
        </p:nvSpPr>
        <p:spPr>
          <a:xfrm>
            <a:off x="4111748" y="0"/>
            <a:ext cx="8080251" cy="6858000"/>
          </a:xfrm>
          <a:prstGeom prst="rect">
            <a:avLst/>
          </a:prstGeom>
          <a:gradFill flip="none" rotWithShape="1">
            <a:gsLst>
              <a:gs pos="0">
                <a:srgbClr val="FBECC4">
                  <a:alpha val="0"/>
                </a:srgbClr>
              </a:gs>
              <a:gs pos="100000">
                <a:srgbClr val="F2C1B1">
                  <a:alpha val="16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Gotham Rounded Book"/>
              <a:ea typeface="思源黑体 CN Regular"/>
              <a:cs typeface="+mn-cs"/>
            </a:endParaRPr>
          </a:p>
        </p:txBody>
      </p:sp>
      <p:sp>
        <p:nvSpPr>
          <p:cNvPr id="20" name="文本框 19"/>
          <p:cNvSpPr txBox="1"/>
          <p:nvPr/>
        </p:nvSpPr>
        <p:spPr>
          <a:xfrm>
            <a:off x="3013212" y="1087171"/>
            <a:ext cx="438001" cy="1018103"/>
          </a:xfrm>
          <a:custGeom>
            <a:avLst/>
            <a:gdLst/>
            <a:ahLst/>
            <a:cxnLst/>
            <a:rect l="l" t="t" r="r" b="b"/>
            <a:pathLst>
              <a:path w="438001" h="1018103">
                <a:moveTo>
                  <a:pt x="55811" y="781645"/>
                </a:moveTo>
                <a:cubicBezTo>
                  <a:pt x="104626" y="781645"/>
                  <a:pt x="134987" y="792361"/>
                  <a:pt x="146894" y="813792"/>
                </a:cubicBezTo>
                <a:cubicBezTo>
                  <a:pt x="149275" y="820340"/>
                  <a:pt x="150503" y="826442"/>
                  <a:pt x="150577" y="832098"/>
                </a:cubicBezTo>
                <a:cubicBezTo>
                  <a:pt x="150800" y="849064"/>
                  <a:pt x="140643" y="862012"/>
                  <a:pt x="120104" y="870942"/>
                </a:cubicBezTo>
                <a:cubicBezTo>
                  <a:pt x="99864" y="874514"/>
                  <a:pt x="86767" y="867965"/>
                  <a:pt x="80814" y="851297"/>
                </a:cubicBezTo>
                <a:cubicBezTo>
                  <a:pt x="74861" y="828675"/>
                  <a:pt x="64740" y="809029"/>
                  <a:pt x="50453" y="792361"/>
                </a:cubicBezTo>
                <a:cubicBezTo>
                  <a:pt x="46881" y="788789"/>
                  <a:pt x="45690" y="786408"/>
                  <a:pt x="46881" y="785217"/>
                </a:cubicBezTo>
                <a:cubicBezTo>
                  <a:pt x="48072" y="782836"/>
                  <a:pt x="51048" y="781645"/>
                  <a:pt x="55811" y="781645"/>
                </a:cubicBezTo>
                <a:close/>
                <a:moveTo>
                  <a:pt x="289769" y="590550"/>
                </a:moveTo>
                <a:cubicBezTo>
                  <a:pt x="315962" y="596503"/>
                  <a:pt x="337989" y="609004"/>
                  <a:pt x="355848" y="628054"/>
                </a:cubicBezTo>
                <a:cubicBezTo>
                  <a:pt x="357039" y="631626"/>
                  <a:pt x="354062" y="635793"/>
                  <a:pt x="346918" y="640556"/>
                </a:cubicBezTo>
                <a:cubicBezTo>
                  <a:pt x="343347" y="642937"/>
                  <a:pt x="340965" y="647104"/>
                  <a:pt x="339775" y="653058"/>
                </a:cubicBezTo>
                <a:lnTo>
                  <a:pt x="339775" y="747712"/>
                </a:lnTo>
                <a:lnTo>
                  <a:pt x="348704" y="747712"/>
                </a:lnTo>
                <a:cubicBezTo>
                  <a:pt x="362992" y="721518"/>
                  <a:pt x="373112" y="708422"/>
                  <a:pt x="379065" y="708422"/>
                </a:cubicBezTo>
                <a:cubicBezTo>
                  <a:pt x="393353" y="710803"/>
                  <a:pt x="412403" y="725090"/>
                  <a:pt x="436215" y="751284"/>
                </a:cubicBezTo>
                <a:cubicBezTo>
                  <a:pt x="437108" y="752772"/>
                  <a:pt x="437666" y="754149"/>
                  <a:pt x="437890" y="755414"/>
                </a:cubicBezTo>
                <a:cubicBezTo>
                  <a:pt x="438559" y="759209"/>
                  <a:pt x="436215" y="762000"/>
                  <a:pt x="430858" y="763786"/>
                </a:cubicBezTo>
                <a:cubicBezTo>
                  <a:pt x="416570" y="762595"/>
                  <a:pt x="383828" y="762000"/>
                  <a:pt x="332631" y="762000"/>
                </a:cubicBezTo>
                <a:lnTo>
                  <a:pt x="248692" y="762000"/>
                </a:lnTo>
                <a:lnTo>
                  <a:pt x="248692" y="785217"/>
                </a:lnTo>
                <a:cubicBezTo>
                  <a:pt x="249883" y="786408"/>
                  <a:pt x="251073" y="788789"/>
                  <a:pt x="252264" y="792361"/>
                </a:cubicBezTo>
                <a:cubicBezTo>
                  <a:pt x="264170" y="809029"/>
                  <a:pt x="276672" y="825103"/>
                  <a:pt x="289769" y="840581"/>
                </a:cubicBezTo>
                <a:cubicBezTo>
                  <a:pt x="301675" y="815578"/>
                  <a:pt x="308223" y="794742"/>
                  <a:pt x="309414" y="778073"/>
                </a:cubicBezTo>
                <a:cubicBezTo>
                  <a:pt x="311795" y="773311"/>
                  <a:pt x="316558" y="771525"/>
                  <a:pt x="323701" y="772715"/>
                </a:cubicBezTo>
                <a:cubicBezTo>
                  <a:pt x="329654" y="775097"/>
                  <a:pt x="340965" y="779859"/>
                  <a:pt x="357634" y="787003"/>
                </a:cubicBezTo>
                <a:cubicBezTo>
                  <a:pt x="375494" y="794147"/>
                  <a:pt x="386804" y="798909"/>
                  <a:pt x="391567" y="801290"/>
                </a:cubicBezTo>
                <a:cubicBezTo>
                  <a:pt x="398711" y="810815"/>
                  <a:pt x="396925" y="817364"/>
                  <a:pt x="386209" y="820936"/>
                </a:cubicBezTo>
                <a:cubicBezTo>
                  <a:pt x="377875" y="819745"/>
                  <a:pt x="370731" y="821531"/>
                  <a:pt x="364778" y="826293"/>
                </a:cubicBezTo>
                <a:cubicBezTo>
                  <a:pt x="345728" y="839390"/>
                  <a:pt x="326678" y="850106"/>
                  <a:pt x="307628" y="858440"/>
                </a:cubicBezTo>
                <a:cubicBezTo>
                  <a:pt x="335012" y="885825"/>
                  <a:pt x="373708" y="907256"/>
                  <a:pt x="423714" y="922734"/>
                </a:cubicBezTo>
                <a:cubicBezTo>
                  <a:pt x="432048" y="925115"/>
                  <a:pt x="436215" y="928092"/>
                  <a:pt x="436215" y="931664"/>
                </a:cubicBezTo>
                <a:cubicBezTo>
                  <a:pt x="436215" y="935236"/>
                  <a:pt x="432644" y="938808"/>
                  <a:pt x="425500" y="942379"/>
                </a:cubicBezTo>
                <a:cubicBezTo>
                  <a:pt x="405259" y="953095"/>
                  <a:pt x="389781" y="965001"/>
                  <a:pt x="379065" y="978098"/>
                </a:cubicBezTo>
                <a:cubicBezTo>
                  <a:pt x="374303" y="985242"/>
                  <a:pt x="369540" y="988814"/>
                  <a:pt x="364778" y="988814"/>
                </a:cubicBezTo>
                <a:cubicBezTo>
                  <a:pt x="361206" y="988814"/>
                  <a:pt x="355848" y="986433"/>
                  <a:pt x="348704" y="981670"/>
                </a:cubicBezTo>
                <a:cubicBezTo>
                  <a:pt x="303461" y="955476"/>
                  <a:pt x="270123" y="906065"/>
                  <a:pt x="248692" y="833437"/>
                </a:cubicBezTo>
                <a:cubicBezTo>
                  <a:pt x="248692" y="895350"/>
                  <a:pt x="249287" y="937617"/>
                  <a:pt x="250478" y="960239"/>
                </a:cubicBezTo>
                <a:cubicBezTo>
                  <a:pt x="252859" y="984051"/>
                  <a:pt x="246311" y="998934"/>
                  <a:pt x="230833" y="1004887"/>
                </a:cubicBezTo>
                <a:cubicBezTo>
                  <a:pt x="212973" y="1012031"/>
                  <a:pt x="198686" y="1016198"/>
                  <a:pt x="187970" y="1017389"/>
                </a:cubicBezTo>
                <a:cubicBezTo>
                  <a:pt x="173683" y="1019770"/>
                  <a:pt x="165348" y="1016198"/>
                  <a:pt x="162967" y="1006673"/>
                </a:cubicBezTo>
                <a:cubicBezTo>
                  <a:pt x="158204" y="990004"/>
                  <a:pt x="142726" y="978098"/>
                  <a:pt x="116533" y="970954"/>
                </a:cubicBezTo>
                <a:cubicBezTo>
                  <a:pt x="107008" y="968573"/>
                  <a:pt x="102840" y="965597"/>
                  <a:pt x="104031" y="962025"/>
                </a:cubicBezTo>
                <a:cubicBezTo>
                  <a:pt x="104031" y="958453"/>
                  <a:pt x="109389" y="957262"/>
                  <a:pt x="120104" y="958453"/>
                </a:cubicBezTo>
                <a:cubicBezTo>
                  <a:pt x="129629" y="958453"/>
                  <a:pt x="139750" y="958453"/>
                  <a:pt x="150465" y="958453"/>
                </a:cubicBezTo>
                <a:cubicBezTo>
                  <a:pt x="170706" y="960834"/>
                  <a:pt x="179636" y="949523"/>
                  <a:pt x="177254" y="924520"/>
                </a:cubicBezTo>
                <a:lnTo>
                  <a:pt x="177254" y="879872"/>
                </a:lnTo>
                <a:cubicBezTo>
                  <a:pt x="176064" y="881062"/>
                  <a:pt x="173683" y="882848"/>
                  <a:pt x="170111" y="885229"/>
                </a:cubicBezTo>
                <a:cubicBezTo>
                  <a:pt x="117723" y="925711"/>
                  <a:pt x="83790" y="951309"/>
                  <a:pt x="68312" y="962025"/>
                </a:cubicBezTo>
                <a:cubicBezTo>
                  <a:pt x="62359" y="964406"/>
                  <a:pt x="58787" y="967383"/>
                  <a:pt x="57597" y="970954"/>
                </a:cubicBezTo>
                <a:cubicBezTo>
                  <a:pt x="54025" y="981670"/>
                  <a:pt x="48072" y="983456"/>
                  <a:pt x="39737" y="976312"/>
                </a:cubicBezTo>
                <a:cubicBezTo>
                  <a:pt x="37356" y="971550"/>
                  <a:pt x="30212" y="960239"/>
                  <a:pt x="18306" y="942379"/>
                </a:cubicBezTo>
                <a:cubicBezTo>
                  <a:pt x="11162" y="930473"/>
                  <a:pt x="6400" y="922734"/>
                  <a:pt x="4019" y="919162"/>
                </a:cubicBezTo>
                <a:cubicBezTo>
                  <a:pt x="447" y="912018"/>
                  <a:pt x="3423" y="907256"/>
                  <a:pt x="12948" y="904875"/>
                </a:cubicBezTo>
                <a:cubicBezTo>
                  <a:pt x="67717" y="890587"/>
                  <a:pt x="122486" y="873918"/>
                  <a:pt x="177254" y="854868"/>
                </a:cubicBezTo>
                <a:lnTo>
                  <a:pt x="177254" y="762000"/>
                </a:lnTo>
                <a:lnTo>
                  <a:pt x="70098" y="762000"/>
                </a:lnTo>
                <a:cubicBezTo>
                  <a:pt x="49858" y="762000"/>
                  <a:pt x="33189" y="763190"/>
                  <a:pt x="20092" y="765572"/>
                </a:cubicBezTo>
                <a:cubicBezTo>
                  <a:pt x="16520" y="765572"/>
                  <a:pt x="13544" y="764381"/>
                  <a:pt x="11162" y="762000"/>
                </a:cubicBezTo>
                <a:cubicBezTo>
                  <a:pt x="11162" y="762000"/>
                  <a:pt x="9972" y="760809"/>
                  <a:pt x="7590" y="758428"/>
                </a:cubicBezTo>
                <a:cubicBezTo>
                  <a:pt x="4019" y="753665"/>
                  <a:pt x="1637" y="750689"/>
                  <a:pt x="447" y="749498"/>
                </a:cubicBezTo>
                <a:cubicBezTo>
                  <a:pt x="-744" y="745926"/>
                  <a:pt x="447" y="744140"/>
                  <a:pt x="4019" y="744140"/>
                </a:cubicBezTo>
                <a:cubicBezTo>
                  <a:pt x="17115" y="746522"/>
                  <a:pt x="41523" y="747712"/>
                  <a:pt x="77242" y="747712"/>
                </a:cubicBezTo>
                <a:lnTo>
                  <a:pt x="271909" y="747712"/>
                </a:lnTo>
                <a:lnTo>
                  <a:pt x="271909" y="697706"/>
                </a:lnTo>
                <a:lnTo>
                  <a:pt x="127248" y="697706"/>
                </a:lnTo>
                <a:cubicBezTo>
                  <a:pt x="109389" y="698897"/>
                  <a:pt x="97483" y="700087"/>
                  <a:pt x="91529" y="701278"/>
                </a:cubicBezTo>
                <a:cubicBezTo>
                  <a:pt x="86767" y="703659"/>
                  <a:pt x="83790" y="702468"/>
                  <a:pt x="82600" y="697706"/>
                </a:cubicBezTo>
                <a:cubicBezTo>
                  <a:pt x="82600" y="696515"/>
                  <a:pt x="81409" y="694134"/>
                  <a:pt x="79028" y="690562"/>
                </a:cubicBezTo>
                <a:cubicBezTo>
                  <a:pt x="77837" y="688181"/>
                  <a:pt x="76647" y="686395"/>
                  <a:pt x="75456" y="685204"/>
                </a:cubicBezTo>
                <a:cubicBezTo>
                  <a:pt x="74265" y="681633"/>
                  <a:pt x="75456" y="680442"/>
                  <a:pt x="79028" y="681633"/>
                </a:cubicBezTo>
                <a:cubicBezTo>
                  <a:pt x="88553" y="684014"/>
                  <a:pt x="107603" y="685204"/>
                  <a:pt x="136178" y="685204"/>
                </a:cubicBezTo>
                <a:lnTo>
                  <a:pt x="271909" y="685204"/>
                </a:lnTo>
                <a:lnTo>
                  <a:pt x="271909" y="635198"/>
                </a:lnTo>
                <a:lnTo>
                  <a:pt x="109389" y="635198"/>
                </a:lnTo>
                <a:cubicBezTo>
                  <a:pt x="104626" y="635198"/>
                  <a:pt x="96887" y="635793"/>
                  <a:pt x="86172" y="636984"/>
                </a:cubicBezTo>
                <a:cubicBezTo>
                  <a:pt x="80219" y="636984"/>
                  <a:pt x="76647" y="636984"/>
                  <a:pt x="75456" y="636984"/>
                </a:cubicBezTo>
                <a:cubicBezTo>
                  <a:pt x="73075" y="639365"/>
                  <a:pt x="70098" y="638770"/>
                  <a:pt x="66526" y="635198"/>
                </a:cubicBezTo>
                <a:cubicBezTo>
                  <a:pt x="66526" y="634008"/>
                  <a:pt x="65336" y="631626"/>
                  <a:pt x="62954" y="628054"/>
                </a:cubicBezTo>
                <a:cubicBezTo>
                  <a:pt x="60573" y="625673"/>
                  <a:pt x="59383" y="623887"/>
                  <a:pt x="59383" y="622697"/>
                </a:cubicBezTo>
                <a:cubicBezTo>
                  <a:pt x="58192" y="619125"/>
                  <a:pt x="59383" y="617339"/>
                  <a:pt x="62954" y="617339"/>
                </a:cubicBezTo>
                <a:cubicBezTo>
                  <a:pt x="74861" y="619720"/>
                  <a:pt x="93315" y="620911"/>
                  <a:pt x="118319" y="620911"/>
                </a:cubicBezTo>
                <a:lnTo>
                  <a:pt x="264765" y="620911"/>
                </a:lnTo>
                <a:cubicBezTo>
                  <a:pt x="274290" y="601861"/>
                  <a:pt x="282625" y="591740"/>
                  <a:pt x="289769" y="590550"/>
                </a:cubicBezTo>
                <a:close/>
                <a:moveTo>
                  <a:pt x="139750" y="253603"/>
                </a:moveTo>
                <a:lnTo>
                  <a:pt x="139750" y="355401"/>
                </a:lnTo>
                <a:lnTo>
                  <a:pt x="289769" y="355401"/>
                </a:lnTo>
                <a:lnTo>
                  <a:pt x="289769" y="253603"/>
                </a:lnTo>
                <a:close/>
                <a:moveTo>
                  <a:pt x="139750" y="150018"/>
                </a:moveTo>
                <a:lnTo>
                  <a:pt x="139750" y="241101"/>
                </a:lnTo>
                <a:lnTo>
                  <a:pt x="289769" y="241101"/>
                </a:lnTo>
                <a:lnTo>
                  <a:pt x="289769" y="150018"/>
                </a:lnTo>
                <a:close/>
                <a:moveTo>
                  <a:pt x="150465" y="44648"/>
                </a:moveTo>
                <a:cubicBezTo>
                  <a:pt x="150465" y="44648"/>
                  <a:pt x="149870" y="45243"/>
                  <a:pt x="148679" y="46434"/>
                </a:cubicBezTo>
                <a:cubicBezTo>
                  <a:pt x="142726" y="51197"/>
                  <a:pt x="139750" y="55959"/>
                  <a:pt x="139750" y="60722"/>
                </a:cubicBezTo>
                <a:lnTo>
                  <a:pt x="139750" y="135731"/>
                </a:lnTo>
                <a:lnTo>
                  <a:pt x="289769" y="135731"/>
                </a:lnTo>
                <a:lnTo>
                  <a:pt x="289769" y="44648"/>
                </a:lnTo>
                <a:close/>
                <a:moveTo>
                  <a:pt x="305842" y="0"/>
                </a:moveTo>
                <a:cubicBezTo>
                  <a:pt x="323701" y="2381"/>
                  <a:pt x="345133" y="13692"/>
                  <a:pt x="370136" y="33933"/>
                </a:cubicBezTo>
                <a:cubicBezTo>
                  <a:pt x="376089" y="38695"/>
                  <a:pt x="379065" y="43309"/>
                  <a:pt x="379065" y="47774"/>
                </a:cubicBezTo>
                <a:cubicBezTo>
                  <a:pt x="379065" y="52238"/>
                  <a:pt x="376089" y="56554"/>
                  <a:pt x="370136" y="60722"/>
                </a:cubicBezTo>
                <a:cubicBezTo>
                  <a:pt x="364183" y="61912"/>
                  <a:pt x="361801" y="68461"/>
                  <a:pt x="362992" y="80367"/>
                </a:cubicBezTo>
                <a:lnTo>
                  <a:pt x="362992" y="173236"/>
                </a:lnTo>
                <a:cubicBezTo>
                  <a:pt x="362992" y="264914"/>
                  <a:pt x="364183" y="338733"/>
                  <a:pt x="366564" y="394692"/>
                </a:cubicBezTo>
                <a:cubicBezTo>
                  <a:pt x="367754" y="410170"/>
                  <a:pt x="361206" y="419100"/>
                  <a:pt x="346919" y="421481"/>
                </a:cubicBezTo>
                <a:cubicBezTo>
                  <a:pt x="335012" y="426243"/>
                  <a:pt x="321915" y="428625"/>
                  <a:pt x="307628" y="428625"/>
                </a:cubicBezTo>
                <a:cubicBezTo>
                  <a:pt x="294531" y="431006"/>
                  <a:pt x="288578" y="425648"/>
                  <a:pt x="289769" y="412551"/>
                </a:cubicBezTo>
                <a:lnTo>
                  <a:pt x="289769" y="367903"/>
                </a:lnTo>
                <a:lnTo>
                  <a:pt x="139750" y="367903"/>
                </a:lnTo>
                <a:lnTo>
                  <a:pt x="139750" y="398264"/>
                </a:lnTo>
                <a:cubicBezTo>
                  <a:pt x="140940" y="412551"/>
                  <a:pt x="136178" y="420886"/>
                  <a:pt x="125462" y="423267"/>
                </a:cubicBezTo>
                <a:cubicBezTo>
                  <a:pt x="115937" y="428029"/>
                  <a:pt x="102840" y="431006"/>
                  <a:pt x="86172" y="432197"/>
                </a:cubicBezTo>
                <a:cubicBezTo>
                  <a:pt x="68312" y="436959"/>
                  <a:pt x="60573" y="429220"/>
                  <a:pt x="62954" y="408979"/>
                </a:cubicBezTo>
                <a:cubicBezTo>
                  <a:pt x="66526" y="358973"/>
                  <a:pt x="68312" y="281583"/>
                  <a:pt x="68312" y="176808"/>
                </a:cubicBezTo>
                <a:lnTo>
                  <a:pt x="68312" y="94654"/>
                </a:lnTo>
                <a:cubicBezTo>
                  <a:pt x="68312" y="62508"/>
                  <a:pt x="66526" y="38100"/>
                  <a:pt x="62954" y="21431"/>
                </a:cubicBezTo>
                <a:cubicBezTo>
                  <a:pt x="61764" y="7143"/>
                  <a:pt x="67122" y="1786"/>
                  <a:pt x="79028" y="5358"/>
                </a:cubicBezTo>
                <a:cubicBezTo>
                  <a:pt x="100459" y="10120"/>
                  <a:pt x="122486" y="16668"/>
                  <a:pt x="145108" y="25003"/>
                </a:cubicBezTo>
                <a:cubicBezTo>
                  <a:pt x="149870" y="26193"/>
                  <a:pt x="152847" y="27979"/>
                  <a:pt x="154037" y="30361"/>
                </a:cubicBezTo>
                <a:lnTo>
                  <a:pt x="279053" y="30361"/>
                </a:lnTo>
                <a:cubicBezTo>
                  <a:pt x="290959" y="11311"/>
                  <a:pt x="299889" y="1190"/>
                  <a:pt x="305842" y="0"/>
                </a:cubicBezTo>
                <a:close/>
              </a:path>
            </a:pathLst>
          </a:custGeom>
          <a:solidFill>
            <a:srgbClr val="FFFFCC"/>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i="0" u="none" strike="noStrike" kern="1200" cap="none" spc="0" normalizeH="0" baseline="0" noProof="0" dirty="0">
              <a:ln>
                <a:noFill/>
              </a:ln>
              <a:solidFill>
                <a:srgbClr val="FFFFCC"/>
              </a:solidFill>
              <a:effectLst>
                <a:outerShdw blurRad="38100" dist="38100" dir="2700000" algn="tl">
                  <a:srgbClr val="000000">
                    <a:alpha val="43137"/>
                  </a:srgbClr>
                </a:outerShdw>
              </a:effectLst>
              <a:uLnTx/>
              <a:uFillTx/>
              <a:latin typeface="方正粗宋简体" panose="02000000000000000000" pitchFamily="2" charset="-122"/>
              <a:ea typeface="方正粗宋简体" panose="02000000000000000000" pitchFamily="2" charset="-122"/>
            </a:endParaRPr>
          </a:p>
        </p:txBody>
      </p:sp>
      <p:sp>
        <p:nvSpPr>
          <p:cNvPr id="39" name="文本框 38"/>
          <p:cNvSpPr txBox="1"/>
          <p:nvPr/>
        </p:nvSpPr>
        <p:spPr>
          <a:xfrm>
            <a:off x="5603887" y="1819760"/>
            <a:ext cx="4331635"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sym typeface="+mn-ea"/>
              </a:rPr>
              <a:t>为什么要向社会主义社会过渡</a:t>
            </a:r>
            <a:r>
              <a:rPr lang="en-US" altLang="zh-CN" sz="2400" b="1" dirty="0">
                <a:latin typeface="微软雅黑" panose="020B0503020204020204" pitchFamily="34" charset="-122"/>
                <a:ea typeface="微软雅黑" panose="020B0503020204020204" pitchFamily="34" charset="-122"/>
                <a:sym typeface="+mn-ea"/>
              </a:rPr>
              <a:t>?</a:t>
            </a:r>
            <a:endParaRPr lang="en-US" altLang="zh-CN" sz="2400" dirty="0"/>
          </a:p>
        </p:txBody>
      </p:sp>
      <p:cxnSp>
        <p:nvCxnSpPr>
          <p:cNvPr id="44" name="直接连接符 43"/>
          <p:cNvCxnSpPr/>
          <p:nvPr/>
        </p:nvCxnSpPr>
        <p:spPr>
          <a:xfrm>
            <a:off x="4729654" y="2553322"/>
            <a:ext cx="687076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5632703" y="2804263"/>
            <a:ext cx="6032421" cy="461665"/>
          </a:xfrm>
          <a:prstGeom prst="rect">
            <a:avLst/>
          </a:prstGeom>
          <a:noFill/>
        </p:spPr>
        <p:txBody>
          <a:bodyPr wrap="non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sym typeface="+mn-ea"/>
              </a:rPr>
              <a:t>新民主主义社会如何向社会主义社会过渡？</a:t>
            </a:r>
            <a:endParaRPr lang="zh-CN" altLang="en-US" sz="2400" dirty="0">
              <a:latin typeface="微软雅黑" panose="020B0503020204020204" pitchFamily="34" charset="-122"/>
              <a:ea typeface="微软雅黑" panose="020B0503020204020204" pitchFamily="34" charset="-122"/>
            </a:endParaRPr>
          </a:p>
        </p:txBody>
      </p:sp>
      <p:cxnSp>
        <p:nvCxnSpPr>
          <p:cNvPr id="92" name="直接连接符 91"/>
          <p:cNvCxnSpPr/>
          <p:nvPr/>
        </p:nvCxnSpPr>
        <p:spPr>
          <a:xfrm>
            <a:off x="4759911" y="3527315"/>
            <a:ext cx="6839062"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5632308" y="3801009"/>
            <a:ext cx="6574104" cy="461665"/>
          </a:xfrm>
          <a:prstGeom prst="rect">
            <a:avLst/>
          </a:prstGeom>
          <a:noFill/>
        </p:spPr>
        <p:txBody>
          <a:bodyPr wrap="square">
            <a:spAutoFit/>
          </a:bodyPr>
          <a:lstStyle>
            <a:defPPr>
              <a:defRPr lang="zh-CN"/>
            </a:defPPr>
            <a:lvl1pPr>
              <a:lnSpc>
                <a:spcPct val="120000"/>
              </a:lnSpc>
            </a:lvl1pPr>
          </a:lstStyle>
          <a:p>
            <a:pPr lvl="0">
              <a:lnSpc>
                <a:spcPct val="100000"/>
              </a:lnSpc>
              <a:defRPr/>
            </a:pPr>
            <a:r>
              <a:rPr lang="zh-CN" altLang="en-US" sz="2400" b="1" dirty="0">
                <a:latin typeface="微软雅黑" panose="020B0503020204020204" pitchFamily="34" charset="-122"/>
                <a:ea typeface="微软雅黑" panose="020B0503020204020204" pitchFamily="34" charset="-122"/>
                <a:sym typeface="+mn-ea"/>
              </a:rPr>
              <a:t>如何认识社会主义基本制度的确立及其意义？</a:t>
            </a:r>
            <a:endParaRPr lang="en-US" altLang="zh-CN" sz="2400" dirty="0"/>
          </a:p>
        </p:txBody>
      </p:sp>
      <p:cxnSp>
        <p:nvCxnSpPr>
          <p:cNvPr id="96" name="直接连接符 95"/>
          <p:cNvCxnSpPr/>
          <p:nvPr/>
        </p:nvCxnSpPr>
        <p:spPr>
          <a:xfrm>
            <a:off x="4790168" y="4562708"/>
            <a:ext cx="680736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Freeform: Shape 9"/>
          <p:cNvSpPr/>
          <p:nvPr/>
        </p:nvSpPr>
        <p:spPr>
          <a:xfrm rot="16200000" flipH="1">
            <a:off x="375378" y="-814926"/>
            <a:ext cx="629091" cy="2064399"/>
          </a:xfrm>
          <a:custGeom>
            <a:avLst/>
            <a:gdLst>
              <a:gd name="connsiteX0" fmla="*/ 0 w 1189942"/>
              <a:gd name="connsiteY0" fmla="*/ 0 h 2524513"/>
              <a:gd name="connsiteX1" fmla="*/ 175601 w 1189942"/>
              <a:gd name="connsiteY1" fmla="*/ 17702 h 2524513"/>
              <a:gd name="connsiteX2" fmla="*/ 1189942 w 1189942"/>
              <a:gd name="connsiteY2" fmla="*/ 1262256 h 2524513"/>
              <a:gd name="connsiteX3" fmla="*/ 175601 w 1189942"/>
              <a:gd name="connsiteY3" fmla="*/ 2506811 h 2524513"/>
              <a:gd name="connsiteX4" fmla="*/ 0 w 1189942"/>
              <a:gd name="connsiteY4" fmla="*/ 2524513 h 25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942" h="2524513">
                <a:moveTo>
                  <a:pt x="0" y="0"/>
                </a:moveTo>
                <a:lnTo>
                  <a:pt x="175601" y="17702"/>
                </a:lnTo>
                <a:cubicBezTo>
                  <a:pt x="754484" y="136158"/>
                  <a:pt x="1189942" y="648354"/>
                  <a:pt x="1189942" y="1262256"/>
                </a:cubicBezTo>
                <a:cubicBezTo>
                  <a:pt x="1189942" y="1876159"/>
                  <a:pt x="754484" y="2388354"/>
                  <a:pt x="175601" y="2506811"/>
                </a:cubicBezTo>
                <a:lnTo>
                  <a:pt x="0" y="2524513"/>
                </a:lnTo>
                <a:close/>
              </a:path>
            </a:pathLst>
          </a:custGeom>
          <a:gradFill>
            <a:gsLst>
              <a:gs pos="44000">
                <a:srgbClr val="ED9184">
                  <a:alpha val="0"/>
                </a:srgbClr>
              </a:gs>
              <a:gs pos="100000">
                <a:srgbClr val="D07C98">
                  <a:alpha val="50000"/>
                </a:srgbClr>
              </a:gs>
            </a:gsLst>
            <a:path path="circle">
              <a:fillToRect l="50000" t="-80000" r="50000" b="180000"/>
            </a:path>
          </a:gradFill>
          <a:ln>
            <a:noFill/>
          </a:ln>
          <a:effectLst>
            <a:outerShdw blurRad="1270000" dist="6223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6" name="PA-Freeform: Shape 8"/>
          <p:cNvSpPr/>
          <p:nvPr>
            <p:custDataLst>
              <p:tags r:id="rId2"/>
            </p:custDataLst>
          </p:nvPr>
        </p:nvSpPr>
        <p:spPr>
          <a:xfrm flipH="1">
            <a:off x="9193347" y="5116523"/>
            <a:ext cx="3238349" cy="2077637"/>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rgbClr val="EFC879">
                  <a:alpha val="0"/>
                </a:srgbClr>
              </a:gs>
              <a:gs pos="100000">
                <a:srgbClr val="AF1E22">
                  <a:alpha val="0"/>
                </a:srgbClr>
              </a:gs>
              <a:gs pos="60000">
                <a:srgbClr val="D07C98">
                  <a:alpha val="15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9" name="ísḻîḓê"/>
          <p:cNvSpPr/>
          <p:nvPr/>
        </p:nvSpPr>
        <p:spPr>
          <a:xfrm>
            <a:off x="4479421" y="1873199"/>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一、</a:t>
            </a:r>
            <a:endParaRPr lang="en-US" altLang="zh-CN" sz="2800" b="1" dirty="0">
              <a:latin typeface="华文新魏" panose="02010800040101010101" pitchFamily="2" charset="-122"/>
              <a:ea typeface="华文新魏" panose="02010800040101010101" pitchFamily="2" charset="-122"/>
            </a:endParaRPr>
          </a:p>
        </p:txBody>
      </p:sp>
      <p:sp>
        <p:nvSpPr>
          <p:cNvPr id="50" name="ísḻîḓê"/>
          <p:cNvSpPr/>
          <p:nvPr/>
        </p:nvSpPr>
        <p:spPr>
          <a:xfrm>
            <a:off x="4479421" y="2849948"/>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二、</a:t>
            </a:r>
            <a:endParaRPr lang="en-US" altLang="zh-CN" sz="2800" b="1" dirty="0">
              <a:latin typeface="华文新魏" panose="02010800040101010101" pitchFamily="2" charset="-122"/>
              <a:ea typeface="华文新魏" panose="02010800040101010101" pitchFamily="2" charset="-122"/>
            </a:endParaRPr>
          </a:p>
        </p:txBody>
      </p:sp>
      <p:sp>
        <p:nvSpPr>
          <p:cNvPr id="51" name="ísḻîḓê"/>
          <p:cNvSpPr/>
          <p:nvPr/>
        </p:nvSpPr>
        <p:spPr>
          <a:xfrm>
            <a:off x="4497739" y="3850435"/>
            <a:ext cx="1303954" cy="369332"/>
          </a:xfrm>
          <a:prstGeom prst="rect">
            <a:avLst/>
          </a:prstGeom>
        </p:spPr>
        <p:txBody>
          <a:bodyPr wrap="square" lIns="91440" tIns="45720" rIns="91440" bIns="45720" anchor="ctr" anchorCtr="0">
            <a:noAutofit/>
          </a:bodyPr>
          <a:lstStyle/>
          <a:p>
            <a:pPr algn="ctr">
              <a:spcBef>
                <a:spcPct val="0"/>
              </a:spcBef>
            </a:pPr>
            <a:r>
              <a:rPr lang="zh-CN" altLang="en-US" sz="2800" b="1" dirty="0">
                <a:latin typeface="华文新魏" panose="02010800040101010101" pitchFamily="2" charset="-122"/>
                <a:ea typeface="华文新魏" panose="02010800040101010101" pitchFamily="2" charset="-122"/>
              </a:rPr>
              <a:t>三、</a:t>
            </a:r>
            <a:endParaRPr lang="en-US" altLang="zh-CN" sz="2800" b="1"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1000" fill="hold"/>
                                        <p:tgtEl>
                                          <p:spTgt spid="85"/>
                                        </p:tgtEl>
                                        <p:attrNameLst>
                                          <p:attrName>ppt_x</p:attrName>
                                        </p:attrNameLst>
                                      </p:cBhvr>
                                      <p:tavLst>
                                        <p:tav tm="0">
                                          <p:val>
                                            <p:strVal val="#ppt_x"/>
                                          </p:val>
                                        </p:tav>
                                        <p:tav tm="100000">
                                          <p:val>
                                            <p:strVal val="#ppt_x"/>
                                          </p:val>
                                        </p:tav>
                                      </p:tavLst>
                                    </p:anim>
                                    <p:anim calcmode="lin" valueType="num">
                                      <p:cBhvr additive="base">
                                        <p:cTn id="12" dur="1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1000" fill="hold"/>
                                        <p:tgtEl>
                                          <p:spTgt spid="107"/>
                                        </p:tgtEl>
                                        <p:attrNameLst>
                                          <p:attrName>ppt_x</p:attrName>
                                        </p:attrNameLst>
                                      </p:cBhvr>
                                      <p:tavLst>
                                        <p:tav tm="0">
                                          <p:val>
                                            <p:strVal val="#ppt_x"/>
                                          </p:val>
                                        </p:tav>
                                        <p:tav tm="100000">
                                          <p:val>
                                            <p:strVal val="#ppt_x"/>
                                          </p:val>
                                        </p:tav>
                                      </p:tavLst>
                                    </p:anim>
                                    <p:anim calcmode="lin" valueType="num">
                                      <p:cBhvr additive="base">
                                        <p:cTn id="16" dur="1000" fill="hold"/>
                                        <p:tgtEl>
                                          <p:spTgt spid="107"/>
                                        </p:tgtEl>
                                        <p:attrNameLst>
                                          <p:attrName>ppt_y</p:attrName>
                                        </p:attrNameLst>
                                      </p:cBhvr>
                                      <p:tavLst>
                                        <p:tav tm="0">
                                          <p:val>
                                            <p:strVal val="0-#ppt_h/2"/>
                                          </p:val>
                                        </p:tav>
                                        <p:tav tm="100000">
                                          <p:val>
                                            <p:strVal val="#ppt_y"/>
                                          </p:val>
                                        </p:tav>
                                      </p:tavLst>
                                    </p:anim>
                                  </p:childTnLst>
                                </p:cTn>
                              </p:par>
                              <p:par>
                                <p:cTn id="17" presetID="10" presetClass="entr" presetSubtype="0" fill="hold"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500"/>
                            </p:stCondLst>
                            <p:childTnLst>
                              <p:par>
                                <p:cTn id="21" presetID="10" presetClass="entr" presetSubtype="0" fill="hold" grpId="0" nodeType="afterEffect">
                                  <p:stCondLst>
                                    <p:cond delay="200"/>
                                  </p:stCondLst>
                                  <p:iterate type="wd">
                                    <p:tmPct val="10000"/>
                                  </p:iterate>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15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299"/>
                            </p:stCondLst>
                            <p:childTnLst>
                              <p:par>
                                <p:cTn id="29" presetID="16" presetClass="entr" presetSubtype="37"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outVertical)">
                                      <p:cBhvr>
                                        <p:cTn id="31" dur="500"/>
                                        <p:tgtEl>
                                          <p:spTgt spid="44"/>
                                        </p:tgtEl>
                                      </p:cBhvr>
                                    </p:animEffect>
                                  </p:childTnLst>
                                </p:cTn>
                              </p:par>
                            </p:childTnLst>
                          </p:cTn>
                        </p:par>
                        <p:par>
                          <p:cTn id="32" fill="hold">
                            <p:stCondLst>
                              <p:cond delay="3799"/>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4349"/>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5750"/>
                            </p:stCondLst>
                            <p:childTnLst>
                              <p:par>
                                <p:cTn id="41" presetID="16" presetClass="entr" presetSubtype="37" fill="hold" nodeType="after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barn(outVertical)">
                                      <p:cBhvr>
                                        <p:cTn id="43" dur="500"/>
                                        <p:tgtEl>
                                          <p:spTgt spid="92"/>
                                        </p:tgtEl>
                                      </p:cBhvr>
                                    </p:animEffect>
                                  </p:childTnLst>
                                </p:cTn>
                              </p:par>
                            </p:childTnLst>
                          </p:cTn>
                        </p:par>
                        <p:par>
                          <p:cTn id="44" fill="hold">
                            <p:stCondLst>
                              <p:cond delay="625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par>
                          <p:cTn id="48" fill="hold">
                            <p:stCondLst>
                              <p:cond delay="6799"/>
                            </p:stCondLst>
                            <p:childTnLst>
                              <p:par>
                                <p:cTn id="49" presetID="10" presetClass="entr" presetSubtype="0" fill="hold" grpId="0" nodeType="afterEffect">
                                  <p:stCondLst>
                                    <p:cond delay="0"/>
                                  </p:stCondLst>
                                  <p:iterate type="wd">
                                    <p:tmPct val="10000"/>
                                  </p:iterate>
                                  <p:childTnLst>
                                    <p:set>
                                      <p:cBhvr>
                                        <p:cTn id="50" dur="1" fill="hold">
                                          <p:stCondLst>
                                            <p:cond delay="0"/>
                                          </p:stCondLst>
                                        </p:cTn>
                                        <p:tgtEl>
                                          <p:spTgt spid="95"/>
                                        </p:tgtEl>
                                        <p:attrNameLst>
                                          <p:attrName>style.visibility</p:attrName>
                                        </p:attrNameLst>
                                      </p:cBhvr>
                                      <p:to>
                                        <p:strVal val="visible"/>
                                      </p:to>
                                    </p:set>
                                    <p:animEffect transition="in" filter="fade">
                                      <p:cBhvr>
                                        <p:cTn id="51" dur="500"/>
                                        <p:tgtEl>
                                          <p:spTgt spid="95"/>
                                        </p:tgtEl>
                                      </p:cBhvr>
                                    </p:animEffect>
                                  </p:childTnLst>
                                </p:cTn>
                              </p:par>
                            </p:childTnLst>
                          </p:cTn>
                        </p:par>
                        <p:par>
                          <p:cTn id="52" fill="hold">
                            <p:stCondLst>
                              <p:cond delay="8250"/>
                            </p:stCondLst>
                            <p:childTnLst>
                              <p:par>
                                <p:cTn id="53" presetID="16" presetClass="entr" presetSubtype="37" fill="hold"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barn(outVertical)">
                                      <p:cBhvr>
                                        <p:cTn id="55" dur="500"/>
                                        <p:tgtEl>
                                          <p:spTgt spid="9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20" grpId="0" animBg="1"/>
      <p:bldP spid="39" grpId="0"/>
      <p:bldP spid="91" grpId="0"/>
      <p:bldP spid="95" grpId="0"/>
      <p:bldP spid="85" grpId="0" animBg="1"/>
      <p:bldP spid="86" grpId="0" animBg="1"/>
      <p:bldP spid="49" grpId="0"/>
      <p:bldP spid="50" grpId="0"/>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6"/>
          <p:cNvSpPr/>
          <p:nvPr/>
        </p:nvSpPr>
        <p:spPr>
          <a:xfrm>
            <a:off x="0" y="1803401"/>
            <a:ext cx="12192000" cy="3721100"/>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0800000" flipH="1">
            <a:off x="4779964" y="4728064"/>
            <a:ext cx="6954837" cy="45719"/>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2261794" y="5092795"/>
            <a:ext cx="1723549" cy="313932"/>
          </a:xfrm>
          <a:prstGeom prst="rect">
            <a:avLst/>
          </a:prstGeom>
        </p:spPr>
        <p:txBody>
          <a:bodyPr wrap="non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党的七届二中全会会场</a:t>
            </a:r>
            <a:endParaRPr lang="zh-CN" altLang="en-US" dirty="0"/>
          </a:p>
        </p:txBody>
      </p:sp>
      <p:sp>
        <p:nvSpPr>
          <p:cNvPr id="8" name="矩形 7"/>
          <p:cNvSpPr/>
          <p:nvPr/>
        </p:nvSpPr>
        <p:spPr>
          <a:xfrm>
            <a:off x="6414640" y="2871804"/>
            <a:ext cx="5396356" cy="1477328"/>
          </a:xfrm>
          <a:prstGeom prst="rect">
            <a:avLst/>
          </a:prstGeom>
        </p:spPr>
        <p:txBody>
          <a:bodyPr wrap="square">
            <a:spAutoFit/>
          </a:bodyPr>
          <a:lstStyle/>
          <a:p>
            <a:pPr fontAlgn="auto">
              <a:lnSpc>
                <a:spcPct val="150000"/>
              </a:lnSpc>
              <a:buClr>
                <a:srgbClr val="C00000"/>
              </a:buClr>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       使中国</a:t>
            </a:r>
            <a:r>
              <a:rPr lang="zh-CN" altLang="en-US" sz="2000" b="1" dirty="0">
                <a:solidFill>
                  <a:srgbClr val="AF1E22"/>
                </a:solidFill>
                <a:latin typeface="楷体" panose="02010609060101010101" pitchFamily="49" charset="-122"/>
                <a:ea typeface="楷体" panose="02010609060101010101" pitchFamily="49" charset="-122"/>
                <a:cs typeface="微软雅黑" panose="020B0503020204020204" pitchFamily="34" charset="-122"/>
              </a:rPr>
              <a:t>“</a:t>
            </a: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稳步地由农业国转变为工业国，由新民主主义国家转变为社会主义国家</a:t>
            </a:r>
            <a:r>
              <a:rPr lang="zh-CN" altLang="en-US" sz="2000" b="1" dirty="0">
                <a:solidFill>
                  <a:srgbClr val="B0261F"/>
                </a:solidFill>
                <a:latin typeface="楷体" panose="02010609060101010101" pitchFamily="49" charset="-122"/>
                <a:ea typeface="楷体" panose="02010609060101010101" pitchFamily="49" charset="-122"/>
                <a:cs typeface="微软雅黑" panose="020B0503020204020204" pitchFamily="34" charset="-122"/>
              </a:rPr>
              <a:t>”</a:t>
            </a: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即</a:t>
            </a:r>
            <a:r>
              <a:rPr lang="zh-CN" altLang="en-US" sz="2000" b="1" dirty="0">
                <a:solidFill>
                  <a:srgbClr val="B0261F"/>
                </a:solidFill>
                <a:latin typeface="楷体" panose="02010609060101010101" pitchFamily="49" charset="-122"/>
                <a:ea typeface="楷体" panose="02010609060101010101" pitchFamily="49" charset="-122"/>
                <a:cs typeface="微软雅黑" panose="020B0503020204020204" pitchFamily="34" charset="-122"/>
              </a:rPr>
              <a:t>“</a:t>
            </a: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两个转变</a:t>
            </a:r>
            <a:r>
              <a:rPr lang="zh-CN" altLang="en-US" sz="2000" b="1" dirty="0">
                <a:solidFill>
                  <a:srgbClr val="B0261F"/>
                </a:solidFill>
                <a:latin typeface="楷体" panose="02010609060101010101" pitchFamily="49" charset="-122"/>
                <a:ea typeface="楷体" panose="02010609060101010101" pitchFamily="49" charset="-122"/>
                <a:cs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同时并举的思想。</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立方体 8"/>
          <p:cNvSpPr/>
          <p:nvPr/>
        </p:nvSpPr>
        <p:spPr>
          <a:xfrm flipV="1">
            <a:off x="6439409" y="2076450"/>
            <a:ext cx="5259776" cy="614363"/>
          </a:xfrm>
          <a:prstGeom prst="cube">
            <a:avLst>
              <a:gd name="adj" fmla="val 8531"/>
            </a:avLst>
          </a:prstGeom>
          <a:gradFill>
            <a:gsLst>
              <a:gs pos="100000">
                <a:srgbClr val="ED9184"/>
              </a:gs>
              <a:gs pos="35000">
                <a:srgbClr val="B0261F"/>
              </a:gs>
            </a:gsLst>
            <a:lin ang="2700000" scaled="0"/>
          </a:gradFill>
          <a:ln w="57150" cap="rnd">
            <a:noFill/>
            <a:prstDash val="solid"/>
            <a:round/>
          </a:ln>
          <a:effectLst>
            <a:outerShdw blurRad="76200" dist="508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en-GB" sz="1400" b="1" dirty="0"/>
          </a:p>
        </p:txBody>
      </p:sp>
      <p:sp>
        <p:nvSpPr>
          <p:cNvPr id="10" name="文本框 9"/>
          <p:cNvSpPr txBox="1"/>
          <p:nvPr/>
        </p:nvSpPr>
        <p:spPr>
          <a:xfrm>
            <a:off x="6378735" y="2160435"/>
            <a:ext cx="3335177" cy="400110"/>
          </a:xfrm>
          <a:prstGeom prst="rect">
            <a:avLst/>
          </a:prstGeom>
          <a:noFill/>
        </p:spPr>
        <p:txBody>
          <a:bodyPr wrap="square" rtlCol="0">
            <a:spAutoFit/>
          </a:bodyPr>
          <a:lstStyle/>
          <a:p>
            <a:pPr algn="ctr">
              <a:buClr>
                <a:srgbClr val="C80F19"/>
              </a:buClr>
              <a:buSzPct val="90000"/>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党的七届二中全会提出：</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1768" y="1546225"/>
            <a:ext cx="5251490" cy="3425825"/>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621438"/>
            <a:ext cx="12191999" cy="1537562"/>
          </a:xfrm>
          <a:prstGeom prst="rect">
            <a:avLst/>
          </a:prstGeom>
          <a:gradFill flip="none" rotWithShape="1">
            <a:gsLst>
              <a:gs pos="9000">
                <a:srgbClr val="E54C07">
                  <a:alpha val="28000"/>
                </a:srgbClr>
              </a:gs>
              <a:gs pos="63000">
                <a:srgbClr val="BC2B1D">
                  <a:alpha val="88000"/>
                </a:srgbClr>
              </a:gs>
              <a:gs pos="35000">
                <a:srgbClr val="DA4A10">
                  <a:alpha val="62000"/>
                </a:srgbClr>
              </a:gs>
              <a:gs pos="83000">
                <a:srgbClr val="9A1A1D">
                  <a:alpha val="87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立方体 28"/>
          <p:cNvSpPr/>
          <p:nvPr/>
        </p:nvSpPr>
        <p:spPr>
          <a:xfrm>
            <a:off x="8131991" y="2307394"/>
            <a:ext cx="3399180" cy="4004506"/>
          </a:xfrm>
          <a:prstGeom prst="cube">
            <a:avLst>
              <a:gd name="adj" fmla="val 3847"/>
            </a:avLst>
          </a:prstGeom>
          <a:solidFill>
            <a:schemeClr val="bg1"/>
          </a:solidFill>
          <a:ln w="6350">
            <a:solidFill>
              <a:schemeClr val="bg1">
                <a:lumMod val="95000"/>
              </a:schemeClr>
            </a:solidFill>
          </a:ln>
          <a:effectLst>
            <a:outerShdw blurRad="355600" dist="2032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立方体 25"/>
          <p:cNvSpPr/>
          <p:nvPr/>
        </p:nvSpPr>
        <p:spPr>
          <a:xfrm>
            <a:off x="4396411" y="2307394"/>
            <a:ext cx="3399180" cy="4004506"/>
          </a:xfrm>
          <a:prstGeom prst="cube">
            <a:avLst>
              <a:gd name="adj" fmla="val 3847"/>
            </a:avLst>
          </a:prstGeom>
          <a:solidFill>
            <a:schemeClr val="bg1"/>
          </a:solidFill>
          <a:ln w="6350">
            <a:solidFill>
              <a:schemeClr val="bg1">
                <a:lumMod val="95000"/>
              </a:schemeClr>
            </a:solidFill>
          </a:ln>
          <a:effectLst>
            <a:outerShdw blurRad="355600" dist="2032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立方体 22"/>
          <p:cNvSpPr/>
          <p:nvPr/>
        </p:nvSpPr>
        <p:spPr>
          <a:xfrm>
            <a:off x="677519" y="2307394"/>
            <a:ext cx="3399180" cy="4004506"/>
          </a:xfrm>
          <a:prstGeom prst="cube">
            <a:avLst>
              <a:gd name="adj" fmla="val 3847"/>
            </a:avLst>
          </a:prstGeom>
          <a:solidFill>
            <a:schemeClr val="bg1"/>
          </a:solidFill>
          <a:ln w="6350">
            <a:solidFill>
              <a:schemeClr val="bg1">
                <a:lumMod val="95000"/>
              </a:schemeClr>
            </a:solidFill>
          </a:ln>
          <a:effectLst>
            <a:outerShdw blurRad="355600" dist="2032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644162" y="2570958"/>
            <a:ext cx="3243911" cy="430887"/>
          </a:xfrm>
          <a:prstGeom prst="rect">
            <a:avLst/>
          </a:prstGeom>
          <a:effectLst/>
        </p:spPr>
        <p:txBody>
          <a:bodyPr wrap="square">
            <a:spAutoFit/>
          </a:bodyPr>
          <a:lstStyle/>
          <a:p>
            <a:pPr algn="ct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过渡时间</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936649" y="3879393"/>
            <a:ext cx="2658935" cy="1052596"/>
          </a:xfrm>
          <a:prstGeom prst="rect">
            <a:avLst/>
          </a:prstGeom>
        </p:spPr>
        <p:txBody>
          <a:bodyPr wrap="square">
            <a:spAutoFit/>
          </a:bodyPr>
          <a:lstStyle/>
          <a:p>
            <a:pPr algn="ctr">
              <a:lnSpc>
                <a:spcPct val="130000"/>
              </a:lnSpc>
            </a:pPr>
            <a:r>
              <a:rPr lang="zh-CN" altLang="en-US" sz="2000" b="1" spc="300" dirty="0">
                <a:latin typeface="微软雅黑" panose="020B0503020204020204" pitchFamily="34" charset="-122"/>
                <a:ea typeface="微软雅黑" panose="020B0503020204020204" pitchFamily="34" charset="-122"/>
              </a:rPr>
              <a:t>估计为</a:t>
            </a:r>
            <a:endParaRPr lang="en-US" altLang="zh-CN" sz="2000" b="1" spc="300" dirty="0">
              <a:latin typeface="微软雅黑" panose="020B0503020204020204" pitchFamily="34" charset="-122"/>
              <a:ea typeface="微软雅黑" panose="020B0503020204020204" pitchFamily="34" charset="-122"/>
            </a:endParaRPr>
          </a:p>
          <a:p>
            <a:pPr algn="ctr">
              <a:lnSpc>
                <a:spcPct val="130000"/>
              </a:lnSpc>
            </a:pPr>
            <a:r>
              <a:rPr lang="en-US" altLang="zh-CN" sz="2800" b="1" spc="300" dirty="0">
                <a:solidFill>
                  <a:srgbClr val="C00000"/>
                </a:solidFill>
                <a:latin typeface="华文中宋" panose="02010600040101010101" pitchFamily="2" charset="-122"/>
                <a:ea typeface="华文中宋" panose="02010600040101010101" pitchFamily="2" charset="-122"/>
              </a:rPr>
              <a:t>15</a:t>
            </a:r>
            <a:r>
              <a:rPr lang="zh-CN" altLang="en-US" sz="2000" b="1" spc="300" dirty="0">
                <a:solidFill>
                  <a:srgbClr val="C00000"/>
                </a:solidFill>
                <a:latin typeface="微软雅黑" panose="020B0503020204020204" pitchFamily="34" charset="-122"/>
                <a:ea typeface="微软雅黑" panose="020B0503020204020204" pitchFamily="34" charset="-122"/>
              </a:rPr>
              <a:t>年到</a:t>
            </a:r>
            <a:r>
              <a:rPr lang="en-US" altLang="zh-CN" sz="2800" b="1" spc="300" dirty="0">
                <a:solidFill>
                  <a:srgbClr val="C00000"/>
                </a:solidFill>
                <a:latin typeface="华文中宋" panose="02010600040101010101" pitchFamily="2" charset="-122"/>
                <a:ea typeface="华文中宋" panose="02010600040101010101" pitchFamily="2" charset="-122"/>
              </a:rPr>
              <a:t>20</a:t>
            </a:r>
            <a:r>
              <a:rPr lang="zh-CN" altLang="en-US" sz="2000" b="1" spc="300" dirty="0">
                <a:solidFill>
                  <a:srgbClr val="C00000"/>
                </a:solidFill>
                <a:latin typeface="微软雅黑" panose="020B0503020204020204" pitchFamily="34" charset="-122"/>
                <a:ea typeface="微软雅黑" panose="020B0503020204020204" pitchFamily="34" charset="-122"/>
              </a:rPr>
              <a:t>年</a:t>
            </a:r>
            <a:endParaRPr lang="zh-CN" altLang="en-US" sz="2000" b="1" spc="300" dirty="0">
              <a:solidFill>
                <a:srgbClr val="C00000"/>
              </a:solidFill>
              <a:latin typeface="微软雅黑" panose="020B0503020204020204" pitchFamily="34" charset="-122"/>
              <a:ea typeface="微软雅黑" panose="020B0503020204020204" pitchFamily="34" charset="-122"/>
            </a:endParaRPr>
          </a:p>
        </p:txBody>
      </p:sp>
      <p:sp>
        <p:nvSpPr>
          <p:cNvPr id="10" name="calendar_117532"/>
          <p:cNvSpPr>
            <a:spLocks noChangeAspect="1"/>
          </p:cNvSpPr>
          <p:nvPr/>
        </p:nvSpPr>
        <p:spPr bwMode="auto">
          <a:xfrm>
            <a:off x="2056966" y="3136900"/>
            <a:ext cx="418302" cy="432000"/>
          </a:xfrm>
          <a:custGeom>
            <a:avLst/>
            <a:gdLst>
              <a:gd name="connsiteX0" fmla="*/ 291949 w 583929"/>
              <a:gd name="connsiteY0" fmla="*/ 334621 h 603052"/>
              <a:gd name="connsiteX1" fmla="*/ 309751 w 583929"/>
              <a:gd name="connsiteY1" fmla="*/ 352399 h 603052"/>
              <a:gd name="connsiteX2" fmla="*/ 309751 w 583929"/>
              <a:gd name="connsiteY2" fmla="*/ 438400 h 603052"/>
              <a:gd name="connsiteX3" fmla="*/ 345354 w 583929"/>
              <a:gd name="connsiteY3" fmla="*/ 474179 h 603052"/>
              <a:gd name="connsiteX4" fmla="*/ 345354 w 583929"/>
              <a:gd name="connsiteY4" fmla="*/ 499290 h 603052"/>
              <a:gd name="connsiteX5" fmla="*/ 332893 w 583929"/>
              <a:gd name="connsiteY5" fmla="*/ 504401 h 603052"/>
              <a:gd name="connsiteX6" fmla="*/ 320209 w 583929"/>
              <a:gd name="connsiteY6" fmla="*/ 499290 h 603052"/>
              <a:gd name="connsiteX7" fmla="*/ 279265 w 583929"/>
              <a:gd name="connsiteY7" fmla="*/ 458401 h 603052"/>
              <a:gd name="connsiteX8" fmla="*/ 274147 w 583929"/>
              <a:gd name="connsiteY8" fmla="*/ 445956 h 603052"/>
              <a:gd name="connsiteX9" fmla="*/ 274147 w 583929"/>
              <a:gd name="connsiteY9" fmla="*/ 352399 h 603052"/>
              <a:gd name="connsiteX10" fmla="*/ 291949 w 583929"/>
              <a:gd name="connsiteY10" fmla="*/ 334621 h 603052"/>
              <a:gd name="connsiteX11" fmla="*/ 291964 w 583929"/>
              <a:gd name="connsiteY11" fmla="*/ 300415 h 603052"/>
              <a:gd name="connsiteX12" fmla="*/ 158222 w 583929"/>
              <a:gd name="connsiteY12" fmla="*/ 433958 h 603052"/>
              <a:gd name="connsiteX13" fmla="*/ 291964 w 583929"/>
              <a:gd name="connsiteY13" fmla="*/ 567500 h 603052"/>
              <a:gd name="connsiteX14" fmla="*/ 425707 w 583929"/>
              <a:gd name="connsiteY14" fmla="*/ 433958 h 603052"/>
              <a:gd name="connsiteX15" fmla="*/ 291964 w 583929"/>
              <a:gd name="connsiteY15" fmla="*/ 300415 h 603052"/>
              <a:gd name="connsiteX16" fmla="*/ 35605 w 583929"/>
              <a:gd name="connsiteY16" fmla="*/ 179093 h 603052"/>
              <a:gd name="connsiteX17" fmla="*/ 35605 w 583929"/>
              <a:gd name="connsiteY17" fmla="*/ 437069 h 603052"/>
              <a:gd name="connsiteX18" fmla="*/ 122839 w 583929"/>
              <a:gd name="connsiteY18" fmla="*/ 437069 h 603052"/>
              <a:gd name="connsiteX19" fmla="*/ 122616 w 583929"/>
              <a:gd name="connsiteY19" fmla="*/ 433958 h 603052"/>
              <a:gd name="connsiteX20" fmla="*/ 291964 w 583929"/>
              <a:gd name="connsiteY20" fmla="*/ 264863 h 603052"/>
              <a:gd name="connsiteX21" fmla="*/ 461313 w 583929"/>
              <a:gd name="connsiteY21" fmla="*/ 433958 h 603052"/>
              <a:gd name="connsiteX22" fmla="*/ 461090 w 583929"/>
              <a:gd name="connsiteY22" fmla="*/ 437069 h 603052"/>
              <a:gd name="connsiteX23" fmla="*/ 548324 w 583929"/>
              <a:gd name="connsiteY23" fmla="*/ 437069 h 603052"/>
              <a:gd name="connsiteX24" fmla="*/ 548324 w 583929"/>
              <a:gd name="connsiteY24" fmla="*/ 179093 h 603052"/>
              <a:gd name="connsiteX25" fmla="*/ 35605 w 583929"/>
              <a:gd name="connsiteY25" fmla="*/ 70882 h 603052"/>
              <a:gd name="connsiteX26" fmla="*/ 35605 w 583929"/>
              <a:gd name="connsiteY26" fmla="*/ 143541 h 603052"/>
              <a:gd name="connsiteX27" fmla="*/ 548324 w 583929"/>
              <a:gd name="connsiteY27" fmla="*/ 143541 h 603052"/>
              <a:gd name="connsiteX28" fmla="*/ 548324 w 583929"/>
              <a:gd name="connsiteY28" fmla="*/ 70882 h 603052"/>
              <a:gd name="connsiteX29" fmla="*/ 449296 w 583929"/>
              <a:gd name="connsiteY29" fmla="*/ 70882 h 603052"/>
              <a:gd name="connsiteX30" fmla="*/ 449296 w 583929"/>
              <a:gd name="connsiteY30" fmla="*/ 86880 h 603052"/>
              <a:gd name="connsiteX31" fmla="*/ 431493 w 583929"/>
              <a:gd name="connsiteY31" fmla="*/ 104656 h 603052"/>
              <a:gd name="connsiteX32" fmla="*/ 413691 w 583929"/>
              <a:gd name="connsiteY32" fmla="*/ 86880 h 603052"/>
              <a:gd name="connsiteX33" fmla="*/ 413691 w 583929"/>
              <a:gd name="connsiteY33" fmla="*/ 70882 h 603052"/>
              <a:gd name="connsiteX34" fmla="*/ 309767 w 583929"/>
              <a:gd name="connsiteY34" fmla="*/ 70882 h 603052"/>
              <a:gd name="connsiteX35" fmla="*/ 309767 w 583929"/>
              <a:gd name="connsiteY35" fmla="*/ 86880 h 603052"/>
              <a:gd name="connsiteX36" fmla="*/ 291964 w 583929"/>
              <a:gd name="connsiteY36" fmla="*/ 104656 h 603052"/>
              <a:gd name="connsiteX37" fmla="*/ 274162 w 583929"/>
              <a:gd name="connsiteY37" fmla="*/ 86880 h 603052"/>
              <a:gd name="connsiteX38" fmla="*/ 274162 w 583929"/>
              <a:gd name="connsiteY38" fmla="*/ 70882 h 603052"/>
              <a:gd name="connsiteX39" fmla="*/ 174467 w 583929"/>
              <a:gd name="connsiteY39" fmla="*/ 70882 h 603052"/>
              <a:gd name="connsiteX40" fmla="*/ 174467 w 583929"/>
              <a:gd name="connsiteY40" fmla="*/ 86880 h 603052"/>
              <a:gd name="connsiteX41" fmla="*/ 156664 w 583929"/>
              <a:gd name="connsiteY41" fmla="*/ 104656 h 603052"/>
              <a:gd name="connsiteX42" fmla="*/ 138861 w 583929"/>
              <a:gd name="connsiteY42" fmla="*/ 86880 h 603052"/>
              <a:gd name="connsiteX43" fmla="*/ 138861 w 583929"/>
              <a:gd name="connsiteY43" fmla="*/ 70882 h 603052"/>
              <a:gd name="connsiteX44" fmla="*/ 156664 w 583929"/>
              <a:gd name="connsiteY44" fmla="*/ 0 h 603052"/>
              <a:gd name="connsiteX45" fmla="*/ 174467 w 583929"/>
              <a:gd name="connsiteY45" fmla="*/ 17776 h 603052"/>
              <a:gd name="connsiteX46" fmla="*/ 174467 w 583929"/>
              <a:gd name="connsiteY46" fmla="*/ 35330 h 603052"/>
              <a:gd name="connsiteX47" fmla="*/ 274162 w 583929"/>
              <a:gd name="connsiteY47" fmla="*/ 35330 h 603052"/>
              <a:gd name="connsiteX48" fmla="*/ 274162 w 583929"/>
              <a:gd name="connsiteY48" fmla="*/ 17776 h 603052"/>
              <a:gd name="connsiteX49" fmla="*/ 291964 w 583929"/>
              <a:gd name="connsiteY49" fmla="*/ 0 h 603052"/>
              <a:gd name="connsiteX50" fmla="*/ 309767 w 583929"/>
              <a:gd name="connsiteY50" fmla="*/ 17776 h 603052"/>
              <a:gd name="connsiteX51" fmla="*/ 309767 w 583929"/>
              <a:gd name="connsiteY51" fmla="*/ 35330 h 603052"/>
              <a:gd name="connsiteX52" fmla="*/ 413691 w 583929"/>
              <a:gd name="connsiteY52" fmla="*/ 35330 h 603052"/>
              <a:gd name="connsiteX53" fmla="*/ 413691 w 583929"/>
              <a:gd name="connsiteY53" fmla="*/ 17776 h 603052"/>
              <a:gd name="connsiteX54" fmla="*/ 431493 w 583929"/>
              <a:gd name="connsiteY54" fmla="*/ 0 h 603052"/>
              <a:gd name="connsiteX55" fmla="*/ 449296 w 583929"/>
              <a:gd name="connsiteY55" fmla="*/ 17776 h 603052"/>
              <a:gd name="connsiteX56" fmla="*/ 449296 w 583929"/>
              <a:gd name="connsiteY56" fmla="*/ 35330 h 603052"/>
              <a:gd name="connsiteX57" fmla="*/ 566126 w 583929"/>
              <a:gd name="connsiteY57" fmla="*/ 35330 h 603052"/>
              <a:gd name="connsiteX58" fmla="*/ 583929 w 583929"/>
              <a:gd name="connsiteY58" fmla="*/ 53106 h 603052"/>
              <a:gd name="connsiteX59" fmla="*/ 583929 w 583929"/>
              <a:gd name="connsiteY59" fmla="*/ 454845 h 603052"/>
              <a:gd name="connsiteX60" fmla="*/ 566126 w 583929"/>
              <a:gd name="connsiteY60" fmla="*/ 472621 h 603052"/>
              <a:gd name="connsiteX61" fmla="*/ 456640 w 583929"/>
              <a:gd name="connsiteY61" fmla="*/ 472621 h 603052"/>
              <a:gd name="connsiteX62" fmla="*/ 291964 w 583929"/>
              <a:gd name="connsiteY62" fmla="*/ 603052 h 603052"/>
              <a:gd name="connsiteX63" fmla="*/ 127067 w 583929"/>
              <a:gd name="connsiteY63" fmla="*/ 472621 h 603052"/>
              <a:gd name="connsiteX64" fmla="*/ 17803 w 583929"/>
              <a:gd name="connsiteY64" fmla="*/ 472621 h 603052"/>
              <a:gd name="connsiteX65" fmla="*/ 0 w 583929"/>
              <a:gd name="connsiteY65" fmla="*/ 454845 h 603052"/>
              <a:gd name="connsiteX66" fmla="*/ 0 w 583929"/>
              <a:gd name="connsiteY66" fmla="*/ 53106 h 603052"/>
              <a:gd name="connsiteX67" fmla="*/ 17803 w 583929"/>
              <a:gd name="connsiteY67" fmla="*/ 35330 h 603052"/>
              <a:gd name="connsiteX68" fmla="*/ 138861 w 583929"/>
              <a:gd name="connsiteY68" fmla="*/ 35330 h 603052"/>
              <a:gd name="connsiteX69" fmla="*/ 138861 w 583929"/>
              <a:gd name="connsiteY69" fmla="*/ 17776 h 603052"/>
              <a:gd name="connsiteX70" fmla="*/ 156664 w 583929"/>
              <a:gd name="connsiteY70" fmla="*/ 0 h 60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83929" h="603052">
                <a:moveTo>
                  <a:pt x="291949" y="334621"/>
                </a:moveTo>
                <a:cubicBezTo>
                  <a:pt x="301740" y="334621"/>
                  <a:pt x="309751" y="342621"/>
                  <a:pt x="309751" y="352399"/>
                </a:cubicBezTo>
                <a:lnTo>
                  <a:pt x="309751" y="438400"/>
                </a:lnTo>
                <a:lnTo>
                  <a:pt x="345354" y="474179"/>
                </a:lnTo>
                <a:cubicBezTo>
                  <a:pt x="352475" y="481068"/>
                  <a:pt x="352475" y="492401"/>
                  <a:pt x="345354" y="499290"/>
                </a:cubicBezTo>
                <a:cubicBezTo>
                  <a:pt x="342016" y="502846"/>
                  <a:pt x="337343" y="504401"/>
                  <a:pt x="332893" y="504401"/>
                </a:cubicBezTo>
                <a:cubicBezTo>
                  <a:pt x="328220" y="504401"/>
                  <a:pt x="323770" y="502846"/>
                  <a:pt x="320209" y="499290"/>
                </a:cubicBezTo>
                <a:lnTo>
                  <a:pt x="279265" y="458401"/>
                </a:lnTo>
                <a:cubicBezTo>
                  <a:pt x="275927" y="455067"/>
                  <a:pt x="274147" y="450623"/>
                  <a:pt x="274147" y="445956"/>
                </a:cubicBezTo>
                <a:lnTo>
                  <a:pt x="274147" y="352399"/>
                </a:lnTo>
                <a:cubicBezTo>
                  <a:pt x="274147" y="342621"/>
                  <a:pt x="282158" y="334621"/>
                  <a:pt x="291949" y="334621"/>
                </a:cubicBezTo>
                <a:close/>
                <a:moveTo>
                  <a:pt x="291964" y="300415"/>
                </a:moveTo>
                <a:cubicBezTo>
                  <a:pt x="218306" y="300415"/>
                  <a:pt x="158222" y="360409"/>
                  <a:pt x="158222" y="433958"/>
                </a:cubicBezTo>
                <a:cubicBezTo>
                  <a:pt x="158222" y="507506"/>
                  <a:pt x="218306" y="567500"/>
                  <a:pt x="291964" y="567500"/>
                </a:cubicBezTo>
                <a:cubicBezTo>
                  <a:pt x="365623" y="567500"/>
                  <a:pt x="425707" y="507506"/>
                  <a:pt x="425707" y="433958"/>
                </a:cubicBezTo>
                <a:cubicBezTo>
                  <a:pt x="425707" y="360409"/>
                  <a:pt x="365623" y="300415"/>
                  <a:pt x="291964" y="300415"/>
                </a:cubicBezTo>
                <a:close/>
                <a:moveTo>
                  <a:pt x="35605" y="179093"/>
                </a:moveTo>
                <a:lnTo>
                  <a:pt x="35605" y="437069"/>
                </a:lnTo>
                <a:lnTo>
                  <a:pt x="122839" y="437069"/>
                </a:lnTo>
                <a:cubicBezTo>
                  <a:pt x="122839" y="435958"/>
                  <a:pt x="122616" y="435069"/>
                  <a:pt x="122616" y="433958"/>
                </a:cubicBezTo>
                <a:cubicBezTo>
                  <a:pt x="122616" y="340856"/>
                  <a:pt x="198500" y="264863"/>
                  <a:pt x="291964" y="264863"/>
                </a:cubicBezTo>
                <a:cubicBezTo>
                  <a:pt x="385206" y="264863"/>
                  <a:pt x="461313" y="340856"/>
                  <a:pt x="461313" y="433958"/>
                </a:cubicBezTo>
                <a:cubicBezTo>
                  <a:pt x="461313" y="435069"/>
                  <a:pt x="461090" y="435958"/>
                  <a:pt x="461090" y="437069"/>
                </a:cubicBezTo>
                <a:lnTo>
                  <a:pt x="548324" y="437069"/>
                </a:lnTo>
                <a:lnTo>
                  <a:pt x="548324" y="179093"/>
                </a:lnTo>
                <a:close/>
                <a:moveTo>
                  <a:pt x="35605" y="70882"/>
                </a:moveTo>
                <a:lnTo>
                  <a:pt x="35605" y="143541"/>
                </a:lnTo>
                <a:lnTo>
                  <a:pt x="548324" y="143541"/>
                </a:lnTo>
                <a:lnTo>
                  <a:pt x="548324" y="70882"/>
                </a:lnTo>
                <a:lnTo>
                  <a:pt x="449296" y="70882"/>
                </a:lnTo>
                <a:lnTo>
                  <a:pt x="449296" y="86880"/>
                </a:lnTo>
                <a:cubicBezTo>
                  <a:pt x="449296" y="96657"/>
                  <a:pt x="441285" y="104656"/>
                  <a:pt x="431493" y="104656"/>
                </a:cubicBezTo>
                <a:cubicBezTo>
                  <a:pt x="421702" y="104656"/>
                  <a:pt x="413691" y="96657"/>
                  <a:pt x="413691" y="86880"/>
                </a:cubicBezTo>
                <a:lnTo>
                  <a:pt x="413691" y="70882"/>
                </a:lnTo>
                <a:lnTo>
                  <a:pt x="309767" y="70882"/>
                </a:lnTo>
                <a:lnTo>
                  <a:pt x="309767" y="86880"/>
                </a:lnTo>
                <a:cubicBezTo>
                  <a:pt x="309767" y="96657"/>
                  <a:pt x="301756" y="104656"/>
                  <a:pt x="291964" y="104656"/>
                </a:cubicBezTo>
                <a:cubicBezTo>
                  <a:pt x="282173" y="104656"/>
                  <a:pt x="274162" y="96657"/>
                  <a:pt x="274162" y="86880"/>
                </a:cubicBezTo>
                <a:lnTo>
                  <a:pt x="274162" y="70882"/>
                </a:lnTo>
                <a:lnTo>
                  <a:pt x="174467" y="70882"/>
                </a:lnTo>
                <a:lnTo>
                  <a:pt x="174467" y="86880"/>
                </a:lnTo>
                <a:cubicBezTo>
                  <a:pt x="174467" y="96657"/>
                  <a:pt x="166678" y="104656"/>
                  <a:pt x="156664" y="104656"/>
                </a:cubicBezTo>
                <a:cubicBezTo>
                  <a:pt x="146872" y="104656"/>
                  <a:pt x="138861" y="96657"/>
                  <a:pt x="138861" y="86880"/>
                </a:cubicBezTo>
                <a:lnTo>
                  <a:pt x="138861" y="70882"/>
                </a:lnTo>
                <a:close/>
                <a:moveTo>
                  <a:pt x="156664" y="0"/>
                </a:moveTo>
                <a:cubicBezTo>
                  <a:pt x="166678" y="0"/>
                  <a:pt x="174467" y="7999"/>
                  <a:pt x="174467" y="17776"/>
                </a:cubicBezTo>
                <a:lnTo>
                  <a:pt x="174467" y="35330"/>
                </a:lnTo>
                <a:lnTo>
                  <a:pt x="274162" y="35330"/>
                </a:lnTo>
                <a:lnTo>
                  <a:pt x="274162" y="17776"/>
                </a:lnTo>
                <a:cubicBezTo>
                  <a:pt x="274162" y="7999"/>
                  <a:pt x="282173" y="0"/>
                  <a:pt x="291964" y="0"/>
                </a:cubicBezTo>
                <a:cubicBezTo>
                  <a:pt x="301756" y="0"/>
                  <a:pt x="309767" y="7999"/>
                  <a:pt x="309767" y="17776"/>
                </a:cubicBezTo>
                <a:lnTo>
                  <a:pt x="309767" y="35330"/>
                </a:lnTo>
                <a:lnTo>
                  <a:pt x="413691" y="35330"/>
                </a:lnTo>
                <a:lnTo>
                  <a:pt x="413691" y="17776"/>
                </a:lnTo>
                <a:cubicBezTo>
                  <a:pt x="413691" y="7999"/>
                  <a:pt x="421702" y="0"/>
                  <a:pt x="431493" y="0"/>
                </a:cubicBezTo>
                <a:cubicBezTo>
                  <a:pt x="441285" y="0"/>
                  <a:pt x="449296" y="7999"/>
                  <a:pt x="449296" y="17776"/>
                </a:cubicBezTo>
                <a:lnTo>
                  <a:pt x="449296" y="35330"/>
                </a:lnTo>
                <a:lnTo>
                  <a:pt x="566126" y="35330"/>
                </a:lnTo>
                <a:cubicBezTo>
                  <a:pt x="575918" y="35330"/>
                  <a:pt x="583929" y="43329"/>
                  <a:pt x="583929" y="53106"/>
                </a:cubicBezTo>
                <a:lnTo>
                  <a:pt x="583929" y="454845"/>
                </a:lnTo>
                <a:cubicBezTo>
                  <a:pt x="583929" y="464621"/>
                  <a:pt x="575918" y="472621"/>
                  <a:pt x="566126" y="472621"/>
                </a:cubicBezTo>
                <a:lnTo>
                  <a:pt x="456640" y="472621"/>
                </a:lnTo>
                <a:cubicBezTo>
                  <a:pt x="439282" y="547280"/>
                  <a:pt x="372077" y="603052"/>
                  <a:pt x="291964" y="603052"/>
                </a:cubicBezTo>
                <a:cubicBezTo>
                  <a:pt x="211852" y="603052"/>
                  <a:pt x="144647" y="547280"/>
                  <a:pt x="127067" y="472621"/>
                </a:cubicBezTo>
                <a:lnTo>
                  <a:pt x="17803" y="472621"/>
                </a:lnTo>
                <a:cubicBezTo>
                  <a:pt x="8011" y="472621"/>
                  <a:pt x="0" y="464621"/>
                  <a:pt x="0" y="454845"/>
                </a:cubicBezTo>
                <a:lnTo>
                  <a:pt x="0" y="53106"/>
                </a:lnTo>
                <a:cubicBezTo>
                  <a:pt x="0" y="43329"/>
                  <a:pt x="8011" y="35330"/>
                  <a:pt x="17803" y="35330"/>
                </a:cubicBezTo>
                <a:lnTo>
                  <a:pt x="138861" y="35330"/>
                </a:lnTo>
                <a:lnTo>
                  <a:pt x="138861" y="17776"/>
                </a:lnTo>
                <a:cubicBezTo>
                  <a:pt x="138861" y="7999"/>
                  <a:pt x="146872" y="0"/>
                  <a:pt x="156664"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a:lstStyle/>
          <a:p>
            <a:endParaRPr lang="zh-CN" altLang="en-US"/>
          </a:p>
        </p:txBody>
      </p:sp>
      <p:sp>
        <p:nvSpPr>
          <p:cNvPr id="12" name="矩形 11"/>
          <p:cNvSpPr/>
          <p:nvPr/>
        </p:nvSpPr>
        <p:spPr>
          <a:xfrm>
            <a:off x="4393401" y="2570958"/>
            <a:ext cx="3243911" cy="430887"/>
          </a:xfrm>
          <a:prstGeom prst="rect">
            <a:avLst/>
          </a:prstGeom>
          <a:effectLst/>
        </p:spPr>
        <p:txBody>
          <a:bodyPr wrap="square">
            <a:spAutoFit/>
          </a:bodyPr>
          <a:lstStyle/>
          <a:p>
            <a:pPr algn="ct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转变条件</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4834410" y="3879393"/>
            <a:ext cx="2361892" cy="1938992"/>
          </a:xfrm>
          <a:prstGeom prst="rect">
            <a:avLst/>
          </a:prstGeom>
        </p:spPr>
        <p:txBody>
          <a:bodyPr wrap="square">
            <a:spAutoFit/>
          </a:bodyPr>
          <a:lstStyle/>
          <a:p>
            <a:pPr algn="just">
              <a:lnSpc>
                <a:spcPct val="150000"/>
              </a:lnSpc>
            </a:pPr>
            <a:r>
              <a:rPr lang="zh-CN" altLang="en-US" sz="2000" b="1" dirty="0">
                <a:latin typeface="微软雅黑" panose="020B0503020204020204" pitchFamily="34" charset="-122"/>
                <a:ea typeface="微软雅黑" panose="020B0503020204020204" pitchFamily="34" charset="-122"/>
              </a:rPr>
              <a:t>只有实现了</a:t>
            </a:r>
            <a:r>
              <a:rPr lang="zh-CN" altLang="en-US" sz="2000" b="1" dirty="0">
                <a:solidFill>
                  <a:srgbClr val="C00000"/>
                </a:solidFill>
                <a:latin typeface="微软雅黑" panose="020B0503020204020204" pitchFamily="34" charset="-122"/>
                <a:ea typeface="微软雅黑" panose="020B0503020204020204" pitchFamily="34" charset="-122"/>
              </a:rPr>
              <a:t>国家工业化</a:t>
            </a:r>
            <a:r>
              <a:rPr lang="zh-CN" altLang="en-US" sz="2000" b="1" dirty="0">
                <a:latin typeface="微软雅黑" panose="020B0503020204020204" pitchFamily="34" charset="-122"/>
                <a:ea typeface="微软雅黑" panose="020B0503020204020204" pitchFamily="34" charset="-122"/>
              </a:rPr>
              <a:t>，才能实现</a:t>
            </a:r>
            <a:r>
              <a:rPr lang="zh-CN" altLang="en-US" sz="2000" b="1" dirty="0">
                <a:solidFill>
                  <a:srgbClr val="C00000"/>
                </a:solidFill>
                <a:latin typeface="微软雅黑" panose="020B0503020204020204" pitchFamily="34" charset="-122"/>
                <a:ea typeface="微软雅黑" panose="020B0503020204020204" pitchFamily="34" charset="-122"/>
              </a:rPr>
              <a:t>私营工业国有化和农业集体化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4" name="iconfont-10050-4739870"/>
          <p:cNvSpPr>
            <a:spLocks noChangeAspect="1"/>
          </p:cNvSpPr>
          <p:nvPr/>
        </p:nvSpPr>
        <p:spPr bwMode="auto">
          <a:xfrm>
            <a:off x="5815264" y="3136900"/>
            <a:ext cx="400184" cy="432000"/>
          </a:xfrm>
          <a:custGeom>
            <a:avLst/>
            <a:gdLst>
              <a:gd name="connsiteX0" fmla="*/ 247629 w 494117"/>
              <a:gd name="connsiteY0" fmla="*/ 213090 h 533400"/>
              <a:gd name="connsiteX1" fmla="*/ 384504 w 494117"/>
              <a:gd name="connsiteY1" fmla="*/ 213090 h 533400"/>
              <a:gd name="connsiteX2" fmla="*/ 403547 w 494117"/>
              <a:gd name="connsiteY2" fmla="*/ 232140 h 533400"/>
              <a:gd name="connsiteX3" fmla="*/ 384504 w 494117"/>
              <a:gd name="connsiteY3" fmla="*/ 251190 h 533400"/>
              <a:gd name="connsiteX4" fmla="*/ 247629 w 494117"/>
              <a:gd name="connsiteY4" fmla="*/ 251190 h 533400"/>
              <a:gd name="connsiteX5" fmla="*/ 228586 w 494117"/>
              <a:gd name="connsiteY5" fmla="*/ 232140 h 533400"/>
              <a:gd name="connsiteX6" fmla="*/ 247629 w 494117"/>
              <a:gd name="connsiteY6" fmla="*/ 213090 h 533400"/>
              <a:gd name="connsiteX7" fmla="*/ 172122 w 494117"/>
              <a:gd name="connsiteY7" fmla="*/ 191182 h 533400"/>
              <a:gd name="connsiteX8" fmla="*/ 185548 w 494117"/>
              <a:gd name="connsiteY8" fmla="*/ 196754 h 533400"/>
              <a:gd name="connsiteX9" fmla="*/ 185548 w 494117"/>
              <a:gd name="connsiteY9" fmla="*/ 223710 h 533400"/>
              <a:gd name="connsiteX10" fmla="*/ 155268 w 494117"/>
              <a:gd name="connsiteY10" fmla="*/ 254048 h 533400"/>
              <a:gd name="connsiteX11" fmla="*/ 141843 w 494117"/>
              <a:gd name="connsiteY11" fmla="*/ 267478 h 533400"/>
              <a:gd name="connsiteX12" fmla="*/ 128370 w 494117"/>
              <a:gd name="connsiteY12" fmla="*/ 273098 h 533400"/>
              <a:gd name="connsiteX13" fmla="*/ 114896 w 494117"/>
              <a:gd name="connsiteY13" fmla="*/ 267478 h 533400"/>
              <a:gd name="connsiteX14" fmla="*/ 101471 w 494117"/>
              <a:gd name="connsiteY14" fmla="*/ 254048 h 533400"/>
              <a:gd name="connsiteX15" fmla="*/ 89664 w 494117"/>
              <a:gd name="connsiteY15" fmla="*/ 242237 h 533400"/>
              <a:gd name="connsiteX16" fmla="*/ 89664 w 494117"/>
              <a:gd name="connsiteY16" fmla="*/ 215281 h 533400"/>
              <a:gd name="connsiteX17" fmla="*/ 103137 w 494117"/>
              <a:gd name="connsiteY17" fmla="*/ 209709 h 533400"/>
              <a:gd name="connsiteX18" fmla="*/ 116563 w 494117"/>
              <a:gd name="connsiteY18" fmla="*/ 215281 h 533400"/>
              <a:gd name="connsiteX19" fmla="*/ 128370 w 494117"/>
              <a:gd name="connsiteY19" fmla="*/ 227092 h 533400"/>
              <a:gd name="connsiteX20" fmla="*/ 158649 w 494117"/>
              <a:gd name="connsiteY20" fmla="*/ 196754 h 533400"/>
              <a:gd name="connsiteX21" fmla="*/ 172122 w 494117"/>
              <a:gd name="connsiteY21" fmla="*/ 191182 h 533400"/>
              <a:gd name="connsiteX22" fmla="*/ 247629 w 494117"/>
              <a:gd name="connsiteY22" fmla="*/ 92836 h 533400"/>
              <a:gd name="connsiteX23" fmla="*/ 384504 w 494117"/>
              <a:gd name="connsiteY23" fmla="*/ 92836 h 533400"/>
              <a:gd name="connsiteX24" fmla="*/ 403547 w 494117"/>
              <a:gd name="connsiteY24" fmla="*/ 111886 h 533400"/>
              <a:gd name="connsiteX25" fmla="*/ 384504 w 494117"/>
              <a:gd name="connsiteY25" fmla="*/ 130936 h 533400"/>
              <a:gd name="connsiteX26" fmla="*/ 247629 w 494117"/>
              <a:gd name="connsiteY26" fmla="*/ 130936 h 533400"/>
              <a:gd name="connsiteX27" fmla="*/ 228586 w 494117"/>
              <a:gd name="connsiteY27" fmla="*/ 111886 h 533400"/>
              <a:gd name="connsiteX28" fmla="*/ 247629 w 494117"/>
              <a:gd name="connsiteY28" fmla="*/ 92836 h 533400"/>
              <a:gd name="connsiteX29" fmla="*/ 172122 w 494117"/>
              <a:gd name="connsiteY29" fmla="*/ 70928 h 533400"/>
              <a:gd name="connsiteX30" fmla="*/ 185548 w 494117"/>
              <a:gd name="connsiteY30" fmla="*/ 76500 h 533400"/>
              <a:gd name="connsiteX31" fmla="*/ 185548 w 494117"/>
              <a:gd name="connsiteY31" fmla="*/ 103504 h 533400"/>
              <a:gd name="connsiteX32" fmla="*/ 155268 w 494117"/>
              <a:gd name="connsiteY32" fmla="*/ 133794 h 533400"/>
              <a:gd name="connsiteX33" fmla="*/ 141843 w 494117"/>
              <a:gd name="connsiteY33" fmla="*/ 147224 h 533400"/>
              <a:gd name="connsiteX34" fmla="*/ 128370 w 494117"/>
              <a:gd name="connsiteY34" fmla="*/ 152844 h 533400"/>
              <a:gd name="connsiteX35" fmla="*/ 114944 w 494117"/>
              <a:gd name="connsiteY35" fmla="*/ 147224 h 533400"/>
              <a:gd name="connsiteX36" fmla="*/ 101471 w 494117"/>
              <a:gd name="connsiteY36" fmla="*/ 133794 h 533400"/>
              <a:gd name="connsiteX37" fmla="*/ 89712 w 494117"/>
              <a:gd name="connsiteY37" fmla="*/ 121982 h 533400"/>
              <a:gd name="connsiteX38" fmla="*/ 89712 w 494117"/>
              <a:gd name="connsiteY38" fmla="*/ 95026 h 533400"/>
              <a:gd name="connsiteX39" fmla="*/ 103137 w 494117"/>
              <a:gd name="connsiteY39" fmla="*/ 89454 h 533400"/>
              <a:gd name="connsiteX40" fmla="*/ 116610 w 494117"/>
              <a:gd name="connsiteY40" fmla="*/ 95026 h 533400"/>
              <a:gd name="connsiteX41" fmla="*/ 128370 w 494117"/>
              <a:gd name="connsiteY41" fmla="*/ 106838 h 533400"/>
              <a:gd name="connsiteX42" fmla="*/ 158649 w 494117"/>
              <a:gd name="connsiteY42" fmla="*/ 76500 h 533400"/>
              <a:gd name="connsiteX43" fmla="*/ 172122 w 494117"/>
              <a:gd name="connsiteY43" fmla="*/ 70928 h 533400"/>
              <a:gd name="connsiteX44" fmla="*/ 38148 w 494117"/>
              <a:gd name="connsiteY44" fmla="*/ 38100 h 533400"/>
              <a:gd name="connsiteX45" fmla="*/ 38101 w 494117"/>
              <a:gd name="connsiteY45" fmla="*/ 38148 h 533400"/>
              <a:gd name="connsiteX46" fmla="*/ 38101 w 494117"/>
              <a:gd name="connsiteY46" fmla="*/ 495252 h 533400"/>
              <a:gd name="connsiteX47" fmla="*/ 38148 w 494117"/>
              <a:gd name="connsiteY47" fmla="*/ 495300 h 533400"/>
              <a:gd name="connsiteX48" fmla="*/ 455969 w 494117"/>
              <a:gd name="connsiteY48" fmla="*/ 495300 h 533400"/>
              <a:gd name="connsiteX49" fmla="*/ 456016 w 494117"/>
              <a:gd name="connsiteY49" fmla="*/ 495252 h 533400"/>
              <a:gd name="connsiteX50" fmla="*/ 456016 w 494117"/>
              <a:gd name="connsiteY50" fmla="*/ 38148 h 533400"/>
              <a:gd name="connsiteX51" fmla="*/ 455969 w 494117"/>
              <a:gd name="connsiteY51" fmla="*/ 38100 h 533400"/>
              <a:gd name="connsiteX52" fmla="*/ 38101 w 494117"/>
              <a:gd name="connsiteY52" fmla="*/ 0 h 533400"/>
              <a:gd name="connsiteX53" fmla="*/ 456016 w 494117"/>
              <a:gd name="connsiteY53" fmla="*/ 0 h 533400"/>
              <a:gd name="connsiteX54" fmla="*/ 494117 w 494117"/>
              <a:gd name="connsiteY54" fmla="*/ 38100 h 533400"/>
              <a:gd name="connsiteX55" fmla="*/ 494117 w 494117"/>
              <a:gd name="connsiteY55" fmla="*/ 495300 h 533400"/>
              <a:gd name="connsiteX56" fmla="*/ 456016 w 494117"/>
              <a:gd name="connsiteY56" fmla="*/ 533400 h 533400"/>
              <a:gd name="connsiteX57" fmla="*/ 38101 w 494117"/>
              <a:gd name="connsiteY57" fmla="*/ 533400 h 533400"/>
              <a:gd name="connsiteX58" fmla="*/ 0 w 494117"/>
              <a:gd name="connsiteY58" fmla="*/ 495300 h 533400"/>
              <a:gd name="connsiteX59" fmla="*/ 0 w 494117"/>
              <a:gd name="connsiteY59" fmla="*/ 38100 h 533400"/>
              <a:gd name="connsiteX60" fmla="*/ 38101 w 494117"/>
              <a:gd name="connsiteY60"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94117" h="533400">
                <a:moveTo>
                  <a:pt x="247629" y="213090"/>
                </a:moveTo>
                <a:lnTo>
                  <a:pt x="384504" y="213090"/>
                </a:lnTo>
                <a:cubicBezTo>
                  <a:pt x="395025" y="213090"/>
                  <a:pt x="403547" y="221615"/>
                  <a:pt x="403547" y="232140"/>
                </a:cubicBezTo>
                <a:cubicBezTo>
                  <a:pt x="403547" y="242665"/>
                  <a:pt x="395025" y="251190"/>
                  <a:pt x="384504" y="251190"/>
                </a:cubicBezTo>
                <a:lnTo>
                  <a:pt x="247629" y="251190"/>
                </a:lnTo>
                <a:cubicBezTo>
                  <a:pt x="237108" y="251190"/>
                  <a:pt x="228586" y="242665"/>
                  <a:pt x="228586" y="232140"/>
                </a:cubicBezTo>
                <a:cubicBezTo>
                  <a:pt x="228586" y="221615"/>
                  <a:pt x="237108" y="213090"/>
                  <a:pt x="247629" y="213090"/>
                </a:cubicBezTo>
                <a:close/>
                <a:moveTo>
                  <a:pt x="172122" y="191182"/>
                </a:moveTo>
                <a:cubicBezTo>
                  <a:pt x="176978" y="191182"/>
                  <a:pt x="181882" y="193087"/>
                  <a:pt x="185548" y="196754"/>
                </a:cubicBezTo>
                <a:cubicBezTo>
                  <a:pt x="193022" y="204184"/>
                  <a:pt x="193022" y="216233"/>
                  <a:pt x="185548" y="223710"/>
                </a:cubicBezTo>
                <a:lnTo>
                  <a:pt x="155268" y="254048"/>
                </a:lnTo>
                <a:lnTo>
                  <a:pt x="141843" y="267478"/>
                </a:lnTo>
                <a:cubicBezTo>
                  <a:pt x="138129" y="271241"/>
                  <a:pt x="133226" y="273098"/>
                  <a:pt x="128370" y="273098"/>
                </a:cubicBezTo>
                <a:cubicBezTo>
                  <a:pt x="123466" y="273098"/>
                  <a:pt x="118610" y="271193"/>
                  <a:pt x="114896" y="267478"/>
                </a:cubicBezTo>
                <a:lnTo>
                  <a:pt x="101471" y="254048"/>
                </a:lnTo>
                <a:lnTo>
                  <a:pt x="89664" y="242237"/>
                </a:lnTo>
                <a:cubicBezTo>
                  <a:pt x="82237" y="234807"/>
                  <a:pt x="82237" y="222710"/>
                  <a:pt x="89664" y="215281"/>
                </a:cubicBezTo>
                <a:cubicBezTo>
                  <a:pt x="93377" y="211518"/>
                  <a:pt x="98233" y="209709"/>
                  <a:pt x="103137" y="209709"/>
                </a:cubicBezTo>
                <a:cubicBezTo>
                  <a:pt x="107993" y="209709"/>
                  <a:pt x="112897" y="211614"/>
                  <a:pt x="116563" y="215281"/>
                </a:cubicBezTo>
                <a:lnTo>
                  <a:pt x="128370" y="227092"/>
                </a:lnTo>
                <a:lnTo>
                  <a:pt x="158649" y="196754"/>
                </a:lnTo>
                <a:cubicBezTo>
                  <a:pt x="162362" y="193040"/>
                  <a:pt x="167218" y="191182"/>
                  <a:pt x="172122" y="191182"/>
                </a:cubicBezTo>
                <a:close/>
                <a:moveTo>
                  <a:pt x="247629" y="92836"/>
                </a:moveTo>
                <a:lnTo>
                  <a:pt x="384504" y="92836"/>
                </a:lnTo>
                <a:cubicBezTo>
                  <a:pt x="395025" y="92836"/>
                  <a:pt x="403547" y="101361"/>
                  <a:pt x="403547" y="111886"/>
                </a:cubicBezTo>
                <a:cubicBezTo>
                  <a:pt x="403547" y="122411"/>
                  <a:pt x="395025" y="130936"/>
                  <a:pt x="384504" y="130936"/>
                </a:cubicBezTo>
                <a:lnTo>
                  <a:pt x="247629" y="130936"/>
                </a:lnTo>
                <a:cubicBezTo>
                  <a:pt x="237108" y="130936"/>
                  <a:pt x="228586" y="122411"/>
                  <a:pt x="228586" y="111886"/>
                </a:cubicBezTo>
                <a:cubicBezTo>
                  <a:pt x="228586" y="101361"/>
                  <a:pt x="237108" y="92836"/>
                  <a:pt x="247629" y="92836"/>
                </a:cubicBezTo>
                <a:close/>
                <a:moveTo>
                  <a:pt x="172122" y="70928"/>
                </a:moveTo>
                <a:cubicBezTo>
                  <a:pt x="176978" y="70928"/>
                  <a:pt x="181882" y="72785"/>
                  <a:pt x="185548" y="76500"/>
                </a:cubicBezTo>
                <a:cubicBezTo>
                  <a:pt x="193022" y="83977"/>
                  <a:pt x="193022" y="96027"/>
                  <a:pt x="185548" y="103504"/>
                </a:cubicBezTo>
                <a:lnTo>
                  <a:pt x="155268" y="133794"/>
                </a:lnTo>
                <a:lnTo>
                  <a:pt x="141843" y="147224"/>
                </a:lnTo>
                <a:cubicBezTo>
                  <a:pt x="138129" y="150986"/>
                  <a:pt x="133273" y="152844"/>
                  <a:pt x="128370" y="152844"/>
                </a:cubicBezTo>
                <a:cubicBezTo>
                  <a:pt x="123466" y="152844"/>
                  <a:pt x="118610" y="150939"/>
                  <a:pt x="114944" y="147224"/>
                </a:cubicBezTo>
                <a:lnTo>
                  <a:pt x="101471" y="133794"/>
                </a:lnTo>
                <a:lnTo>
                  <a:pt x="89712" y="121982"/>
                </a:lnTo>
                <a:cubicBezTo>
                  <a:pt x="82237" y="114553"/>
                  <a:pt x="82237" y="102456"/>
                  <a:pt x="89712" y="95026"/>
                </a:cubicBezTo>
                <a:cubicBezTo>
                  <a:pt x="93377" y="91264"/>
                  <a:pt x="98233" y="89454"/>
                  <a:pt x="103137" y="89454"/>
                </a:cubicBezTo>
                <a:cubicBezTo>
                  <a:pt x="108041" y="89454"/>
                  <a:pt x="112897" y="91359"/>
                  <a:pt x="116610" y="95026"/>
                </a:cubicBezTo>
                <a:lnTo>
                  <a:pt x="128370" y="106838"/>
                </a:lnTo>
                <a:lnTo>
                  <a:pt x="158649" y="76500"/>
                </a:lnTo>
                <a:cubicBezTo>
                  <a:pt x="162362" y="72785"/>
                  <a:pt x="167218" y="70928"/>
                  <a:pt x="172122" y="70928"/>
                </a:cubicBezTo>
                <a:close/>
                <a:moveTo>
                  <a:pt x="38148" y="38100"/>
                </a:moveTo>
                <a:lnTo>
                  <a:pt x="38101" y="38148"/>
                </a:lnTo>
                <a:lnTo>
                  <a:pt x="38101" y="495252"/>
                </a:lnTo>
                <a:lnTo>
                  <a:pt x="38148" y="495300"/>
                </a:lnTo>
                <a:lnTo>
                  <a:pt x="455969" y="495300"/>
                </a:lnTo>
                <a:lnTo>
                  <a:pt x="456016" y="495252"/>
                </a:lnTo>
                <a:lnTo>
                  <a:pt x="456016" y="38148"/>
                </a:lnTo>
                <a:lnTo>
                  <a:pt x="455969" y="38100"/>
                </a:lnTo>
                <a:close/>
                <a:moveTo>
                  <a:pt x="38101" y="0"/>
                </a:moveTo>
                <a:lnTo>
                  <a:pt x="456016" y="0"/>
                </a:lnTo>
                <a:cubicBezTo>
                  <a:pt x="476972" y="0"/>
                  <a:pt x="494117" y="17145"/>
                  <a:pt x="494117" y="38100"/>
                </a:cubicBezTo>
                <a:lnTo>
                  <a:pt x="494117" y="495300"/>
                </a:lnTo>
                <a:cubicBezTo>
                  <a:pt x="494117" y="516255"/>
                  <a:pt x="476972" y="533400"/>
                  <a:pt x="456016" y="533400"/>
                </a:cubicBezTo>
                <a:lnTo>
                  <a:pt x="38101" y="533400"/>
                </a:lnTo>
                <a:cubicBezTo>
                  <a:pt x="17145" y="533400"/>
                  <a:pt x="0" y="516255"/>
                  <a:pt x="0" y="495300"/>
                </a:cubicBezTo>
                <a:lnTo>
                  <a:pt x="0" y="38100"/>
                </a:lnTo>
                <a:cubicBezTo>
                  <a:pt x="0" y="17145"/>
                  <a:pt x="17145" y="0"/>
                  <a:pt x="38101"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sp>
      <p:sp>
        <p:nvSpPr>
          <p:cNvPr id="16" name="矩形 15"/>
          <p:cNvSpPr/>
          <p:nvPr/>
        </p:nvSpPr>
        <p:spPr>
          <a:xfrm>
            <a:off x="8187528" y="2570958"/>
            <a:ext cx="3243911" cy="430887"/>
          </a:xfrm>
          <a:prstGeom prst="rect">
            <a:avLst/>
          </a:prstGeom>
          <a:effectLst/>
        </p:spPr>
        <p:txBody>
          <a:bodyPr wrap="square">
            <a:spAutoFit/>
          </a:bodyPr>
          <a:lstStyle/>
          <a:p>
            <a:pPr algn="ct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过渡的步骤和方式</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8378600" y="3879393"/>
            <a:ext cx="2861766" cy="2400657"/>
          </a:xfrm>
          <a:prstGeom prst="rect">
            <a:avLst/>
          </a:prstGeom>
        </p:spPr>
        <p:txBody>
          <a:bodyPr wrap="square">
            <a:spAutoFit/>
          </a:bodyPr>
          <a:lstStyle/>
          <a:p>
            <a:pPr algn="just">
              <a:lnSpc>
                <a:spcPct val="150000"/>
              </a:lnSpc>
            </a:pPr>
            <a:r>
              <a:rPr lang="zh-CN" altLang="en-US" sz="2000" b="1" dirty="0">
                <a:latin typeface="微软雅黑" panose="020B0503020204020204" pitchFamily="34" charset="-122"/>
                <a:ea typeface="微软雅黑" panose="020B0503020204020204" pitchFamily="34" charset="-122"/>
              </a:rPr>
              <a:t>当工业发展了、国营经济壮大了的时候，就可以进一步实行资本主义工商业的</a:t>
            </a:r>
            <a:r>
              <a:rPr lang="zh-CN" altLang="en-US" sz="2000" b="1" dirty="0">
                <a:solidFill>
                  <a:srgbClr val="C00000"/>
                </a:solidFill>
                <a:latin typeface="微软雅黑" panose="020B0503020204020204" pitchFamily="34" charset="-122"/>
                <a:ea typeface="微软雅黑" panose="020B0503020204020204" pitchFamily="34" charset="-122"/>
              </a:rPr>
              <a:t>国有化</a:t>
            </a:r>
            <a:r>
              <a:rPr lang="zh-CN" altLang="en-US" sz="2000" b="1" dirty="0">
                <a:latin typeface="微软雅黑" panose="020B0503020204020204" pitchFamily="34" charset="-122"/>
                <a:ea typeface="微软雅黑" panose="020B0503020204020204" pitchFamily="34" charset="-122"/>
              </a:rPr>
              <a:t>和个体农业的</a:t>
            </a:r>
            <a:r>
              <a:rPr lang="zh-CN" altLang="en-US" sz="2000" b="1" dirty="0">
                <a:solidFill>
                  <a:srgbClr val="C00000"/>
                </a:solidFill>
                <a:latin typeface="微软雅黑" panose="020B0503020204020204" pitchFamily="34" charset="-122"/>
                <a:ea typeface="微软雅黑" panose="020B0503020204020204" pitchFamily="34" charset="-122"/>
              </a:rPr>
              <a:t>集体化</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8" name="clipboard-with-list_18296"/>
          <p:cNvSpPr>
            <a:spLocks noChangeAspect="1"/>
          </p:cNvSpPr>
          <p:nvPr/>
        </p:nvSpPr>
        <p:spPr bwMode="auto">
          <a:xfrm>
            <a:off x="9634776" y="3136900"/>
            <a:ext cx="349414" cy="432000"/>
          </a:xfrm>
          <a:custGeom>
            <a:avLst/>
            <a:gdLst>
              <a:gd name="connsiteX0" fmla="*/ 81644 w 489936"/>
              <a:gd name="connsiteY0" fmla="*/ 407657 h 605734"/>
              <a:gd name="connsiteX1" fmla="*/ 268290 w 489936"/>
              <a:gd name="connsiteY1" fmla="*/ 407657 h 605734"/>
              <a:gd name="connsiteX2" fmla="*/ 268290 w 489936"/>
              <a:gd name="connsiteY2" fmla="*/ 430944 h 605734"/>
              <a:gd name="connsiteX3" fmla="*/ 81644 w 489936"/>
              <a:gd name="connsiteY3" fmla="*/ 430944 h 605734"/>
              <a:gd name="connsiteX4" fmla="*/ 81644 w 489936"/>
              <a:gd name="connsiteY4" fmla="*/ 339843 h 605734"/>
              <a:gd name="connsiteX5" fmla="*/ 268290 w 489936"/>
              <a:gd name="connsiteY5" fmla="*/ 339843 h 605734"/>
              <a:gd name="connsiteX6" fmla="*/ 268290 w 489936"/>
              <a:gd name="connsiteY6" fmla="*/ 363130 h 605734"/>
              <a:gd name="connsiteX7" fmla="*/ 81644 w 489936"/>
              <a:gd name="connsiteY7" fmla="*/ 363130 h 605734"/>
              <a:gd name="connsiteX8" fmla="*/ 81644 w 489936"/>
              <a:gd name="connsiteY8" fmla="*/ 272312 h 605734"/>
              <a:gd name="connsiteX9" fmla="*/ 408292 w 489936"/>
              <a:gd name="connsiteY9" fmla="*/ 272312 h 605734"/>
              <a:gd name="connsiteX10" fmla="*/ 408292 w 489936"/>
              <a:gd name="connsiteY10" fmla="*/ 295599 h 605734"/>
              <a:gd name="connsiteX11" fmla="*/ 81644 w 489936"/>
              <a:gd name="connsiteY11" fmla="*/ 295599 h 605734"/>
              <a:gd name="connsiteX12" fmla="*/ 81644 w 489936"/>
              <a:gd name="connsiteY12" fmla="*/ 204569 h 605734"/>
              <a:gd name="connsiteX13" fmla="*/ 408292 w 489936"/>
              <a:gd name="connsiteY13" fmla="*/ 204569 h 605734"/>
              <a:gd name="connsiteX14" fmla="*/ 408292 w 489936"/>
              <a:gd name="connsiteY14" fmla="*/ 227785 h 605734"/>
              <a:gd name="connsiteX15" fmla="*/ 81644 w 489936"/>
              <a:gd name="connsiteY15" fmla="*/ 227785 h 605734"/>
              <a:gd name="connsiteX16" fmla="*/ 81644 w 489936"/>
              <a:gd name="connsiteY16" fmla="*/ 137038 h 605734"/>
              <a:gd name="connsiteX17" fmla="*/ 408292 w 489936"/>
              <a:gd name="connsiteY17" fmla="*/ 137038 h 605734"/>
              <a:gd name="connsiteX18" fmla="*/ 408292 w 489936"/>
              <a:gd name="connsiteY18" fmla="*/ 160254 h 605734"/>
              <a:gd name="connsiteX19" fmla="*/ 81644 w 489936"/>
              <a:gd name="connsiteY19" fmla="*/ 160254 h 605734"/>
              <a:gd name="connsiteX20" fmla="*/ 23290 w 489936"/>
              <a:gd name="connsiteY20" fmla="*/ 71444 h 605734"/>
              <a:gd name="connsiteX21" fmla="*/ 23290 w 489936"/>
              <a:gd name="connsiteY21" fmla="*/ 570712 h 605734"/>
              <a:gd name="connsiteX22" fmla="*/ 35076 w 489936"/>
              <a:gd name="connsiteY22" fmla="*/ 582200 h 605734"/>
              <a:gd name="connsiteX23" fmla="*/ 454860 w 489936"/>
              <a:gd name="connsiteY23" fmla="*/ 582200 h 605734"/>
              <a:gd name="connsiteX24" fmla="*/ 466646 w 489936"/>
              <a:gd name="connsiteY24" fmla="*/ 570712 h 605734"/>
              <a:gd name="connsiteX25" fmla="*/ 466646 w 489936"/>
              <a:gd name="connsiteY25" fmla="*/ 71444 h 605734"/>
              <a:gd name="connsiteX26" fmla="*/ 440550 w 489936"/>
              <a:gd name="connsiteY26" fmla="*/ 24935 h 605734"/>
              <a:gd name="connsiteX27" fmla="*/ 423713 w 489936"/>
              <a:gd name="connsiteY27" fmla="*/ 41466 h 605734"/>
              <a:gd name="connsiteX28" fmla="*/ 440550 w 489936"/>
              <a:gd name="connsiteY28" fmla="*/ 58276 h 605734"/>
              <a:gd name="connsiteX29" fmla="*/ 457105 w 489936"/>
              <a:gd name="connsiteY29" fmla="*/ 41466 h 605734"/>
              <a:gd name="connsiteX30" fmla="*/ 440550 w 489936"/>
              <a:gd name="connsiteY30" fmla="*/ 24935 h 605734"/>
              <a:gd name="connsiteX31" fmla="*/ 384148 w 489936"/>
              <a:gd name="connsiteY31" fmla="*/ 24935 h 605734"/>
              <a:gd name="connsiteX32" fmla="*/ 367312 w 489936"/>
              <a:gd name="connsiteY32" fmla="*/ 41466 h 605734"/>
              <a:gd name="connsiteX33" fmla="*/ 384148 w 489936"/>
              <a:gd name="connsiteY33" fmla="*/ 58276 h 605734"/>
              <a:gd name="connsiteX34" fmla="*/ 400984 w 489936"/>
              <a:gd name="connsiteY34" fmla="*/ 41466 h 605734"/>
              <a:gd name="connsiteX35" fmla="*/ 384148 w 489936"/>
              <a:gd name="connsiteY35" fmla="*/ 24935 h 605734"/>
              <a:gd name="connsiteX36" fmla="*/ 327746 w 489936"/>
              <a:gd name="connsiteY36" fmla="*/ 24935 h 605734"/>
              <a:gd name="connsiteX37" fmla="*/ 311191 w 489936"/>
              <a:gd name="connsiteY37" fmla="*/ 41466 h 605734"/>
              <a:gd name="connsiteX38" fmla="*/ 327746 w 489936"/>
              <a:gd name="connsiteY38" fmla="*/ 58276 h 605734"/>
              <a:gd name="connsiteX39" fmla="*/ 344583 w 489936"/>
              <a:gd name="connsiteY39" fmla="*/ 41466 h 605734"/>
              <a:gd name="connsiteX40" fmla="*/ 327746 w 489936"/>
              <a:gd name="connsiteY40" fmla="*/ 24935 h 605734"/>
              <a:gd name="connsiteX41" fmla="*/ 35076 w 489936"/>
              <a:gd name="connsiteY41" fmla="*/ 0 h 605734"/>
              <a:gd name="connsiteX42" fmla="*/ 454860 w 489936"/>
              <a:gd name="connsiteY42" fmla="*/ 0 h 605734"/>
              <a:gd name="connsiteX43" fmla="*/ 489936 w 489936"/>
              <a:gd name="connsiteY43" fmla="*/ 35022 h 605734"/>
              <a:gd name="connsiteX44" fmla="*/ 489936 w 489936"/>
              <a:gd name="connsiteY44" fmla="*/ 570712 h 605734"/>
              <a:gd name="connsiteX45" fmla="*/ 454860 w 489936"/>
              <a:gd name="connsiteY45" fmla="*/ 605734 h 605734"/>
              <a:gd name="connsiteX46" fmla="*/ 35076 w 489936"/>
              <a:gd name="connsiteY46" fmla="*/ 605734 h 605734"/>
              <a:gd name="connsiteX47" fmla="*/ 0 w 489936"/>
              <a:gd name="connsiteY47" fmla="*/ 570712 h 605734"/>
              <a:gd name="connsiteX48" fmla="*/ 0 w 489936"/>
              <a:gd name="connsiteY48" fmla="*/ 35022 h 605734"/>
              <a:gd name="connsiteX49" fmla="*/ 35076 w 489936"/>
              <a:gd name="connsiteY49" fmla="*/ 0 h 60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89936" h="605734">
                <a:moveTo>
                  <a:pt x="81644" y="407657"/>
                </a:moveTo>
                <a:lnTo>
                  <a:pt x="268290" y="407657"/>
                </a:lnTo>
                <a:lnTo>
                  <a:pt x="268290" y="430944"/>
                </a:lnTo>
                <a:lnTo>
                  <a:pt x="81644" y="430944"/>
                </a:lnTo>
                <a:close/>
                <a:moveTo>
                  <a:pt x="81644" y="339843"/>
                </a:moveTo>
                <a:lnTo>
                  <a:pt x="268290" y="339843"/>
                </a:lnTo>
                <a:lnTo>
                  <a:pt x="268290" y="363130"/>
                </a:lnTo>
                <a:lnTo>
                  <a:pt x="81644" y="363130"/>
                </a:lnTo>
                <a:close/>
                <a:moveTo>
                  <a:pt x="81644" y="272312"/>
                </a:moveTo>
                <a:lnTo>
                  <a:pt x="408292" y="272312"/>
                </a:lnTo>
                <a:lnTo>
                  <a:pt x="408292" y="295599"/>
                </a:lnTo>
                <a:lnTo>
                  <a:pt x="81644" y="295599"/>
                </a:lnTo>
                <a:close/>
                <a:moveTo>
                  <a:pt x="81644" y="204569"/>
                </a:moveTo>
                <a:lnTo>
                  <a:pt x="408292" y="204569"/>
                </a:lnTo>
                <a:lnTo>
                  <a:pt x="408292" y="227785"/>
                </a:lnTo>
                <a:lnTo>
                  <a:pt x="81644" y="227785"/>
                </a:lnTo>
                <a:close/>
                <a:moveTo>
                  <a:pt x="81644" y="137038"/>
                </a:moveTo>
                <a:lnTo>
                  <a:pt x="408292" y="137038"/>
                </a:lnTo>
                <a:lnTo>
                  <a:pt x="408292" y="160254"/>
                </a:lnTo>
                <a:lnTo>
                  <a:pt x="81644" y="160254"/>
                </a:lnTo>
                <a:close/>
                <a:moveTo>
                  <a:pt x="23290" y="71444"/>
                </a:moveTo>
                <a:lnTo>
                  <a:pt x="23290" y="570712"/>
                </a:lnTo>
                <a:cubicBezTo>
                  <a:pt x="23290" y="577156"/>
                  <a:pt x="28622" y="582200"/>
                  <a:pt x="35076" y="582200"/>
                </a:cubicBezTo>
                <a:lnTo>
                  <a:pt x="454860" y="582200"/>
                </a:lnTo>
                <a:cubicBezTo>
                  <a:pt x="461314" y="582200"/>
                  <a:pt x="466646" y="577156"/>
                  <a:pt x="466646" y="570712"/>
                </a:cubicBezTo>
                <a:lnTo>
                  <a:pt x="466646" y="71444"/>
                </a:lnTo>
                <a:close/>
                <a:moveTo>
                  <a:pt x="440550" y="24935"/>
                </a:moveTo>
                <a:cubicBezTo>
                  <a:pt x="431290" y="24935"/>
                  <a:pt x="423713" y="32220"/>
                  <a:pt x="423713" y="41466"/>
                </a:cubicBezTo>
                <a:cubicBezTo>
                  <a:pt x="423713" y="50711"/>
                  <a:pt x="431290" y="58276"/>
                  <a:pt x="440550" y="58276"/>
                </a:cubicBezTo>
                <a:cubicBezTo>
                  <a:pt x="449810" y="58276"/>
                  <a:pt x="457105" y="50711"/>
                  <a:pt x="457105" y="41466"/>
                </a:cubicBezTo>
                <a:cubicBezTo>
                  <a:pt x="457105" y="32220"/>
                  <a:pt x="449810" y="24935"/>
                  <a:pt x="440550" y="24935"/>
                </a:cubicBezTo>
                <a:close/>
                <a:moveTo>
                  <a:pt x="384148" y="24935"/>
                </a:moveTo>
                <a:cubicBezTo>
                  <a:pt x="374888" y="24935"/>
                  <a:pt x="367312" y="32220"/>
                  <a:pt x="367312" y="41466"/>
                </a:cubicBezTo>
                <a:cubicBezTo>
                  <a:pt x="367312" y="50711"/>
                  <a:pt x="374888" y="58276"/>
                  <a:pt x="384148" y="58276"/>
                </a:cubicBezTo>
                <a:cubicBezTo>
                  <a:pt x="393408" y="58276"/>
                  <a:pt x="400984" y="50711"/>
                  <a:pt x="400984" y="41466"/>
                </a:cubicBezTo>
                <a:cubicBezTo>
                  <a:pt x="400984" y="32220"/>
                  <a:pt x="393408" y="24935"/>
                  <a:pt x="384148" y="24935"/>
                </a:cubicBezTo>
                <a:close/>
                <a:moveTo>
                  <a:pt x="327746" y="24935"/>
                </a:moveTo>
                <a:cubicBezTo>
                  <a:pt x="318486" y="24935"/>
                  <a:pt x="311191" y="32220"/>
                  <a:pt x="311191" y="41466"/>
                </a:cubicBezTo>
                <a:cubicBezTo>
                  <a:pt x="311191" y="50711"/>
                  <a:pt x="318486" y="58276"/>
                  <a:pt x="327746" y="58276"/>
                </a:cubicBezTo>
                <a:cubicBezTo>
                  <a:pt x="337006" y="58276"/>
                  <a:pt x="344583" y="50711"/>
                  <a:pt x="344583" y="41466"/>
                </a:cubicBezTo>
                <a:cubicBezTo>
                  <a:pt x="344583" y="32220"/>
                  <a:pt x="337006" y="24935"/>
                  <a:pt x="327746" y="24935"/>
                </a:cubicBezTo>
                <a:close/>
                <a:moveTo>
                  <a:pt x="35076" y="0"/>
                </a:moveTo>
                <a:lnTo>
                  <a:pt x="454860" y="0"/>
                </a:lnTo>
                <a:cubicBezTo>
                  <a:pt x="474222" y="0"/>
                  <a:pt x="489936" y="15690"/>
                  <a:pt x="489936" y="35022"/>
                </a:cubicBezTo>
                <a:lnTo>
                  <a:pt x="489936" y="570712"/>
                </a:lnTo>
                <a:cubicBezTo>
                  <a:pt x="489936" y="590044"/>
                  <a:pt x="474222" y="605734"/>
                  <a:pt x="454860" y="605734"/>
                </a:cubicBezTo>
                <a:lnTo>
                  <a:pt x="35076" y="605734"/>
                </a:lnTo>
                <a:cubicBezTo>
                  <a:pt x="15714" y="605734"/>
                  <a:pt x="0" y="590044"/>
                  <a:pt x="0" y="570712"/>
                </a:cubicBezTo>
                <a:lnTo>
                  <a:pt x="0" y="35022"/>
                </a:lnTo>
                <a:cubicBezTo>
                  <a:pt x="0" y="15690"/>
                  <a:pt x="15714" y="0"/>
                  <a:pt x="35076" y="0"/>
                </a:cubicBezTo>
                <a:close/>
              </a:path>
            </a:pathLst>
          </a:custGeom>
          <a:solidFill>
            <a:schemeClr val="accent2"/>
          </a:solidFill>
          <a:ln>
            <a:noFill/>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矩形 2"/>
          <p:cNvSpPr/>
          <p:nvPr/>
        </p:nvSpPr>
        <p:spPr>
          <a:xfrm>
            <a:off x="1481047" y="769832"/>
            <a:ext cx="9468802" cy="1172629"/>
          </a:xfrm>
          <a:prstGeom prst="rect">
            <a:avLst/>
          </a:prstGeom>
        </p:spPr>
        <p:txBody>
          <a:bodyPr wrap="square">
            <a:spAutoFit/>
          </a:bodyPr>
          <a:lstStyle/>
          <a:p>
            <a:pPr algn="l" fontAlgn="auto">
              <a:lnSpc>
                <a:spcPct val="130000"/>
              </a:lnSpc>
              <a:buClr>
                <a:srgbClr val="C00000"/>
              </a:buClr>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1951年前后，党内大体形成了先用</a:t>
            </a:r>
            <a:r>
              <a:rPr lang="zh-CN" altLang="en-US" sz="2800" b="1" dirty="0">
                <a:solidFill>
                  <a:srgbClr val="FFFFCC"/>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微软雅黑" panose="020B0503020204020204" pitchFamily="34" charset="-122"/>
              </a:rPr>
              <a:t>三个五年计划的时间</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搞工业化建设，再到</a:t>
            </a:r>
            <a:r>
              <a:rPr lang="zh-CN" altLang="en-US" sz="2800" b="1"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微软雅黑" panose="020B0503020204020204" pitchFamily="34" charset="-122"/>
              </a:rPr>
              <a:t>社会主义过渡</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的共识</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 name="直接连接符 3"/>
          <p:cNvCxnSpPr/>
          <p:nvPr/>
        </p:nvCxnSpPr>
        <p:spPr>
          <a:xfrm>
            <a:off x="1017484" y="3733800"/>
            <a:ext cx="25781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2" name="直接连接符 31"/>
          <p:cNvCxnSpPr/>
          <p:nvPr/>
        </p:nvCxnSpPr>
        <p:spPr>
          <a:xfrm>
            <a:off x="4760943" y="3733800"/>
            <a:ext cx="25781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直接连接符 32"/>
          <p:cNvCxnSpPr/>
          <p:nvPr/>
        </p:nvCxnSpPr>
        <p:spPr>
          <a:xfrm>
            <a:off x="8504402" y="3733800"/>
            <a:ext cx="25781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1828800" y="2286000"/>
          <a:ext cx="8533765" cy="2286000"/>
        </p:xfrm>
        <a:graphic>
          <a:graphicData uri="http://schemas.openxmlformats.org/drawingml/2006/table">
            <a:tbl>
              <a:tblPr firstRow="1" bandRow="1">
                <a:tableStyleId>{5C22544A-7EE6-4342-B048-85BDC9FD1C3A}</a:tableStyleId>
              </a:tblPr>
              <a:tblGrid>
                <a:gridCol w="4266565"/>
                <a:gridCol w="4266565"/>
              </a:tblGrid>
              <a:tr h="381000">
                <a:tc gridSpan="2">
                  <a:txBody>
                    <a:bodyPr/>
                    <a:p>
                      <a:pPr algn="ctr">
                        <a:buNone/>
                      </a:pPr>
                      <a:r>
                        <a:rPr lang="en-US" altLang="zh-CN"/>
                        <a:t>1949</a:t>
                      </a:r>
                      <a:r>
                        <a:rPr lang="zh-CN" altLang="en-US"/>
                        <a:t>年人均工业品</a:t>
                      </a:r>
                      <a:r>
                        <a:rPr lang="zh-CN" altLang="en-US"/>
                        <a:t>产量</a:t>
                      </a:r>
                      <a:endParaRPr lang="zh-CN" altLang="en-US"/>
                    </a:p>
                  </a:txBody>
                  <a:tcPr/>
                </a:tc>
                <a:tc hMerge="1">
                  <a:tcPr/>
                </a:tc>
              </a:tr>
              <a:tr h="381000">
                <a:tc>
                  <a:txBody>
                    <a:bodyPr/>
                    <a:p>
                      <a:pPr algn="ctr">
                        <a:buNone/>
                      </a:pPr>
                      <a:r>
                        <a:rPr lang="zh-CN" altLang="en-US">
                          <a:latin typeface="方正粗黑宋简体" panose="02000000000000000000" pitchFamily="2" charset="-122"/>
                          <a:ea typeface="方正粗黑宋简体" panose="02000000000000000000" pitchFamily="2" charset="-122"/>
                        </a:rPr>
                        <a:t>发电量</a:t>
                      </a:r>
                      <a:endParaRPr lang="zh-CN" altLang="en-US">
                        <a:latin typeface="方正粗黑宋简体" panose="02000000000000000000" pitchFamily="2" charset="-122"/>
                        <a:ea typeface="方正粗黑宋简体" panose="02000000000000000000" pitchFamily="2" charset="-122"/>
                      </a:endParaRPr>
                    </a:p>
                  </a:txBody>
                  <a:tcPr/>
                </a:tc>
                <a:tc>
                  <a:txBody>
                    <a:bodyPr/>
                    <a:p>
                      <a:pPr algn="ctr">
                        <a:buNone/>
                      </a:pPr>
                      <a:r>
                        <a:rPr lang="en-US" altLang="zh-CN">
                          <a:latin typeface="方正粗黑宋简体" panose="02000000000000000000" pitchFamily="2" charset="-122"/>
                          <a:ea typeface="方正粗黑宋简体" panose="02000000000000000000" pitchFamily="2" charset="-122"/>
                          <a:cs typeface="方正粗黑宋简体" panose="02000000000000000000" pitchFamily="2" charset="-122"/>
                        </a:rPr>
                        <a:t>7.9</a:t>
                      </a:r>
                      <a:r>
                        <a:rPr lang="zh-CN" altLang="en-US">
                          <a:latin typeface="方正粗黑宋简体" panose="02000000000000000000" pitchFamily="2" charset="-122"/>
                          <a:ea typeface="方正粗黑宋简体" panose="02000000000000000000" pitchFamily="2" charset="-122"/>
                          <a:cs typeface="方正粗黑宋简体" panose="02000000000000000000" pitchFamily="2" charset="-122"/>
                        </a:rPr>
                        <a:t>千瓦</a:t>
                      </a:r>
                      <a:r>
                        <a:rPr lang="en-US" altLang="zh-CN">
                          <a:latin typeface="方正粗黑宋简体" panose="02000000000000000000" pitchFamily="2" charset="-122"/>
                          <a:ea typeface="方正粗黑宋简体" panose="02000000000000000000" pitchFamily="2" charset="-122"/>
                          <a:cs typeface="方正粗黑宋简体" panose="02000000000000000000" pitchFamily="2" charset="-122"/>
                        </a:rPr>
                        <a:t>/</a:t>
                      </a:r>
                      <a:r>
                        <a:rPr lang="zh-CN" altLang="en-US">
                          <a:latin typeface="方正粗黑宋简体" panose="02000000000000000000" pitchFamily="2" charset="-122"/>
                          <a:ea typeface="方正粗黑宋简体" panose="02000000000000000000" pitchFamily="2" charset="-122"/>
                          <a:cs typeface="方正粗黑宋简体" panose="02000000000000000000" pitchFamily="2" charset="-122"/>
                        </a:rPr>
                        <a:t>时</a:t>
                      </a:r>
                      <a:endParaRPr lang="zh-CN" altLang="en-US">
                        <a:latin typeface="方正粗黑宋简体" panose="02000000000000000000" pitchFamily="2" charset="-122"/>
                        <a:ea typeface="方正粗黑宋简体" panose="02000000000000000000" pitchFamily="2" charset="-122"/>
                        <a:cs typeface="方正粗黑宋简体" panose="02000000000000000000" pitchFamily="2" charset="-122"/>
                      </a:endParaRPr>
                    </a:p>
                  </a:txBody>
                  <a:tcPr/>
                </a:tc>
              </a:tr>
              <a:tr h="381000">
                <a:tc>
                  <a:txBody>
                    <a:bodyPr/>
                    <a:p>
                      <a:pPr algn="ctr">
                        <a:buNone/>
                      </a:pPr>
                      <a:r>
                        <a:rPr lang="zh-CN" altLang="en-US">
                          <a:latin typeface="方正粗黑宋简体" panose="02000000000000000000" pitchFamily="2" charset="-122"/>
                          <a:ea typeface="方正粗黑宋简体" panose="02000000000000000000" pitchFamily="2" charset="-122"/>
                        </a:rPr>
                        <a:t>原油</a:t>
                      </a:r>
                      <a:endParaRPr lang="zh-CN" altLang="en-US">
                        <a:latin typeface="方正粗黑宋简体" panose="02000000000000000000" pitchFamily="2" charset="-122"/>
                        <a:ea typeface="方正粗黑宋简体" panose="02000000000000000000" pitchFamily="2" charset="-122"/>
                      </a:endParaRPr>
                    </a:p>
                  </a:txBody>
                  <a:tcPr/>
                </a:tc>
                <a:tc>
                  <a:txBody>
                    <a:bodyPr/>
                    <a:p>
                      <a:pPr algn="ctr">
                        <a:buNone/>
                      </a:pPr>
                      <a:r>
                        <a:rPr lang="en-US" altLang="zh-CN">
                          <a:latin typeface="方正粗黑宋简体" panose="02000000000000000000" pitchFamily="2" charset="-122"/>
                          <a:ea typeface="方正粗黑宋简体" panose="02000000000000000000" pitchFamily="2" charset="-122"/>
                          <a:cs typeface="方正粗黑宋简体" panose="02000000000000000000" pitchFamily="2" charset="-122"/>
                        </a:rPr>
                        <a:t>0.36</a:t>
                      </a:r>
                      <a:r>
                        <a:rPr lang="zh-CN" altLang="en-US">
                          <a:latin typeface="方正粗黑宋简体" panose="02000000000000000000" pitchFamily="2" charset="-122"/>
                          <a:ea typeface="方正粗黑宋简体" panose="02000000000000000000" pitchFamily="2" charset="-122"/>
                          <a:cs typeface="方正粗黑宋简体" panose="02000000000000000000" pitchFamily="2" charset="-122"/>
                        </a:rPr>
                        <a:t>千克</a:t>
                      </a:r>
                      <a:endParaRPr lang="zh-CN" altLang="en-US">
                        <a:latin typeface="方正粗黑宋简体" panose="02000000000000000000" pitchFamily="2" charset="-122"/>
                        <a:ea typeface="方正粗黑宋简体" panose="02000000000000000000" pitchFamily="2" charset="-122"/>
                        <a:cs typeface="方正粗黑宋简体" panose="02000000000000000000" pitchFamily="2" charset="-122"/>
                      </a:endParaRPr>
                    </a:p>
                  </a:txBody>
                  <a:tcPr/>
                </a:tc>
              </a:tr>
              <a:tr h="381000">
                <a:tc>
                  <a:txBody>
                    <a:bodyPr/>
                    <a:p>
                      <a:pPr algn="ctr">
                        <a:buNone/>
                      </a:pPr>
                      <a:r>
                        <a:rPr lang="zh-CN" altLang="en-US">
                          <a:latin typeface="方正粗黑宋简体" panose="02000000000000000000" pitchFamily="2" charset="-122"/>
                          <a:ea typeface="方正粗黑宋简体" panose="02000000000000000000" pitchFamily="2" charset="-122"/>
                        </a:rPr>
                        <a:t>原煤</a:t>
                      </a:r>
                      <a:endParaRPr lang="zh-CN" altLang="en-US">
                        <a:latin typeface="方正粗黑宋简体" panose="02000000000000000000" pitchFamily="2" charset="-122"/>
                        <a:ea typeface="方正粗黑宋简体" panose="02000000000000000000" pitchFamily="2" charset="-122"/>
                      </a:endParaRPr>
                    </a:p>
                  </a:txBody>
                  <a:tcPr/>
                </a:tc>
                <a:tc>
                  <a:txBody>
                    <a:bodyPr/>
                    <a:p>
                      <a:pPr algn="ctr">
                        <a:buNone/>
                      </a:pPr>
                      <a:r>
                        <a:rPr lang="en-US" altLang="zh-CN">
                          <a:latin typeface="方正粗黑宋简体" panose="02000000000000000000" pitchFamily="2" charset="-122"/>
                          <a:ea typeface="方正粗黑宋简体" panose="02000000000000000000" pitchFamily="2" charset="-122"/>
                          <a:cs typeface="方正粗黑宋简体" panose="02000000000000000000" pitchFamily="2" charset="-122"/>
                        </a:rPr>
                        <a:t>59</a:t>
                      </a:r>
                      <a:r>
                        <a:rPr lang="zh-CN" altLang="en-US">
                          <a:latin typeface="方正粗黑宋简体" panose="02000000000000000000" pitchFamily="2" charset="-122"/>
                          <a:ea typeface="方正粗黑宋简体" panose="02000000000000000000" pitchFamily="2" charset="-122"/>
                          <a:cs typeface="方正粗黑宋简体" panose="02000000000000000000" pitchFamily="2" charset="-122"/>
                        </a:rPr>
                        <a:t>千克</a:t>
                      </a:r>
                      <a:endParaRPr lang="zh-CN" altLang="en-US">
                        <a:latin typeface="方正粗黑宋简体" panose="02000000000000000000" pitchFamily="2" charset="-122"/>
                        <a:ea typeface="方正粗黑宋简体" panose="02000000000000000000" pitchFamily="2" charset="-122"/>
                        <a:cs typeface="方正粗黑宋简体" panose="02000000000000000000" pitchFamily="2" charset="-122"/>
                      </a:endParaRPr>
                    </a:p>
                  </a:txBody>
                  <a:tcPr/>
                </a:tc>
              </a:tr>
              <a:tr h="381000">
                <a:tc>
                  <a:txBody>
                    <a:bodyPr/>
                    <a:p>
                      <a:pPr algn="ctr">
                        <a:buNone/>
                      </a:pPr>
                      <a:r>
                        <a:rPr lang="zh-CN" altLang="en-US">
                          <a:latin typeface="方正粗黑宋简体" panose="02000000000000000000" pitchFamily="2" charset="-122"/>
                          <a:ea typeface="方正粗黑宋简体" panose="02000000000000000000" pitchFamily="2" charset="-122"/>
                        </a:rPr>
                        <a:t>钢</a:t>
                      </a:r>
                      <a:endParaRPr lang="zh-CN" altLang="en-US">
                        <a:latin typeface="方正粗黑宋简体" panose="02000000000000000000" pitchFamily="2" charset="-122"/>
                        <a:ea typeface="方正粗黑宋简体" panose="02000000000000000000" pitchFamily="2" charset="-122"/>
                      </a:endParaRPr>
                    </a:p>
                  </a:txBody>
                  <a:tcPr/>
                </a:tc>
                <a:tc>
                  <a:txBody>
                    <a:bodyPr/>
                    <a:p>
                      <a:pPr algn="ctr">
                        <a:buNone/>
                      </a:pPr>
                      <a:r>
                        <a:rPr lang="en-US" altLang="zh-CN">
                          <a:latin typeface="方正粗黑宋简体" panose="02000000000000000000" pitchFamily="2" charset="-122"/>
                          <a:ea typeface="方正粗黑宋简体" panose="02000000000000000000" pitchFamily="2" charset="-122"/>
                          <a:cs typeface="方正粗黑宋简体" panose="02000000000000000000" pitchFamily="2" charset="-122"/>
                        </a:rPr>
                        <a:t>0.29</a:t>
                      </a:r>
                      <a:r>
                        <a:rPr lang="zh-CN" altLang="en-US">
                          <a:latin typeface="方正粗黑宋简体" panose="02000000000000000000" pitchFamily="2" charset="-122"/>
                          <a:ea typeface="方正粗黑宋简体" panose="02000000000000000000" pitchFamily="2" charset="-122"/>
                          <a:cs typeface="方正粗黑宋简体" panose="02000000000000000000" pitchFamily="2" charset="-122"/>
                        </a:rPr>
                        <a:t>千克</a:t>
                      </a:r>
                      <a:endParaRPr lang="zh-CN" altLang="en-US">
                        <a:latin typeface="方正粗黑宋简体" panose="02000000000000000000" pitchFamily="2" charset="-122"/>
                        <a:ea typeface="方正粗黑宋简体" panose="02000000000000000000" pitchFamily="2" charset="-122"/>
                        <a:cs typeface="方正粗黑宋简体" panose="02000000000000000000" pitchFamily="2" charset="-122"/>
                      </a:endParaRPr>
                    </a:p>
                  </a:txBody>
                  <a:tcPr/>
                </a:tc>
              </a:tr>
              <a:tr h="381000">
                <a:tc>
                  <a:txBody>
                    <a:bodyPr/>
                    <a:p>
                      <a:pPr algn="ctr">
                        <a:buNone/>
                      </a:pPr>
                      <a:r>
                        <a:rPr lang="zh-CN" altLang="en-US" sz="1800">
                          <a:latin typeface="方正粗黑宋简体" panose="02000000000000000000" pitchFamily="2" charset="-122"/>
                          <a:ea typeface="方正粗黑宋简体" panose="02000000000000000000" pitchFamily="2" charset="-122"/>
                          <a:sym typeface="+mn-ea"/>
                        </a:rPr>
                        <a:t>纱</a:t>
                      </a:r>
                      <a:endParaRPr lang="zh-CN" altLang="en-US" sz="1800">
                        <a:latin typeface="方正粗黑宋简体" panose="02000000000000000000" pitchFamily="2" charset="-122"/>
                        <a:ea typeface="方正粗黑宋简体" panose="02000000000000000000" pitchFamily="2" charset="-122"/>
                        <a:sym typeface="+mn-ea"/>
                      </a:endParaRPr>
                    </a:p>
                  </a:txBody>
                  <a:tcPr/>
                </a:tc>
                <a:tc>
                  <a:txBody>
                    <a:bodyPr/>
                    <a:p>
                      <a:pPr algn="ctr">
                        <a:buNone/>
                      </a:pPr>
                      <a:r>
                        <a:rPr lang="en-US" altLang="zh-CN">
                          <a:latin typeface="方正粗黑宋简体" panose="02000000000000000000" pitchFamily="2" charset="-122"/>
                          <a:ea typeface="方正粗黑宋简体" panose="02000000000000000000" pitchFamily="2" charset="-122"/>
                          <a:cs typeface="方正粗黑宋简体" panose="02000000000000000000" pitchFamily="2" charset="-122"/>
                        </a:rPr>
                        <a:t>0.6</a:t>
                      </a:r>
                      <a:r>
                        <a:rPr lang="zh-CN" altLang="en-US">
                          <a:latin typeface="方正粗黑宋简体" panose="02000000000000000000" pitchFamily="2" charset="-122"/>
                          <a:ea typeface="方正粗黑宋简体" panose="02000000000000000000" pitchFamily="2" charset="-122"/>
                          <a:cs typeface="方正粗黑宋简体" panose="02000000000000000000" pitchFamily="2" charset="-122"/>
                        </a:rPr>
                        <a:t>千克</a:t>
                      </a:r>
                      <a:endParaRPr lang="zh-CN" altLang="en-US">
                        <a:latin typeface="方正粗黑宋简体" panose="02000000000000000000" pitchFamily="2" charset="-122"/>
                        <a:ea typeface="方正粗黑宋简体" panose="02000000000000000000" pitchFamily="2" charset="-122"/>
                        <a:cs typeface="方正粗黑宋简体" panose="02000000000000000000" pitchFamily="2" charset="-122"/>
                      </a:endParaRPr>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5708094" y="1030514"/>
            <a:ext cx="5285391" cy="3926705"/>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a:solidFill>
                <a:schemeClr val="accent2"/>
              </a:solidFill>
            </a:endParaRPr>
          </a:p>
        </p:txBody>
      </p:sp>
      <p:sp>
        <p:nvSpPr>
          <p:cNvPr id="22" name="矩形 21"/>
          <p:cNvSpPr/>
          <p:nvPr/>
        </p:nvSpPr>
        <p:spPr>
          <a:xfrm>
            <a:off x="0" y="4888944"/>
            <a:ext cx="12191999" cy="1422955"/>
          </a:xfrm>
          <a:prstGeom prst="rect">
            <a:avLst/>
          </a:prstGeom>
          <a:gradFill flip="none" rotWithShape="1">
            <a:gsLst>
              <a:gs pos="9000">
                <a:srgbClr val="E54C07">
                  <a:alpha val="28000"/>
                </a:srgbClr>
              </a:gs>
              <a:gs pos="63000">
                <a:srgbClr val="BC2B1D">
                  <a:alpha val="88000"/>
                </a:srgbClr>
              </a:gs>
              <a:gs pos="35000">
                <a:srgbClr val="DA4A10">
                  <a:alpha val="62000"/>
                </a:srgbClr>
              </a:gs>
              <a:gs pos="83000">
                <a:srgbClr val="9A1A1D">
                  <a:alpha val="87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021271" y="2038666"/>
            <a:ext cx="4686821" cy="3607919"/>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a:solidFill>
                <a:schemeClr val="accent2"/>
              </a:solidFill>
            </a:endParaRPr>
          </a:p>
        </p:txBody>
      </p:sp>
      <p:cxnSp>
        <p:nvCxnSpPr>
          <p:cNvPr id="7" name="直接连接符 6"/>
          <p:cNvCxnSpPr/>
          <p:nvPr/>
        </p:nvCxnSpPr>
        <p:spPr>
          <a:xfrm flipV="1">
            <a:off x="5708095" y="1030514"/>
            <a:ext cx="0" cy="4779303"/>
          </a:xfrm>
          <a:prstGeom prst="line">
            <a:avLst/>
          </a:prstGeom>
          <a:ln>
            <a:tailEnd type="oval" w="sm" len="sm"/>
          </a:ln>
        </p:spPr>
        <p:style>
          <a:lnRef idx="1">
            <a:schemeClr val="accent2"/>
          </a:lnRef>
          <a:fillRef idx="0">
            <a:schemeClr val="accent2"/>
          </a:fillRef>
          <a:effectRef idx="0">
            <a:schemeClr val="accent2"/>
          </a:effectRef>
          <a:fontRef idx="minor">
            <a:schemeClr val="tx1"/>
          </a:fontRef>
        </p:style>
      </p:cxnSp>
      <p:grpSp>
        <p:nvGrpSpPr>
          <p:cNvPr id="27" name="组合 26"/>
          <p:cNvGrpSpPr/>
          <p:nvPr/>
        </p:nvGrpSpPr>
        <p:grpSpPr>
          <a:xfrm>
            <a:off x="1198515" y="2813312"/>
            <a:ext cx="4235848" cy="2075632"/>
            <a:chOff x="1198515" y="3734184"/>
            <a:chExt cx="4235848" cy="2075632"/>
          </a:xfrm>
        </p:grpSpPr>
        <p:sp>
          <p:nvSpPr>
            <p:cNvPr id="11" name="矩形 10"/>
            <p:cNvSpPr/>
            <p:nvPr/>
          </p:nvSpPr>
          <p:spPr>
            <a:xfrm>
              <a:off x="1198515" y="4386862"/>
              <a:ext cx="4235848" cy="1422954"/>
            </a:xfrm>
            <a:prstGeom prst="rect">
              <a:avLst/>
            </a:prstGeom>
          </p:spPr>
          <p:txBody>
            <a:bodyPr wrap="square">
              <a:spAutoFit/>
            </a:bodyPr>
            <a:lstStyle/>
            <a:p>
              <a:pPr indent="508000" algn="just" fontAlgn="auto">
                <a:lnSpc>
                  <a:spcPct val="150000"/>
                </a:lnSpc>
                <a:buClr>
                  <a:srgbClr val="C00000"/>
                </a:buClr>
                <a:extLst>
                  <a:ext uri="{35155182-B16C-46BC-9424-99874614C6A1}">
                    <wpsdc:indentchars xmlns:wpsdc="http://www.wps.cn/officeDocument/2017/drawingmlCustomData" val="200" checksum="282533468"/>
                  </a:ext>
                </a:extLst>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党领导人民首先集中力量恢复国民经济，继续完成民主革命遗留的任务。</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 name="组合 3"/>
            <p:cNvGrpSpPr/>
            <p:nvPr/>
          </p:nvGrpSpPr>
          <p:grpSpPr>
            <a:xfrm>
              <a:off x="3005493" y="3734184"/>
              <a:ext cx="2428870" cy="511941"/>
              <a:chOff x="1989573" y="2918560"/>
              <a:chExt cx="2428870" cy="511941"/>
            </a:xfrm>
          </p:grpSpPr>
          <p:sp>
            <p:nvSpPr>
              <p:cNvPr id="5" name="矩形 4"/>
              <p:cNvSpPr/>
              <p:nvPr/>
            </p:nvSpPr>
            <p:spPr>
              <a:xfrm>
                <a:off x="1989573" y="2918560"/>
                <a:ext cx="2428870" cy="430887"/>
              </a:xfrm>
              <a:prstGeom prst="rect">
                <a:avLst/>
              </a:prstGeom>
              <a:effectLst/>
            </p:spPr>
            <p:txBody>
              <a:bodyPr wrap="none">
                <a:spAutoFit/>
              </a:bodyPr>
              <a:lstStyle/>
              <a:p>
                <a:r>
                  <a:rPr lang="zh-CN" altLang="en-US" sz="22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1949年至1952年</a:t>
                </a:r>
                <a:endParaRPr lang="zh-CN" altLang="en-US" sz="2200" b="1" dirty="0">
                  <a:solidFill>
                    <a:schemeClr val="accent2"/>
                  </a:solidFill>
                </a:endParaRPr>
              </a:p>
            </p:txBody>
          </p:sp>
          <p:cxnSp>
            <p:nvCxnSpPr>
              <p:cNvPr id="12" name="直接连接符 11"/>
              <p:cNvCxnSpPr/>
              <p:nvPr/>
            </p:nvCxnSpPr>
            <p:spPr>
              <a:xfrm>
                <a:off x="3937000" y="3430501"/>
                <a:ext cx="370145" cy="0"/>
              </a:xfrm>
              <a:prstGeom prst="line">
                <a:avLst/>
              </a:prstGeom>
            </p:spPr>
            <p:style>
              <a:lnRef idx="1">
                <a:schemeClr val="accent2"/>
              </a:lnRef>
              <a:fillRef idx="0">
                <a:schemeClr val="accent2"/>
              </a:fillRef>
              <a:effectRef idx="0">
                <a:schemeClr val="accent2"/>
              </a:effectRef>
              <a:fontRef idx="minor">
                <a:schemeClr val="tx1"/>
              </a:fontRef>
            </p:style>
          </p:cxnSp>
        </p:grpSp>
      </p:grpSp>
      <p:grpSp>
        <p:nvGrpSpPr>
          <p:cNvPr id="30" name="组合 29"/>
          <p:cNvGrpSpPr/>
          <p:nvPr/>
        </p:nvGrpSpPr>
        <p:grpSpPr>
          <a:xfrm>
            <a:off x="5975094" y="1364068"/>
            <a:ext cx="4763727" cy="2978775"/>
            <a:chOff x="6096000" y="1537400"/>
            <a:chExt cx="4763727" cy="2978775"/>
          </a:xfrm>
        </p:grpSpPr>
        <p:sp>
          <p:nvSpPr>
            <p:cNvPr id="9" name="矩形 8"/>
            <p:cNvSpPr/>
            <p:nvPr/>
          </p:nvSpPr>
          <p:spPr>
            <a:xfrm>
              <a:off x="6096000" y="2169892"/>
              <a:ext cx="4763727" cy="2346283"/>
            </a:xfrm>
            <a:prstGeom prst="rect">
              <a:avLst/>
            </a:prstGeom>
          </p:spPr>
          <p:txBody>
            <a:bodyPr wrap="square">
              <a:spAutoFit/>
            </a:bodyPr>
            <a:lstStyle/>
            <a:p>
              <a:pPr indent="508000" algn="just" fontAlgn="auto">
                <a:lnSpc>
                  <a:spcPct val="150000"/>
                </a:lnSpc>
                <a:buClr>
                  <a:srgbClr val="C00000"/>
                </a:buClr>
                <a:extLst>
                  <a:ext uri="{35155182-B16C-46BC-9424-99874614C6A1}">
                    <wpsdc:indentchars xmlns:wpsdc="http://www.wps.cn/officeDocument/2017/drawingmlCustomData" val="200" checksum="282533468"/>
                  </a:ext>
                </a:extLst>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我国国民经济得到恢复，民主革命的遗留任务已经完成，政治、经济及社会面貌发生了巨大变化。</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508000" algn="just" fontAlgn="auto">
                <a:lnSpc>
                  <a:spcPct val="150000"/>
                </a:lnSpc>
                <a:buClr>
                  <a:srgbClr val="C00000"/>
                </a:buClr>
                <a:extLst>
                  <a:ext uri="{35155182-B16C-46BC-9424-99874614C6A1}">
                    <wpsdc:indentchars xmlns:wpsdc="http://www.wps.cn/officeDocument/2017/drawingmlCustomData" val="200" checksum="282533468"/>
                  </a:ext>
                </a:extLst>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这时，毛泽东和党中央重新思考向社会主义过渡的时间和步骤问题。</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9694023" y="1537400"/>
              <a:ext cx="1165704" cy="501266"/>
              <a:chOff x="8595504" y="498698"/>
              <a:chExt cx="1165704" cy="501266"/>
            </a:xfrm>
          </p:grpSpPr>
          <p:sp>
            <p:nvSpPr>
              <p:cNvPr id="10" name="矩形 9"/>
              <p:cNvSpPr/>
              <p:nvPr/>
            </p:nvSpPr>
            <p:spPr>
              <a:xfrm>
                <a:off x="8595504" y="498698"/>
                <a:ext cx="1165704" cy="430887"/>
              </a:xfrm>
              <a:prstGeom prst="rect">
                <a:avLst/>
              </a:prstGeom>
              <a:effectLst/>
            </p:spPr>
            <p:txBody>
              <a:bodyPr wrap="none">
                <a:spAutoFit/>
              </a:bodyPr>
              <a:lstStyle/>
              <a:p>
                <a:pPr algn="r"/>
                <a:r>
                  <a:rPr lang="zh-CN" altLang="en-US" sz="22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1952年</a:t>
                </a:r>
                <a:endParaRPr lang="zh-CN" altLang="en-US" sz="2200" b="1" dirty="0">
                  <a:solidFill>
                    <a:schemeClr val="accent2"/>
                  </a:solidFill>
                </a:endParaRPr>
              </a:p>
            </p:txBody>
          </p:sp>
          <p:cxnSp>
            <p:nvCxnSpPr>
              <p:cNvPr id="13" name="直接连接符 12"/>
              <p:cNvCxnSpPr/>
              <p:nvPr/>
            </p:nvCxnSpPr>
            <p:spPr>
              <a:xfrm>
                <a:off x="9296400" y="999964"/>
                <a:ext cx="370145" cy="0"/>
              </a:xfrm>
              <a:prstGeom prst="line">
                <a:avLst/>
              </a:prstGeom>
            </p:spPr>
            <p:style>
              <a:lnRef idx="1">
                <a:schemeClr val="accent2"/>
              </a:lnRef>
              <a:fillRef idx="0">
                <a:schemeClr val="accent2"/>
              </a:fillRef>
              <a:effectRef idx="0">
                <a:schemeClr val="accent2"/>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bg1">
                <a:alpha val="0"/>
              </a:schemeClr>
            </a:gs>
            <a:gs pos="100000">
              <a:schemeClr val="bg1">
                <a:alpha val="0"/>
              </a:schemeClr>
            </a:gs>
            <a:gs pos="52000">
              <a:schemeClr val="bg1">
                <a:alpha val="40000"/>
              </a:schemeClr>
            </a:gs>
          </a:gsLst>
          <a:lin ang="5400000" scaled="0"/>
        </a:gradFill>
        <a:effectLst/>
      </p:bgPr>
    </p:bg>
    <p:spTree>
      <p:nvGrpSpPr>
        <p:cNvPr id="1" name=""/>
        <p:cNvGrpSpPr/>
        <p:nvPr/>
      </p:nvGrpSpPr>
      <p:grpSpPr>
        <a:xfrm>
          <a:off x="0" y="0"/>
          <a:ext cx="0" cy="0"/>
          <a:chOff x="0" y="0"/>
          <a:chExt cx="0" cy="0"/>
        </a:xfrm>
      </p:grpSpPr>
      <p:sp>
        <p:nvSpPr>
          <p:cNvPr id="12" name="矩形 11"/>
          <p:cNvSpPr/>
          <p:nvPr/>
        </p:nvSpPr>
        <p:spPr>
          <a:xfrm>
            <a:off x="5889172" y="0"/>
            <a:ext cx="6302828" cy="6857998"/>
          </a:xfrm>
          <a:prstGeom prst="rect">
            <a:avLst/>
          </a:prstGeom>
          <a:gradFill flip="none" rotWithShape="1">
            <a:gsLst>
              <a:gs pos="9000">
                <a:srgbClr val="E54C07">
                  <a:alpha val="28000"/>
                </a:srgbClr>
              </a:gs>
              <a:gs pos="63000">
                <a:srgbClr val="BC2B1D">
                  <a:alpha val="88000"/>
                </a:srgbClr>
              </a:gs>
              <a:gs pos="35000">
                <a:srgbClr val="DA4A10">
                  <a:alpha val="62000"/>
                </a:srgbClr>
              </a:gs>
              <a:gs pos="83000">
                <a:srgbClr val="9A1A1D">
                  <a:alpha val="87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3638" y="1215690"/>
            <a:ext cx="5732362" cy="4927600"/>
            <a:chOff x="281460" y="986971"/>
            <a:chExt cx="5732362" cy="4927600"/>
          </a:xfrm>
        </p:grpSpPr>
        <p:pic>
          <p:nvPicPr>
            <p:cNvPr id="3" name="图片 2"/>
            <p:cNvPicPr>
              <a:picLocks noChangeAspect="1"/>
            </p:cNvPicPr>
            <p:nvPr/>
          </p:nvPicPr>
          <p:blipFill rotWithShape="1">
            <a:blip r:embed="rId1"/>
            <a:stretch>
              <a:fillRect/>
            </a:stretch>
          </p:blipFill>
          <p:spPr>
            <a:xfrm>
              <a:off x="281460" y="986971"/>
              <a:ext cx="5732362" cy="4299271"/>
            </a:xfrm>
            <a:prstGeom prst="rect">
              <a:avLst/>
            </a:prstGeom>
            <a:ln>
              <a:noFill/>
            </a:ln>
            <a:effectLst>
              <a:outerShdw blurRad="292100" dist="139700" dir="2700000" algn="tl" rotWithShape="0">
                <a:srgbClr val="333333">
                  <a:alpha val="15000"/>
                </a:srgbClr>
              </a:outerShdw>
            </a:effectLst>
          </p:spPr>
        </p:pic>
        <p:sp>
          <p:nvSpPr>
            <p:cNvPr id="9" name="文本框 8"/>
            <p:cNvSpPr txBox="1"/>
            <p:nvPr/>
          </p:nvSpPr>
          <p:spPr>
            <a:xfrm flipH="1">
              <a:off x="680225" y="5379040"/>
              <a:ext cx="4934832" cy="535531"/>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毛泽东两次修改《为动员一切力量将我国建设成为伟大的社会主义国家而斗争</a:t>
              </a:r>
              <a:r>
                <a:rPr lang="en-US" altLang="zh-CN" dirty="0"/>
                <a:t>——</a:t>
              </a:r>
              <a:r>
                <a:rPr lang="zh-CN" altLang="en-US" dirty="0"/>
                <a:t>关于党在过渡时期总路线的宣传与学习提纲（草稿）》</a:t>
              </a:r>
              <a:endParaRPr lang="zh-CN" altLang="en-US" dirty="0"/>
            </a:p>
          </p:txBody>
        </p:sp>
      </p:grpSp>
      <p:sp>
        <p:nvSpPr>
          <p:cNvPr id="2" name="矩形 1"/>
          <p:cNvSpPr/>
          <p:nvPr/>
        </p:nvSpPr>
        <p:spPr>
          <a:xfrm>
            <a:off x="7021242" y="1432458"/>
            <a:ext cx="3877985"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过渡时期的</a:t>
            </a:r>
            <a:r>
              <a:rPr lang="zh-CN" altLang="en-US" sz="2400" b="1" dirty="0">
                <a:solidFill>
                  <a:srgbClr val="FFF39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总路线</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zh-CN" altLang="en-US" sz="2400" b="1" dirty="0">
                <a:solidFill>
                  <a:srgbClr val="FFF39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总任务</a:t>
            </a:r>
            <a:endParaRPr lang="zh-CN" altLang="en-US" sz="2400" b="1" dirty="0">
              <a:solidFill>
                <a:srgbClr val="FFF39B"/>
              </a:solidFill>
              <a:effectLst>
                <a:outerShdw blurRad="38100" dist="38100" dir="2700000" algn="tl">
                  <a:srgbClr val="000000">
                    <a:alpha val="43137"/>
                  </a:srgbClr>
                </a:outerShdw>
              </a:effectLst>
            </a:endParaRPr>
          </a:p>
        </p:txBody>
      </p:sp>
      <p:sp>
        <p:nvSpPr>
          <p:cNvPr id="10" name="文本框 9"/>
          <p:cNvSpPr txBox="1"/>
          <p:nvPr/>
        </p:nvSpPr>
        <p:spPr>
          <a:xfrm>
            <a:off x="6403926" y="2391776"/>
            <a:ext cx="5112616" cy="2861310"/>
          </a:xfrm>
          <a:prstGeom prst="rect">
            <a:avLst/>
          </a:prstGeom>
          <a:noFill/>
        </p:spPr>
        <p:txBody>
          <a:bodyPr wrap="square" rtlCol="0">
            <a:spAutoFit/>
          </a:bodyPr>
          <a:lstStyle/>
          <a:p>
            <a:pPr indent="508000" fontAlgn="auto">
              <a:lnSpc>
                <a:spcPct val="150000"/>
              </a:lnSpc>
              <a:extLst>
                <a:ext uri="{35155182-B16C-46BC-9424-99874614C6A1}">
                  <wpsdc:indentchars xmlns:wpsdc="http://www.wps.cn/officeDocument/2017/drawingmlCustomData" val="200" checksum="282533468"/>
                </a:ext>
              </a:extLst>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从中华人民共和国成立，到社会主义改造基本完成，这是一个过渡时期。党在这个过渡时期的总路线和总任务，是要在一个相当长的时期内，逐步实现国家的社会主义工业化，并逐步实现国家对农业、对手工业和对资本主义工商业的社会主义改造。</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 name="直接连接符 14"/>
          <p:cNvCxnSpPr/>
          <p:nvPr/>
        </p:nvCxnSpPr>
        <p:spPr>
          <a:xfrm>
            <a:off x="8474859" y="2064715"/>
            <a:ext cx="97075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1921" y="1055913"/>
            <a:ext cx="5961490" cy="586627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21561"/>
          <a:stretch>
            <a:fillRect/>
          </a:stretch>
        </p:blipFill>
        <p:spPr>
          <a:xfrm>
            <a:off x="-28890" y="1066799"/>
            <a:ext cx="6334688" cy="5821418"/>
          </a:xfrm>
          <a:prstGeom prst="rect">
            <a:avLst/>
          </a:prstGeom>
          <a:effectLst>
            <a:outerShdw blurRad="127000" dist="114300" dir="2700000" algn="tl" rotWithShape="0">
              <a:prstClr val="black">
                <a:alpha val="40000"/>
              </a:prstClr>
            </a:outerShdw>
          </a:effectLst>
        </p:spPr>
      </p:pic>
      <p:sp>
        <p:nvSpPr>
          <p:cNvPr id="17" name="矩形 16"/>
          <p:cNvSpPr/>
          <p:nvPr/>
        </p:nvSpPr>
        <p:spPr>
          <a:xfrm rot="10800000" flipH="1" flipV="1">
            <a:off x="6438816" y="1055913"/>
            <a:ext cx="5868362" cy="3700763"/>
          </a:xfrm>
          <a:prstGeom prst="rect">
            <a:avLst/>
          </a:prstGeom>
          <a:gradFill flip="none" rotWithShape="1">
            <a:gsLst>
              <a:gs pos="0">
                <a:schemeClr val="tx1">
                  <a:alpha val="52000"/>
                </a:schemeClr>
              </a:gs>
              <a:gs pos="100000">
                <a:schemeClr val="tx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0800000" flipH="1" flipV="1">
            <a:off x="-141515" y="1046653"/>
            <a:ext cx="6580331" cy="3730169"/>
          </a:xfrm>
          <a:prstGeom prst="rect">
            <a:avLst/>
          </a:prstGeom>
          <a:gradFill flip="none" rotWithShape="1">
            <a:gsLst>
              <a:gs pos="0">
                <a:schemeClr val="tx1">
                  <a:alpha val="52000"/>
                </a:schemeClr>
              </a:gs>
              <a:gs pos="100000">
                <a:schemeClr val="tx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3182019" y="748125"/>
            <a:ext cx="6009605" cy="670202"/>
            <a:chOff x="9003189" y="740677"/>
            <a:chExt cx="2974957" cy="670202"/>
          </a:xfrm>
        </p:grpSpPr>
        <p:sp>
          <p:nvSpPr>
            <p:cNvPr id="11"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09477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党在过渡时期总路线的核心内容是</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一化三改</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sp>
        <p:nvSpPr>
          <p:cNvPr id="15" name="文本框 14"/>
          <p:cNvSpPr txBox="1"/>
          <p:nvPr/>
        </p:nvSpPr>
        <p:spPr>
          <a:xfrm>
            <a:off x="472975" y="1961156"/>
            <a:ext cx="5137414" cy="553998"/>
          </a:xfrm>
          <a:prstGeom prst="rect">
            <a:avLst/>
          </a:prstGeom>
          <a:noFill/>
        </p:spPr>
        <p:txBody>
          <a:bodyPr wrap="square" rtlCol="0">
            <a:spAutoFit/>
          </a:bodyPr>
          <a:lstStyle/>
          <a:p>
            <a:pPr algn="ctr" fontAlgn="auto">
              <a:lnSpc>
                <a:spcPct val="150000"/>
              </a:lnSpc>
            </a:pP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一化</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就是实现国家</a:t>
            </a:r>
            <a:r>
              <a:rPr lang="zh-CN" altLang="en-US" sz="2000" b="1" dirty="0">
                <a:solidFill>
                  <a:srgbClr val="FFF39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社会主义工业化</a:t>
            </a:r>
            <a:endParaRPr lang="zh-CN" altLang="en-US" sz="2000" b="1" dirty="0">
              <a:solidFill>
                <a:srgbClr val="FFF39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nvSpPr>
        <p:spPr>
          <a:xfrm>
            <a:off x="6901104" y="1961156"/>
            <a:ext cx="4994586" cy="1015663"/>
          </a:xfrm>
          <a:prstGeom prst="rect">
            <a:avLst/>
          </a:prstGeom>
        </p:spPr>
        <p:txBody>
          <a:bodyPr wrap="square">
            <a:spAutoFit/>
          </a:bodyPr>
          <a:lstStyle/>
          <a:p>
            <a:pPr fontAlgn="auto">
              <a:lnSpc>
                <a:spcPct val="150000"/>
              </a:lnSpc>
            </a:pPr>
            <a:r>
              <a:rPr lang="zh-CN" altLang="en-US" sz="2000"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三改</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就是完成对</a:t>
            </a:r>
            <a:r>
              <a:rPr lang="zh-CN" altLang="en-US" sz="2000" b="1" dirty="0">
                <a:solidFill>
                  <a:srgbClr val="FFF39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个体农业、手工业</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000" b="1" dirty="0">
                <a:solidFill>
                  <a:srgbClr val="FFF39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资本主义工商业</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的社会主义改造</a:t>
            </a:r>
            <a:endParaRPr lang="zh-CN" altLang="en-US" sz="2000" b="1" dirty="0">
              <a:solidFill>
                <a:schemeClr val="bg1"/>
              </a:solidFill>
              <a:effectLst>
                <a:outerShdw blurRad="38100" dist="38100" dir="2700000" algn="tl">
                  <a:srgbClr val="000000">
                    <a:alpha val="43137"/>
                  </a:srgbClr>
                </a:outerShdw>
              </a:effectLst>
            </a:endParaRPr>
          </a:p>
        </p:txBody>
      </p:sp>
      <p:sp>
        <p:nvSpPr>
          <p:cNvPr id="19" name="文本框 1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41516" y="5690108"/>
            <a:ext cx="6580332" cy="827650"/>
          </a:xfrm>
          <a:prstGeom prst="rect">
            <a:avLst/>
          </a:prstGeom>
          <a:gradFill>
            <a:gsLst>
              <a:gs pos="100000">
                <a:schemeClr val="tx1">
                  <a:lumMod val="95000"/>
                  <a:lumOff val="5000"/>
                  <a:alpha val="0"/>
                </a:schemeClr>
              </a:gs>
              <a:gs pos="61000">
                <a:schemeClr val="tx1">
                  <a:lumMod val="95000"/>
                  <a:lumOff val="5000"/>
                  <a:alpha val="7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06572" y="5815703"/>
            <a:ext cx="5140712" cy="535531"/>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just"/>
            <a:r>
              <a:rPr lang="en-US" altLang="zh-CN" dirty="0" smtClean="0">
                <a:solidFill>
                  <a:schemeClr val="bg1"/>
                </a:solidFill>
                <a:effectLst>
                  <a:outerShdw blurRad="38100" dist="38100" dir="2700000" algn="tl">
                    <a:srgbClr val="000000">
                      <a:alpha val="43137"/>
                    </a:srgbClr>
                  </a:outerShdw>
                </a:effectLst>
              </a:rPr>
              <a:t>1952</a:t>
            </a:r>
            <a:r>
              <a:rPr lang="zh-CN" altLang="en-US" dirty="0">
                <a:solidFill>
                  <a:schemeClr val="bg1"/>
                </a:solidFill>
                <a:effectLst>
                  <a:outerShdw blurRad="38100" dist="38100" dir="2700000" algn="tl">
                    <a:srgbClr val="000000">
                      <a:alpha val="43137"/>
                    </a:srgbClr>
                  </a:outerShdw>
                </a:effectLst>
              </a:rPr>
              <a:t>年，铁道部青岛四方铁路工厂制造出新中国第一个火车头“八一”号机车。这是四方铁路工厂职工欢送新机车“八一”号开出</a:t>
            </a:r>
            <a:r>
              <a:rPr lang="zh-CN" altLang="en-US" dirty="0" smtClean="0">
                <a:solidFill>
                  <a:schemeClr val="bg1"/>
                </a:solidFill>
                <a:effectLst>
                  <a:outerShdw blurRad="38100" dist="38100" dir="2700000" algn="tl">
                    <a:srgbClr val="000000">
                      <a:alpha val="43137"/>
                    </a:srgbClr>
                  </a:outerShdw>
                </a:effectLst>
              </a:rPr>
              <a:t>厂房</a:t>
            </a:r>
            <a:endParaRPr lang="zh-CN" altLang="en-US" dirty="0">
              <a:solidFill>
                <a:schemeClr val="bg1"/>
              </a:solidFill>
              <a:effectLst>
                <a:outerShdw blurRad="38100" dist="38100" dir="2700000" algn="tl">
                  <a:srgbClr val="000000">
                    <a:alpha val="43137"/>
                  </a:srgbClr>
                </a:outerShdw>
              </a:effectLst>
            </a:endParaRPr>
          </a:p>
        </p:txBody>
      </p:sp>
      <p:sp>
        <p:nvSpPr>
          <p:cNvPr id="22" name="矩形 21"/>
          <p:cNvSpPr/>
          <p:nvPr/>
        </p:nvSpPr>
        <p:spPr>
          <a:xfrm>
            <a:off x="6438816" y="5692911"/>
            <a:ext cx="5868362" cy="827650"/>
          </a:xfrm>
          <a:prstGeom prst="rect">
            <a:avLst/>
          </a:prstGeom>
          <a:gradFill>
            <a:gsLst>
              <a:gs pos="100000">
                <a:schemeClr val="tx1">
                  <a:lumMod val="95000"/>
                  <a:lumOff val="5000"/>
                  <a:alpha val="0"/>
                </a:schemeClr>
              </a:gs>
              <a:gs pos="61000">
                <a:schemeClr val="tx1">
                  <a:lumMod val="95000"/>
                  <a:lumOff val="5000"/>
                  <a:alpha val="79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02641" y="5847464"/>
            <a:ext cx="5140712" cy="535531"/>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just"/>
            <a:r>
              <a:rPr lang="en-US" altLang="zh-CN" dirty="0" smtClean="0">
                <a:solidFill>
                  <a:schemeClr val="bg1"/>
                </a:solidFill>
                <a:effectLst>
                  <a:outerShdw blurRad="38100" dist="38100" dir="2700000" algn="tl">
                    <a:srgbClr val="000000">
                      <a:alpha val="43137"/>
                    </a:srgbClr>
                  </a:outerShdw>
                </a:effectLst>
              </a:rPr>
              <a:t>1956</a:t>
            </a:r>
            <a:r>
              <a:rPr lang="zh-CN" altLang="en-US" dirty="0">
                <a:solidFill>
                  <a:schemeClr val="bg1"/>
                </a:solidFill>
                <a:effectLst>
                  <a:outerShdw blurRad="38100" dist="38100" dir="2700000" algn="tl">
                    <a:srgbClr val="000000">
                      <a:alpha val="43137"/>
                    </a:srgbClr>
                  </a:outerShdw>
                </a:effectLst>
              </a:rPr>
              <a:t>年</a:t>
            </a:r>
            <a:r>
              <a:rPr lang="en-US" altLang="zh-CN" dirty="0">
                <a:solidFill>
                  <a:schemeClr val="bg1"/>
                </a:solidFill>
                <a:effectLst>
                  <a:outerShdw blurRad="38100" dist="38100" dir="2700000" algn="tl">
                    <a:srgbClr val="000000">
                      <a:alpha val="43137"/>
                    </a:srgbClr>
                  </a:outerShdw>
                </a:effectLst>
              </a:rPr>
              <a:t>1</a:t>
            </a:r>
            <a:r>
              <a:rPr lang="zh-CN" altLang="en-US" dirty="0">
                <a:solidFill>
                  <a:schemeClr val="bg1"/>
                </a:solidFill>
                <a:effectLst>
                  <a:outerShdw blurRad="38100" dist="38100" dir="2700000" algn="tl">
                    <a:srgbClr val="000000">
                      <a:alpha val="43137"/>
                    </a:srgbClr>
                  </a:outerShdw>
                </a:effectLst>
              </a:rPr>
              <a:t>月</a:t>
            </a:r>
            <a:r>
              <a:rPr lang="en-US" altLang="zh-CN" dirty="0">
                <a:solidFill>
                  <a:schemeClr val="bg1"/>
                </a:solidFill>
                <a:effectLst>
                  <a:outerShdw blurRad="38100" dist="38100" dir="2700000" algn="tl">
                    <a:srgbClr val="000000">
                      <a:alpha val="43137"/>
                    </a:srgbClr>
                  </a:outerShdw>
                </a:effectLst>
              </a:rPr>
              <a:t>18</a:t>
            </a:r>
            <a:r>
              <a:rPr lang="zh-CN" altLang="en-US" dirty="0">
                <a:solidFill>
                  <a:schemeClr val="bg1"/>
                </a:solidFill>
                <a:effectLst>
                  <a:outerShdw blurRad="38100" dist="38100" dir="2700000" algn="tl">
                    <a:srgbClr val="000000">
                      <a:alpha val="43137"/>
                    </a:srgbClr>
                  </a:outerShdw>
                </a:effectLst>
              </a:rPr>
              <a:t>日，上海市举行郊区农业生产合作社代表会议。这是代表们纷纷把要求办高级社的申请书送上</a:t>
            </a:r>
            <a:r>
              <a:rPr lang="zh-CN" altLang="en-US" dirty="0" smtClean="0">
                <a:solidFill>
                  <a:schemeClr val="bg1"/>
                </a:solidFill>
                <a:effectLst>
                  <a:outerShdw blurRad="38100" dist="38100" dir="2700000" algn="tl">
                    <a:srgbClr val="000000">
                      <a:alpha val="43137"/>
                    </a:srgbClr>
                  </a:outerShdw>
                </a:effectLst>
              </a:rPr>
              <a:t>主席台</a:t>
            </a:r>
            <a:endParaRPr lang="zh-CN" altLang="en-US"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93925"/>
            <a:ext cx="12192000" cy="2759075"/>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3" name="文本框 2"/>
          <p:cNvSpPr txBox="1"/>
          <p:nvPr/>
        </p:nvSpPr>
        <p:spPr>
          <a:xfrm>
            <a:off x="8937750" y="2829412"/>
            <a:ext cx="2482528" cy="744050"/>
          </a:xfrm>
          <a:prstGeom prst="rect">
            <a:avLst/>
          </a:prstGeom>
        </p:spPr>
        <p:txBody>
          <a:bodyPr wrap="squar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500" dirty="0">
                <a:solidFill>
                  <a:schemeClr val="tx1">
                    <a:lumMod val="85000"/>
                    <a:lumOff val="15000"/>
                  </a:schemeClr>
                </a:solidFill>
              </a:rPr>
              <a:t>实现工业化是新中国的长远目标，事关千秋大业</a:t>
            </a:r>
            <a:endParaRPr lang="zh-CN" altLang="en-US" sz="1500" dirty="0">
              <a:solidFill>
                <a:schemeClr val="tx1">
                  <a:lumMod val="85000"/>
                  <a:lumOff val="15000"/>
                </a:schemeClr>
              </a:solidFill>
            </a:endParaRPr>
          </a:p>
        </p:txBody>
      </p:sp>
      <p:grpSp>
        <p:nvGrpSpPr>
          <p:cNvPr id="4" name="组合 3"/>
          <p:cNvGrpSpPr/>
          <p:nvPr/>
        </p:nvGrpSpPr>
        <p:grpSpPr>
          <a:xfrm>
            <a:off x="9874172" y="3977601"/>
            <a:ext cx="613495" cy="612622"/>
            <a:chOff x="10027920" y="1418508"/>
            <a:chExt cx="613495" cy="612622"/>
          </a:xfrm>
        </p:grpSpPr>
        <p:sp>
          <p:nvSpPr>
            <p:cNvPr id="5" name="椭圆 4"/>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直接连接符 6"/>
          <p:cNvCxnSpPr/>
          <p:nvPr/>
        </p:nvCxnSpPr>
        <p:spPr>
          <a:xfrm>
            <a:off x="8553151" y="3751586"/>
            <a:ext cx="3332973" cy="0"/>
          </a:xfrm>
          <a:prstGeom prst="line">
            <a:avLst/>
          </a:prstGeom>
          <a:ln w="12700">
            <a:gradFill flip="none" rotWithShape="1">
              <a:gsLst>
                <a:gs pos="51700">
                  <a:srgbClr val="B0261F"/>
                </a:gs>
                <a:gs pos="66963">
                  <a:srgbClr val="EC9092"/>
                </a:gs>
                <a:gs pos="34691">
                  <a:srgbClr val="EC9092"/>
                </a:gs>
                <a:gs pos="0">
                  <a:schemeClr val="bg1">
                    <a:alpha val="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îṥḻïḋè"/>
          <p:cNvSpPr/>
          <p:nvPr/>
        </p:nvSpPr>
        <p:spPr bwMode="auto">
          <a:xfrm>
            <a:off x="313863" y="5116052"/>
            <a:ext cx="7933412" cy="609685"/>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p>
        </p:txBody>
      </p:sp>
      <p:pic>
        <p:nvPicPr>
          <p:cNvPr id="10" name="社会主义三大改造">
            <a:hlinkClick r:id="" action="ppaction://media"/>
          </p:cNvPr>
          <p:cNvPicPr>
            <a:picLocks noChangeAspect="1"/>
          </p:cNvPicPr>
          <p:nvPr>
            <a:videoFile r:link="rId1"/>
            <p:extLst>
              <p:ext uri="{DAA4B4D4-6D71-4841-9C94-3DE7FCFB9230}">
                <p14:media xmlns:p14="http://schemas.microsoft.com/office/powerpoint/2010/main" r:embed="rId2">
                  <p14:fade in="250.000000" out="250.000000"/>
                </p14:media>
              </p:ext>
            </p:extLst>
          </p:nvPr>
        </p:nvPicPr>
        <p:blipFill rotWithShape="1">
          <a:blip r:embed="rId3"/>
          <a:srcRect t="1529" b="1600"/>
          <a:stretch>
            <a:fillRect/>
          </a:stretch>
        </p:blipFill>
        <p:spPr>
          <a:xfrm>
            <a:off x="592420" y="1330314"/>
            <a:ext cx="7368311" cy="4013211"/>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endCondLst>
                                    <p:cond evt="onNext" delay="0">
                                      <p:tgtEl>
                                        <p:sldTgt/>
                                      </p:tgtEl>
                                    </p:cond>
                                  </p:end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10"/>
                </p:tgtEl>
              </p:cMediaNode>
            </p:video>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19932"/>
            <a:ext cx="12192000" cy="5938068"/>
          </a:xfrm>
          <a:prstGeom prst="rect">
            <a:avLst/>
          </a:prstGeom>
        </p:spPr>
      </p:pic>
      <p:sp>
        <p:nvSpPr>
          <p:cNvPr id="3" name="矩形 2"/>
          <p:cNvSpPr/>
          <p:nvPr/>
        </p:nvSpPr>
        <p:spPr>
          <a:xfrm>
            <a:off x="0" y="-53053"/>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文框 3"/>
          <p:cNvSpPr/>
          <p:nvPr/>
        </p:nvSpPr>
        <p:spPr>
          <a:xfrm>
            <a:off x="862148" y="1434825"/>
            <a:ext cx="10463349" cy="4506920"/>
          </a:xfrm>
          <a:prstGeom prst="frame">
            <a:avLst>
              <a:gd name="adj1" fmla="val 464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1229" y="1676399"/>
            <a:ext cx="9949543" cy="4033571"/>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487701" y="2726050"/>
            <a:ext cx="9212241" cy="2131866"/>
          </a:xfrm>
          <a:prstGeom prst="rect">
            <a:avLst/>
          </a:prstGeom>
        </p:spPr>
        <p:txBody>
          <a:bodyPr wrap="square">
            <a:spAutoFit/>
          </a:bodyPr>
          <a:lstStyle/>
          <a:p>
            <a:pPr algn="just" fontAlgn="auto">
              <a:lnSpc>
                <a:spcPct val="150000"/>
              </a:lnSpc>
              <a:spcAft>
                <a:spcPts val="1200"/>
              </a:spcAft>
            </a:pPr>
            <a:r>
              <a:rPr lang="zh-CN" altLang="en-US" sz="2000" b="1" dirty="0">
                <a:latin typeface="楷体" panose="02010609060101010101" pitchFamily="49" charset="-122"/>
                <a:ea typeface="楷体" panose="02010609060101010101" pitchFamily="49" charset="-122"/>
              </a:rPr>
              <a:t>    </a:t>
            </a:r>
            <a:r>
              <a:rPr lang="zh-CN" altLang="en-US" sz="2200" b="1" dirty="0">
                <a:latin typeface="楷体" panose="02010609060101010101" pitchFamily="49" charset="-122"/>
                <a:ea typeface="楷体" panose="02010609060101010101" pitchFamily="49" charset="-122"/>
              </a:rPr>
              <a:t>好比一只鸟，它要有一个主体，这就是发展社会主义的工业，它又要有一双翅膀，这就是对农业、手工业的改造和对私营工商业的改造。</a:t>
            </a:r>
            <a:endParaRPr lang="en-US" altLang="zh-CN" sz="2200" b="1" dirty="0">
              <a:latin typeface="楷体" panose="02010609060101010101" pitchFamily="49" charset="-122"/>
              <a:ea typeface="楷体" panose="02010609060101010101" pitchFamily="49" charset="-122"/>
            </a:endParaRPr>
          </a:p>
          <a:p>
            <a:pPr algn="r" fontAlgn="auto">
              <a:lnSpc>
                <a:spcPct val="12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     ——《</a:t>
            </a:r>
            <a:r>
              <a:rPr lang="zh-CN" altLang="en-US" b="1" dirty="0">
                <a:latin typeface="楷体" panose="02010609060101010101" pitchFamily="49" charset="-122"/>
                <a:ea typeface="楷体" panose="02010609060101010101" pitchFamily="49" charset="-122"/>
                <a:cs typeface="微软雅黑" panose="020B0503020204020204" pitchFamily="34" charset="-122"/>
              </a:rPr>
              <a:t>人民日报</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社论：</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一切为了实现国家的总路线</a:t>
            </a:r>
            <a:r>
              <a:rPr lang="en-US" altLang="zh-CN" b="1" dirty="0">
                <a:latin typeface="楷体" panose="02010609060101010101" pitchFamily="49" charset="-122"/>
                <a:ea typeface="楷体" panose="02010609060101010101" pitchFamily="49" charset="-122"/>
                <a:cs typeface="微软雅黑" panose="020B0503020204020204" pitchFamily="34" charset="-122"/>
              </a:rPr>
              <a:t>—— </a:t>
            </a:r>
            <a:r>
              <a:rPr lang="zh-CN" altLang="en-US" b="1" dirty="0">
                <a:latin typeface="楷体" panose="02010609060101010101" pitchFamily="49" charset="-122"/>
                <a:ea typeface="楷体" panose="02010609060101010101" pitchFamily="49" charset="-122"/>
                <a:cs typeface="微软雅黑" panose="020B0503020204020204" pitchFamily="34" charset="-122"/>
              </a:rPr>
              <a:t>一九五四年元旦献辞</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20000"/>
              </a:lnSpc>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1954</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1</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9" name="文本框 8"/>
          <p:cNvSpPr txBox="1"/>
          <p:nvPr/>
        </p:nvSpPr>
        <p:spPr>
          <a:xfrm>
            <a:off x="8382738" y="6419632"/>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0" y="163377"/>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052768" y="1225274"/>
            <a:ext cx="3885888" cy="670202"/>
            <a:chOff x="9003189" y="740677"/>
            <a:chExt cx="2974957" cy="670202"/>
          </a:xfrm>
        </p:grpSpPr>
        <p:sp>
          <p:nvSpPr>
            <p:cNvPr id="12" name="对角圆角矩形 8"/>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一体两翼</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endPar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sp>
        <p:nvSpPr>
          <p:cNvPr id="14" name="矩形 13"/>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二、新民主主义社会如何向社会主义社会过渡？</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3" name="矩形 2"/>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文框 3"/>
          <p:cNvSpPr/>
          <p:nvPr/>
        </p:nvSpPr>
        <p:spPr>
          <a:xfrm>
            <a:off x="12459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5104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976636" y="1926557"/>
            <a:ext cx="8340327" cy="2993640"/>
          </a:xfrm>
          <a:prstGeom prst="rect">
            <a:avLst/>
          </a:prstGeom>
        </p:spPr>
        <p:txBody>
          <a:bodyPr wrap="square">
            <a:spAutoFit/>
          </a:bodyPr>
          <a:lstStyle/>
          <a:p>
            <a:pPr algn="just" fontAlgn="auto">
              <a:lnSpc>
                <a:spcPct val="150000"/>
              </a:lnSpc>
              <a:spcAft>
                <a:spcPts val="800"/>
              </a:spcAft>
            </a:pPr>
            <a:r>
              <a:rPr lang="zh-CN" altLang="en-US" sz="2200" b="1" dirty="0">
                <a:latin typeface="楷体" panose="02010609060101010101" pitchFamily="49" charset="-122"/>
                <a:ea typeface="楷体" panose="02010609060101010101" pitchFamily="49" charset="-122"/>
              </a:rPr>
              <a:t>    关于社会主义工业化和农业社会主义改造的相互关系问题，必须强调二者的紧密联系，而不可只强调前者，减弱后者。因为如果不使农业社会主义改造的速度和社会主义工业化的速度相适应，则社会主义工业化不可能孤立地完成，势必遇到极大的困难。</a:t>
            </a:r>
            <a:endParaRPr lang="zh-CN" altLang="en-US" sz="2200" b="1" dirty="0">
              <a:latin typeface="楷体" panose="02010609060101010101" pitchFamily="49" charset="-122"/>
              <a:ea typeface="楷体" panose="02010609060101010101" pitchFamily="49" charset="-122"/>
            </a:endParaRPr>
          </a:p>
          <a:p>
            <a:pPr algn="r" fontAlgn="auto">
              <a:lnSpc>
                <a:spcPct val="120000"/>
              </a:lnSpc>
              <a:spcBef>
                <a:spcPts val="800"/>
              </a:spcBef>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中共中央批转辽宁省委</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关于农业生产合作社问题的报告</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20000"/>
              </a:lnSpc>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1955</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8</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25</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7" name="矩形 6"/>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sym typeface="+mn-ea"/>
              </a:rPr>
              <a:t>二、新民主主义社会如何向社会主义社会过渡？</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6"/>
          <p:cNvSpPr/>
          <p:nvPr/>
        </p:nvSpPr>
        <p:spPr>
          <a:xfrm>
            <a:off x="0" y="1409701"/>
            <a:ext cx="12192000" cy="3721100"/>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işlídê"/>
          <p:cNvSpPr/>
          <p:nvPr/>
        </p:nvSpPr>
        <p:spPr>
          <a:xfrm>
            <a:off x="1110380" y="1743197"/>
            <a:ext cx="9971241" cy="2766825"/>
          </a:xfrm>
          <a:prstGeom prst="rect">
            <a:avLst/>
          </a:prstGeom>
          <a:solidFill>
            <a:schemeClr val="bg1"/>
          </a:solidFill>
          <a:ln>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ct val="0"/>
              </a:spcBef>
              <a:spcAft>
                <a:spcPts val="600"/>
              </a:spcAft>
              <a:buClr>
                <a:srgbClr val="C00000"/>
              </a:buClr>
              <a:buSzPct val="90000"/>
            </a:pPr>
            <a:endParaRPr lang="zh-CN" altLang="en-US" sz="2000" dirty="0">
              <a:solidFill>
                <a:schemeClr val="tx1"/>
              </a:solidFill>
              <a:latin typeface="微软雅黑" panose="020B0503020204020204" pitchFamily="34" charset="-122"/>
              <a:ea typeface="微软雅黑" panose="020B0503020204020204" pitchFamily="34" charset="-122"/>
              <a:cs typeface="+mn-ea"/>
            </a:endParaRPr>
          </a:p>
        </p:txBody>
      </p:sp>
      <p:pic>
        <p:nvPicPr>
          <p:cNvPr id="4" name="图片 3"/>
          <p:cNvPicPr>
            <a:picLocks noChangeAspect="1"/>
          </p:cNvPicPr>
          <p:nvPr/>
        </p:nvPicPr>
        <p:blipFill>
          <a:blip r:embed="rId1"/>
          <a:stretch>
            <a:fillRect/>
          </a:stretch>
        </p:blipFill>
        <p:spPr>
          <a:xfrm>
            <a:off x="-3612" y="3429000"/>
            <a:ext cx="12192000" cy="3429000"/>
          </a:xfrm>
          <a:prstGeom prst="rect">
            <a:avLst/>
          </a:prstGeom>
        </p:spPr>
      </p:pic>
      <p:sp>
        <p:nvSpPr>
          <p:cNvPr id="8" name="文本框 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1972230" y="2157113"/>
            <a:ext cx="8240316" cy="1846146"/>
          </a:xfrm>
          <a:prstGeom prst="rect">
            <a:avLst/>
          </a:prstGeom>
        </p:spPr>
        <p:txBody>
          <a:bodyPr wrap="square">
            <a:spAutoFit/>
          </a:bodyPr>
          <a:lstStyle/>
          <a:p>
            <a:pPr algn="just" fontAlgn="auto">
              <a:lnSpc>
                <a:spcPct val="200000"/>
              </a:lnSpc>
            </a:pPr>
            <a:r>
              <a:rPr lang="en-US" altLang="zh-CN" sz="2000" kern="0" spc="-75" dirty="0">
                <a:latin typeface="微软雅黑" panose="020B0503020204020204" pitchFamily="34" charset="-122"/>
                <a:ea typeface="微软雅黑" panose="020B0503020204020204" pitchFamily="34" charset="-122"/>
                <a:cs typeface="PMingLiU" panose="02020500000000000000" pitchFamily="18" charset="-120"/>
              </a:rPr>
              <a:t>        </a:t>
            </a:r>
            <a:r>
              <a:rPr lang="zh-CN" altLang="en-US" sz="2000" kern="0" spc="-75" dirty="0">
                <a:latin typeface="微软雅黑" panose="020B0503020204020204" pitchFamily="34" charset="-122"/>
                <a:ea typeface="微软雅黑" panose="020B0503020204020204" pitchFamily="34" charset="-122"/>
                <a:cs typeface="PMingLiU" panose="02020500000000000000" pitchFamily="18" charset="-120"/>
              </a:rPr>
              <a:t>在过渡时期总路线的指导下，中国共产党创造性地对个体农业、手工业和资本主义工商业进行社会主义改造，把个体所有制、私人所有制转变为社会主义公有制，在中国确立起了社会主义经济制度。</a:t>
            </a:r>
            <a:endParaRPr lang="zh-CN" altLang="en-US" sz="2000" kern="0" spc="-75" dirty="0">
              <a:latin typeface="微软雅黑" panose="020B0503020204020204" pitchFamily="34" charset="-122"/>
              <a:ea typeface="微软雅黑" panose="020B0503020204020204" pitchFamily="34" charset="-122"/>
              <a:cs typeface="PMingLiU" panose="02020500000000000000" pitchFamily="18" charset="-120"/>
            </a:endParaRPr>
          </a:p>
        </p:txBody>
      </p:sp>
      <p:sp>
        <p:nvSpPr>
          <p:cNvPr id="7" name="矩形 6"/>
          <p:cNvSpPr/>
          <p:nvPr/>
        </p:nvSpPr>
        <p:spPr>
          <a:xfrm rot="5400000" flipH="1">
            <a:off x="530329" y="2422630"/>
            <a:ext cx="1685806" cy="326934"/>
          </a:xfrm>
          <a:prstGeom prst="rect">
            <a:avLst/>
          </a:prstGeom>
          <a:gradFill flip="none" rotWithShape="1">
            <a:gsLst>
              <a:gs pos="0">
                <a:srgbClr val="C13132"/>
              </a:gs>
              <a:gs pos="32000">
                <a:srgbClr val="E97C30">
                  <a:alpha val="50000"/>
                </a:srgbClr>
              </a:gs>
              <a:gs pos="79000">
                <a:srgbClr val="ED9184">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701584"/>
            <a:ext cx="12192000" cy="3115015"/>
          </a:xfrm>
          <a:prstGeom prst="rect">
            <a:avLst/>
          </a:prstGeom>
          <a:gradFill>
            <a:gsLst>
              <a:gs pos="70000">
                <a:srgbClr val="B70202"/>
              </a:gs>
              <a:gs pos="0">
                <a:srgbClr val="B70202"/>
              </a:gs>
              <a:gs pos="35000">
                <a:srgbClr val="90090A"/>
              </a:gs>
              <a:gs pos="100000">
                <a:srgbClr val="700E1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3"/>
          <p:cNvSpPr txBox="1"/>
          <p:nvPr/>
        </p:nvSpPr>
        <p:spPr>
          <a:xfrm>
            <a:off x="1903412" y="1052546"/>
            <a:ext cx="8385175" cy="59880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r>
              <a:rPr lang="zh-CN" altLang="en-US" sz="2200" dirty="0">
                <a:solidFill>
                  <a:schemeClr val="tx1">
                    <a:lumMod val="85000"/>
                    <a:lumOff val="15000"/>
                  </a:schemeClr>
                </a:solidFill>
                <a:sym typeface="+mn-ea"/>
              </a:rPr>
              <a:t>（二）新民主主义社会向社会主义社会过渡的现实依据</a:t>
            </a:r>
            <a:endParaRPr lang="zh-CN" altLang="en-US" sz="2200" dirty="0">
              <a:solidFill>
                <a:schemeClr val="tx1">
                  <a:lumMod val="85000"/>
                  <a:lumOff val="15000"/>
                </a:schemeClr>
              </a:solidFill>
            </a:endParaRPr>
          </a:p>
        </p:txBody>
      </p:sp>
      <p:sp>
        <p:nvSpPr>
          <p:cNvPr id="16" name="îš1ïḓé"/>
          <p:cNvSpPr/>
          <p:nvPr/>
        </p:nvSpPr>
        <p:spPr>
          <a:xfrm>
            <a:off x="1018221" y="2237400"/>
            <a:ext cx="10155555" cy="928370"/>
          </a:xfrm>
          <a:prstGeom prst="roundRect">
            <a:avLst>
              <a:gd name="adj" fmla="val 16667"/>
            </a:avLst>
          </a:prstGeom>
          <a:solidFill>
            <a:schemeClr val="bg1"/>
          </a:solidFill>
          <a:ln>
            <a:noFill/>
          </a:ln>
          <a:effectLst>
            <a:outerShdw blurRad="254000" dist="38100" dir="2700000" sx="101000" sy="101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en-GB" sz="2000" b="1" dirty="0">
              <a:solidFill>
                <a:schemeClr val="bg1"/>
              </a:solidFill>
            </a:endParaRPr>
          </a:p>
        </p:txBody>
      </p:sp>
      <p:sp>
        <p:nvSpPr>
          <p:cNvPr id="3" name="矩形 2"/>
          <p:cNvSpPr/>
          <p:nvPr/>
        </p:nvSpPr>
        <p:spPr>
          <a:xfrm>
            <a:off x="1465625" y="2384864"/>
            <a:ext cx="9532445" cy="600164"/>
          </a:xfrm>
          <a:prstGeom prst="rect">
            <a:avLst/>
          </a:prstGeom>
        </p:spPr>
        <p:txBody>
          <a:bodyPr wrap="square">
            <a:spAutoFit/>
          </a:bodyPr>
          <a:lstStyle/>
          <a:p>
            <a:pPr algn="ctr">
              <a:lnSpc>
                <a:spcPct val="150000"/>
              </a:lnSpc>
            </a:pPr>
            <a:r>
              <a:rPr lang="zh-CN" altLang="en-US" sz="2200" b="1" dirty="0">
                <a:solidFill>
                  <a:srgbClr val="C00000"/>
                </a:solidFill>
                <a:latin typeface="微软雅黑" panose="020B0503020204020204" pitchFamily="34" charset="-122"/>
                <a:ea typeface="微软雅黑" panose="020B0503020204020204" pitchFamily="34" charset="-122"/>
              </a:rPr>
              <a:t>新民主主义社会是一个过渡性的社会，那么它要向哪个社会形态过渡呢？</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1505494" y="3736341"/>
            <a:ext cx="9181010" cy="1175643"/>
          </a:xfrm>
          <a:prstGeom prst="rect">
            <a:avLst/>
          </a:prstGeom>
        </p:spPr>
        <p:txBody>
          <a:bodyPr wrap="square">
            <a:spAutoFit/>
          </a:bodyPr>
          <a:lstStyle/>
          <a:p>
            <a:pPr algn="ctr">
              <a:lnSpc>
                <a:spcPct val="150000"/>
              </a:lnSpc>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新中国成立后国际国内的形势使得新民主主义社会</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lnSpc>
                <a:spcPct val="150000"/>
              </a:lnSpc>
            </a:pPr>
            <a:r>
              <a:rPr lang="zh-CN" altLang="en-US" sz="2600" b="1"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不可能过渡到资本主义社会</a:t>
            </a:r>
            <a:endParaRPr lang="zh-CN" altLang="en-US" sz="2600" b="1"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flipV="1">
            <a:off x="0" y="4831994"/>
            <a:ext cx="12192000" cy="2040461"/>
          </a:xfrm>
          <a:prstGeom prst="rect">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sp>
        <p:nvSpPr>
          <p:cNvPr id="25" name="矩形 24"/>
          <p:cNvSpPr/>
          <p:nvPr/>
        </p:nvSpPr>
        <p:spPr>
          <a:xfrm>
            <a:off x="692989" y="2049802"/>
            <a:ext cx="10945722" cy="3236573"/>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a:solidFill>
                <a:schemeClr val="accent2"/>
              </a:solidFill>
            </a:endParaRPr>
          </a:p>
        </p:txBody>
      </p:sp>
      <p:sp>
        <p:nvSpPr>
          <p:cNvPr id="2" name="TextBox 3"/>
          <p:cNvSpPr txBox="1"/>
          <p:nvPr/>
        </p:nvSpPr>
        <p:spPr>
          <a:xfrm>
            <a:off x="2527618" y="795630"/>
            <a:ext cx="7136765" cy="59880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r>
              <a:rPr lang="zh-CN" altLang="en-US" sz="2200" dirty="0">
                <a:solidFill>
                  <a:schemeClr val="tx1">
                    <a:lumMod val="85000"/>
                    <a:lumOff val="15000"/>
                  </a:schemeClr>
                </a:solidFill>
                <a:sym typeface="+mn-ea"/>
              </a:rPr>
              <a:t>（二）对农业、手工业的社会主义改造</a:t>
            </a:r>
            <a:endParaRPr lang="zh-CN" altLang="en-US" sz="2200" dirty="0">
              <a:solidFill>
                <a:schemeClr val="tx1">
                  <a:lumMod val="85000"/>
                  <a:lumOff val="15000"/>
                </a:schemeClr>
              </a:solidFill>
            </a:endParaRPr>
          </a:p>
        </p:txBody>
      </p:sp>
      <p:grpSp>
        <p:nvGrpSpPr>
          <p:cNvPr id="3" name="组合 2"/>
          <p:cNvGrpSpPr/>
          <p:nvPr/>
        </p:nvGrpSpPr>
        <p:grpSpPr>
          <a:xfrm>
            <a:off x="2747827" y="1721304"/>
            <a:ext cx="6916556" cy="527050"/>
            <a:chOff x="-106352" y="2497093"/>
            <a:chExt cx="5703581" cy="527260"/>
          </a:xfrm>
        </p:grpSpPr>
        <p:sp>
          <p:nvSpPr>
            <p:cNvPr id="4" name="矩形: 对角圆角 26"/>
            <p:cNvSpPr/>
            <p:nvPr/>
          </p:nvSpPr>
          <p:spPr>
            <a:xfrm>
              <a:off x="-106352" y="2566045"/>
              <a:ext cx="570358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对角圆角 27"/>
            <p:cNvSpPr/>
            <p:nvPr/>
          </p:nvSpPr>
          <p:spPr>
            <a:xfrm>
              <a:off x="734611" y="2497093"/>
              <a:ext cx="4785007"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矩形 5"/>
          <p:cNvSpPr/>
          <p:nvPr/>
        </p:nvSpPr>
        <p:spPr>
          <a:xfrm>
            <a:off x="4116250" y="1751784"/>
            <a:ext cx="5802630" cy="398780"/>
          </a:xfrm>
          <a:prstGeom prst="rect">
            <a:avLst/>
          </a:prstGeom>
        </p:spPr>
        <p:txBody>
          <a:bodyPr wrap="square">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积极引导农民组织起来，走互助合作的道路</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任意多边形: 形状 8"/>
          <p:cNvSpPr/>
          <p:nvPr/>
        </p:nvSpPr>
        <p:spPr>
          <a:xfrm>
            <a:off x="2876574" y="1871626"/>
            <a:ext cx="757523" cy="315510"/>
          </a:xfrm>
          <a:custGeom>
            <a:avLst/>
            <a:gdLst/>
            <a:ahLst/>
            <a:cxnLst/>
            <a:rect l="l" t="t" r="r" b="b"/>
            <a:pathLst>
              <a:path w="757523" h="315510">
                <a:moveTo>
                  <a:pt x="179648" y="77170"/>
                </a:moveTo>
                <a:cubicBezTo>
                  <a:pt x="179366" y="77439"/>
                  <a:pt x="178942" y="78135"/>
                  <a:pt x="178377" y="79258"/>
                </a:cubicBezTo>
                <a:cubicBezTo>
                  <a:pt x="177372" y="82272"/>
                  <a:pt x="176626" y="83876"/>
                  <a:pt x="176138" y="84072"/>
                </a:cubicBezTo>
                <a:cubicBezTo>
                  <a:pt x="187383" y="116930"/>
                  <a:pt x="199780" y="143189"/>
                  <a:pt x="213328" y="162848"/>
                </a:cubicBezTo>
                <a:cubicBezTo>
                  <a:pt x="220277" y="155481"/>
                  <a:pt x="226971" y="147202"/>
                  <a:pt x="233410" y="138011"/>
                </a:cubicBezTo>
                <a:lnTo>
                  <a:pt x="247544" y="114920"/>
                </a:lnTo>
                <a:lnTo>
                  <a:pt x="242503" y="117056"/>
                </a:lnTo>
                <a:lnTo>
                  <a:pt x="235074" y="112054"/>
                </a:lnTo>
                <a:lnTo>
                  <a:pt x="250833" y="77646"/>
                </a:lnTo>
                <a:lnTo>
                  <a:pt x="180072" y="77646"/>
                </a:lnTo>
                <a:cubicBezTo>
                  <a:pt x="180072" y="77060"/>
                  <a:pt x="179931" y="76902"/>
                  <a:pt x="179648" y="77170"/>
                </a:cubicBezTo>
                <a:close/>
                <a:moveTo>
                  <a:pt x="457402" y="63101"/>
                </a:moveTo>
                <a:cubicBezTo>
                  <a:pt x="502008" y="110861"/>
                  <a:pt x="524765" y="153444"/>
                  <a:pt x="525672" y="190851"/>
                </a:cubicBezTo>
                <a:cubicBezTo>
                  <a:pt x="522798" y="217570"/>
                  <a:pt x="510938" y="232388"/>
                  <a:pt x="490093" y="235304"/>
                </a:cubicBezTo>
                <a:cubicBezTo>
                  <a:pt x="478973" y="233156"/>
                  <a:pt x="472408" y="225021"/>
                  <a:pt x="470399" y="210901"/>
                </a:cubicBezTo>
                <a:cubicBezTo>
                  <a:pt x="469534" y="161174"/>
                  <a:pt x="462090" y="113226"/>
                  <a:pt x="448068" y="67056"/>
                </a:cubicBezTo>
                <a:close/>
                <a:moveTo>
                  <a:pt x="527388" y="4207"/>
                </a:moveTo>
                <a:lnTo>
                  <a:pt x="579732" y="9481"/>
                </a:lnTo>
                <a:cubicBezTo>
                  <a:pt x="587838" y="9481"/>
                  <a:pt x="591452" y="11776"/>
                  <a:pt x="590573" y="16366"/>
                </a:cubicBezTo>
                <a:cubicBezTo>
                  <a:pt x="591452" y="21166"/>
                  <a:pt x="586638" y="26294"/>
                  <a:pt x="576132" y="31749"/>
                </a:cubicBezTo>
                <a:lnTo>
                  <a:pt x="576132" y="277392"/>
                </a:lnTo>
                <a:lnTo>
                  <a:pt x="603716" y="277392"/>
                </a:lnTo>
                <a:lnTo>
                  <a:pt x="603716" y="55504"/>
                </a:lnTo>
                <a:cubicBezTo>
                  <a:pt x="603716" y="52867"/>
                  <a:pt x="603716" y="46818"/>
                  <a:pt x="603716" y="37358"/>
                </a:cubicBezTo>
                <a:cubicBezTo>
                  <a:pt x="602851" y="23406"/>
                  <a:pt x="602419" y="12355"/>
                  <a:pt x="602419" y="4207"/>
                </a:cubicBezTo>
                <a:lnTo>
                  <a:pt x="654720" y="9481"/>
                </a:lnTo>
                <a:cubicBezTo>
                  <a:pt x="661961" y="9481"/>
                  <a:pt x="665143" y="11874"/>
                  <a:pt x="664264" y="16659"/>
                </a:cubicBezTo>
                <a:cubicBezTo>
                  <a:pt x="664264" y="22338"/>
                  <a:pt x="659889" y="27368"/>
                  <a:pt x="651141" y="31749"/>
                </a:cubicBezTo>
                <a:lnTo>
                  <a:pt x="651141" y="237545"/>
                </a:lnTo>
                <a:lnTo>
                  <a:pt x="662307" y="188618"/>
                </a:lnTo>
                <a:cubicBezTo>
                  <a:pt x="673807" y="133902"/>
                  <a:pt x="679908" y="89879"/>
                  <a:pt x="680609" y="56550"/>
                </a:cubicBezTo>
                <a:lnTo>
                  <a:pt x="741282" y="72603"/>
                </a:lnTo>
                <a:cubicBezTo>
                  <a:pt x="747282" y="74988"/>
                  <a:pt x="750282" y="77981"/>
                  <a:pt x="750282" y="81581"/>
                </a:cubicBezTo>
                <a:cubicBezTo>
                  <a:pt x="750282" y="86925"/>
                  <a:pt x="744359" y="91864"/>
                  <a:pt x="732513" y="96399"/>
                </a:cubicBezTo>
                <a:cubicBezTo>
                  <a:pt x="718714" y="148986"/>
                  <a:pt x="694911" y="200541"/>
                  <a:pt x="661103" y="251064"/>
                </a:cubicBezTo>
                <a:lnTo>
                  <a:pt x="651141" y="247634"/>
                </a:lnTo>
                <a:lnTo>
                  <a:pt x="651141" y="277392"/>
                </a:lnTo>
                <a:lnTo>
                  <a:pt x="681593" y="277392"/>
                </a:lnTo>
                <a:lnTo>
                  <a:pt x="707880" y="245852"/>
                </a:lnTo>
                <a:lnTo>
                  <a:pt x="755660" y="277392"/>
                </a:lnTo>
                <a:cubicBezTo>
                  <a:pt x="756902" y="279862"/>
                  <a:pt x="757523" y="281627"/>
                  <a:pt x="757523" y="282687"/>
                </a:cubicBezTo>
                <a:cubicBezTo>
                  <a:pt x="757523" y="288868"/>
                  <a:pt x="752681" y="291959"/>
                  <a:pt x="742998" y="291959"/>
                </a:cubicBezTo>
                <a:lnTo>
                  <a:pt x="430194" y="291959"/>
                </a:lnTo>
                <a:lnTo>
                  <a:pt x="430194" y="277392"/>
                </a:lnTo>
                <a:lnTo>
                  <a:pt x="528707" y="277392"/>
                </a:lnTo>
                <a:lnTo>
                  <a:pt x="528707" y="55504"/>
                </a:lnTo>
                <a:cubicBezTo>
                  <a:pt x="528707" y="33863"/>
                  <a:pt x="528267" y="16764"/>
                  <a:pt x="527388" y="4207"/>
                </a:cubicBezTo>
                <a:close/>
                <a:moveTo>
                  <a:pt x="140517" y="0"/>
                </a:moveTo>
                <a:lnTo>
                  <a:pt x="198678" y="9230"/>
                </a:lnTo>
                <a:cubicBezTo>
                  <a:pt x="206408" y="9230"/>
                  <a:pt x="210273" y="11874"/>
                  <a:pt x="210273" y="17162"/>
                </a:cubicBezTo>
                <a:cubicBezTo>
                  <a:pt x="210273" y="25436"/>
                  <a:pt x="204343" y="30940"/>
                  <a:pt x="192483" y="33675"/>
                </a:cubicBezTo>
                <a:cubicBezTo>
                  <a:pt x="192037" y="35475"/>
                  <a:pt x="190900" y="39102"/>
                  <a:pt x="189072" y="44558"/>
                </a:cubicBezTo>
                <a:cubicBezTo>
                  <a:pt x="188193" y="48953"/>
                  <a:pt x="186065" y="55127"/>
                  <a:pt x="182688" y="63080"/>
                </a:cubicBezTo>
                <a:lnTo>
                  <a:pt x="245894" y="63080"/>
                </a:lnTo>
                <a:lnTo>
                  <a:pt x="265630" y="38091"/>
                </a:lnTo>
                <a:lnTo>
                  <a:pt x="312511" y="69003"/>
                </a:lnTo>
                <a:cubicBezTo>
                  <a:pt x="317017" y="71249"/>
                  <a:pt x="319271" y="74528"/>
                  <a:pt x="319271" y="78839"/>
                </a:cubicBezTo>
                <a:cubicBezTo>
                  <a:pt x="320150" y="86806"/>
                  <a:pt x="313076" y="90790"/>
                  <a:pt x="298049" y="90790"/>
                </a:cubicBezTo>
                <a:cubicBezTo>
                  <a:pt x="291261" y="95031"/>
                  <a:pt x="283238" y="99341"/>
                  <a:pt x="273980" y="103719"/>
                </a:cubicBezTo>
                <a:lnTo>
                  <a:pt x="256642" y="111065"/>
                </a:lnTo>
                <a:lnTo>
                  <a:pt x="297400" y="140370"/>
                </a:lnTo>
                <a:cubicBezTo>
                  <a:pt x="300609" y="143566"/>
                  <a:pt x="302214" y="147144"/>
                  <a:pt x="302214" y="151107"/>
                </a:cubicBezTo>
                <a:cubicBezTo>
                  <a:pt x="302214" y="156088"/>
                  <a:pt x="297888" y="159179"/>
                  <a:pt x="289238" y="160379"/>
                </a:cubicBezTo>
                <a:cubicBezTo>
                  <a:pt x="287745" y="160379"/>
                  <a:pt x="285303" y="159820"/>
                  <a:pt x="281913" y="158704"/>
                </a:cubicBezTo>
                <a:cubicBezTo>
                  <a:pt x="280671" y="158076"/>
                  <a:pt x="279882" y="157762"/>
                  <a:pt x="279548" y="157762"/>
                </a:cubicBezTo>
                <a:cubicBezTo>
                  <a:pt x="261591" y="168032"/>
                  <a:pt x="243752" y="175747"/>
                  <a:pt x="226032" y="180910"/>
                </a:cubicBezTo>
                <a:cubicBezTo>
                  <a:pt x="247170" y="205313"/>
                  <a:pt x="280880" y="226444"/>
                  <a:pt x="327161" y="244304"/>
                </a:cubicBezTo>
                <a:lnTo>
                  <a:pt x="325298" y="257091"/>
                </a:lnTo>
                <a:cubicBezTo>
                  <a:pt x="303727" y="260691"/>
                  <a:pt x="286852" y="273981"/>
                  <a:pt x="274671" y="296961"/>
                </a:cubicBezTo>
                <a:cubicBezTo>
                  <a:pt x="208996" y="250234"/>
                  <a:pt x="171868" y="185444"/>
                  <a:pt x="163287" y="102594"/>
                </a:cubicBezTo>
                <a:cubicBezTo>
                  <a:pt x="158334" y="122351"/>
                  <a:pt x="148609" y="140343"/>
                  <a:pt x="134112" y="156569"/>
                </a:cubicBezTo>
                <a:lnTo>
                  <a:pt x="134112" y="248217"/>
                </a:lnTo>
                <a:lnTo>
                  <a:pt x="191813" y="231139"/>
                </a:lnTo>
                <a:lnTo>
                  <a:pt x="195832" y="243006"/>
                </a:lnTo>
                <a:cubicBezTo>
                  <a:pt x="172796" y="264535"/>
                  <a:pt x="145219" y="283336"/>
                  <a:pt x="113100" y="299410"/>
                </a:cubicBezTo>
                <a:cubicBezTo>
                  <a:pt x="113100" y="310921"/>
                  <a:pt x="109646" y="316237"/>
                  <a:pt x="102740" y="315358"/>
                </a:cubicBezTo>
                <a:cubicBezTo>
                  <a:pt x="98554" y="316237"/>
                  <a:pt x="94633" y="313313"/>
                  <a:pt x="90978" y="306588"/>
                </a:cubicBezTo>
                <a:lnTo>
                  <a:pt x="72225" y="266656"/>
                </a:lnTo>
                <a:cubicBezTo>
                  <a:pt x="80974" y="263782"/>
                  <a:pt x="85348" y="258975"/>
                  <a:pt x="85348" y="252236"/>
                </a:cubicBezTo>
                <a:lnTo>
                  <a:pt x="85348" y="198469"/>
                </a:lnTo>
                <a:cubicBezTo>
                  <a:pt x="67433" y="214794"/>
                  <a:pt x="41795" y="230993"/>
                  <a:pt x="8434" y="247066"/>
                </a:cubicBezTo>
                <a:lnTo>
                  <a:pt x="0" y="238172"/>
                </a:lnTo>
                <a:cubicBezTo>
                  <a:pt x="69330" y="177687"/>
                  <a:pt x="112228" y="124178"/>
                  <a:pt x="128692" y="77646"/>
                </a:cubicBezTo>
                <a:lnTo>
                  <a:pt x="78944" y="77646"/>
                </a:lnTo>
                <a:cubicBezTo>
                  <a:pt x="78944" y="76642"/>
                  <a:pt x="79383" y="77877"/>
                  <a:pt x="80262" y="81351"/>
                </a:cubicBezTo>
                <a:cubicBezTo>
                  <a:pt x="80262" y="85830"/>
                  <a:pt x="80262" y="88774"/>
                  <a:pt x="80262" y="90183"/>
                </a:cubicBezTo>
                <a:cubicBezTo>
                  <a:pt x="78295" y="116651"/>
                  <a:pt x="66044" y="130862"/>
                  <a:pt x="43511" y="132815"/>
                </a:cubicBezTo>
                <a:cubicBezTo>
                  <a:pt x="26893" y="131797"/>
                  <a:pt x="18075" y="123125"/>
                  <a:pt x="17057" y="106800"/>
                </a:cubicBezTo>
                <a:cubicBezTo>
                  <a:pt x="17057" y="96099"/>
                  <a:pt x="21507" y="88083"/>
                  <a:pt x="30409" y="82753"/>
                </a:cubicBezTo>
                <a:cubicBezTo>
                  <a:pt x="43664" y="76600"/>
                  <a:pt x="53487" y="63471"/>
                  <a:pt x="59877" y="43365"/>
                </a:cubicBezTo>
                <a:lnTo>
                  <a:pt x="68563" y="43365"/>
                </a:lnTo>
                <a:cubicBezTo>
                  <a:pt x="70181" y="46602"/>
                  <a:pt x="71451" y="50167"/>
                  <a:pt x="72372" y="54059"/>
                </a:cubicBezTo>
                <a:cubicBezTo>
                  <a:pt x="73962" y="58664"/>
                  <a:pt x="74995" y="61671"/>
                  <a:pt x="75469" y="63080"/>
                </a:cubicBezTo>
                <a:lnTo>
                  <a:pt x="132438" y="63080"/>
                </a:lnTo>
                <a:cubicBezTo>
                  <a:pt x="132577" y="62801"/>
                  <a:pt x="133122" y="60820"/>
                  <a:pt x="134070" y="57136"/>
                </a:cubicBezTo>
                <a:cubicBezTo>
                  <a:pt x="134866" y="54834"/>
                  <a:pt x="135263" y="52783"/>
                  <a:pt x="135263" y="50983"/>
                </a:cubicBezTo>
                <a:cubicBezTo>
                  <a:pt x="138765" y="36081"/>
                  <a:pt x="140517" y="19087"/>
                  <a:pt x="140517" y="0"/>
                </a:cubicBezTo>
                <a:close/>
              </a:path>
            </a:pathLst>
          </a:custGeom>
          <a:solidFill>
            <a:srgbClr val="B0261F"/>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700" b="1" spc="600" dirty="0">
              <a:solidFill>
                <a:srgbClr val="B0261F"/>
              </a:solidFill>
              <a:latin typeface="方正粗雅宋_GBK" panose="02000000000000000000" pitchFamily="2" charset="-122"/>
              <a:ea typeface="方正粗雅宋_GBK" panose="02000000000000000000" pitchFamily="2" charset="-122"/>
            </a:endParaRPr>
          </a:p>
        </p:txBody>
      </p:sp>
      <p:grpSp>
        <p:nvGrpSpPr>
          <p:cNvPr id="10" name="组合 9"/>
          <p:cNvGrpSpPr/>
          <p:nvPr/>
        </p:nvGrpSpPr>
        <p:grpSpPr>
          <a:xfrm>
            <a:off x="2349523" y="3094011"/>
            <a:ext cx="1054101" cy="1011604"/>
            <a:chOff x="4896438" y="3352352"/>
            <a:chExt cx="1054101" cy="1831379"/>
          </a:xfrm>
        </p:grpSpPr>
        <p:cxnSp>
          <p:nvCxnSpPr>
            <p:cNvPr id="11" name="连接符: 肘形 10"/>
            <p:cNvCxnSpPr/>
            <p:nvPr/>
          </p:nvCxnSpPr>
          <p:spPr>
            <a:xfrm flipV="1">
              <a:off x="4896438" y="3352352"/>
              <a:ext cx="1054101" cy="950789"/>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连接符: 肘形 11"/>
            <p:cNvCxnSpPr/>
            <p:nvPr/>
          </p:nvCxnSpPr>
          <p:spPr>
            <a:xfrm>
              <a:off x="4896438" y="4303141"/>
              <a:ext cx="1054101" cy="880590"/>
            </a:xfrm>
            <a:prstGeom prst="bent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929825" y="2173049"/>
            <a:ext cx="598170" cy="2853529"/>
          </a:xfrm>
          <a:prstGeom prst="rect">
            <a:avLst/>
          </a:prstGeom>
        </p:spPr>
        <p:txBody>
          <a:bodyPr vert="eaVert"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rPr>
              <a:t>农民表现出</a:t>
            </a:r>
            <a:r>
              <a:rPr lang="zh-CN" altLang="en-US" b="1" dirty="0">
                <a:solidFill>
                  <a:srgbClr val="C00000"/>
                </a:solidFill>
                <a:latin typeface="微软雅黑" panose="020B0503020204020204" pitchFamily="34" charset="-122"/>
                <a:ea typeface="微软雅黑" panose="020B0503020204020204" pitchFamily="34" charset="-122"/>
              </a:rPr>
              <a:t>两种</a:t>
            </a:r>
            <a:r>
              <a:rPr lang="zh-CN" altLang="en-US" b="1" dirty="0">
                <a:latin typeface="微软雅黑" panose="020B0503020204020204" pitchFamily="34" charset="-122"/>
                <a:ea typeface="微软雅黑" panose="020B0503020204020204" pitchFamily="34" charset="-122"/>
              </a:rPr>
              <a:t>积极性</a:t>
            </a:r>
            <a:endParaRPr lang="zh-CN" altLang="en-US" b="1" dirty="0">
              <a:latin typeface="微软雅黑" panose="020B0503020204020204" pitchFamily="34" charset="-122"/>
              <a:ea typeface="微软雅黑" panose="020B0503020204020204" pitchFamily="34" charset="-122"/>
            </a:endParaRPr>
          </a:p>
        </p:txBody>
      </p:sp>
      <p:sp>
        <p:nvSpPr>
          <p:cNvPr id="14" name="矩形 13"/>
          <p:cNvSpPr/>
          <p:nvPr/>
        </p:nvSpPr>
        <p:spPr>
          <a:xfrm>
            <a:off x="1560820" y="2255465"/>
            <a:ext cx="598170" cy="2853529"/>
          </a:xfrm>
          <a:prstGeom prst="rect">
            <a:avLst/>
          </a:prstGeom>
        </p:spPr>
        <p:txBody>
          <a:bodyPr vert="eaVert"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rPr>
              <a:t>土地改革完成后</a:t>
            </a:r>
            <a:endParaRPr lang="en-US" altLang="zh-CN" b="1"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3469740" y="2815237"/>
            <a:ext cx="2696110" cy="557548"/>
            <a:chOff x="3469740" y="2596323"/>
            <a:chExt cx="2696110" cy="557548"/>
          </a:xfrm>
        </p:grpSpPr>
        <p:grpSp>
          <p:nvGrpSpPr>
            <p:cNvPr id="18" name="组合 17"/>
            <p:cNvGrpSpPr/>
            <p:nvPr/>
          </p:nvGrpSpPr>
          <p:grpSpPr>
            <a:xfrm>
              <a:off x="3469740" y="2653496"/>
              <a:ext cx="2537362" cy="500375"/>
              <a:chOff x="3469740" y="2653496"/>
              <a:chExt cx="1601661" cy="500375"/>
            </a:xfrm>
          </p:grpSpPr>
          <p:sp>
            <p:nvSpPr>
              <p:cNvPr id="15" name="剪去对角的矩形 22"/>
              <p:cNvSpPr/>
              <p:nvPr/>
            </p:nvSpPr>
            <p:spPr>
              <a:xfrm>
                <a:off x="3509643" y="2722078"/>
                <a:ext cx="1561758" cy="431793"/>
              </a:xfrm>
              <a:prstGeom prst="snip2DiagRect">
                <a:avLst/>
              </a:prstGeom>
              <a:gradFill>
                <a:gsLst>
                  <a:gs pos="50000">
                    <a:srgbClr val="D60000"/>
                  </a:gs>
                  <a:gs pos="25000">
                    <a:srgbClr val="C00000"/>
                  </a:gs>
                  <a:gs pos="0">
                    <a:srgbClr val="8A0000"/>
                  </a:gs>
                  <a:gs pos="100000">
                    <a:srgbClr val="EFC879"/>
                  </a:gs>
                </a:gsLst>
                <a:lin ang="7800000" scaled="0"/>
              </a:gradFill>
              <a:ln>
                <a:noFill/>
              </a:ln>
              <a:effectLst>
                <a:outerShdw blurRad="50800" dist="381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对角的矩形 9"/>
              <p:cNvSpPr/>
              <p:nvPr/>
            </p:nvSpPr>
            <p:spPr>
              <a:xfrm>
                <a:off x="3469740" y="2653496"/>
                <a:ext cx="1569253" cy="442593"/>
              </a:xfrm>
              <a:prstGeom prst="snip2DiagRect">
                <a:avLst/>
              </a:prstGeom>
              <a:solidFill>
                <a:schemeClr val="bg1"/>
              </a:solidFill>
              <a:ln>
                <a:solidFill>
                  <a:srgbClr val="A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3703947" y="2596323"/>
              <a:ext cx="2461903" cy="458908"/>
            </a:xfrm>
            <a:prstGeom prst="rect">
              <a:avLst/>
            </a:prstGeom>
            <a:noFill/>
          </p:spPr>
          <p:txBody>
            <a:bodyPr wrap="square" rtlCol="0">
              <a:spAutoFit/>
            </a:bodyPr>
            <a:lstStyle/>
            <a:p>
              <a:pPr algn="just">
                <a:lnSpc>
                  <a:spcPct val="150000"/>
                </a:lnSpc>
                <a:buClr>
                  <a:srgbClr val="C80F19"/>
                </a:buClr>
                <a:buSzPct val="90000"/>
              </a:pPr>
              <a:r>
                <a:rPr lang="zh-CN" altLang="en-US" b="1" dirty="0">
                  <a:solidFill>
                    <a:srgbClr val="B0261F"/>
                  </a:solidFill>
                  <a:latin typeface="微软雅黑" panose="020B0503020204020204" pitchFamily="34" charset="-122"/>
                  <a:ea typeface="微软雅黑" panose="020B0503020204020204" pitchFamily="34" charset="-122"/>
                </a:rPr>
                <a:t>个体经济的积极性</a:t>
              </a:r>
              <a:endParaRPr lang="zh-CN" altLang="en-US" b="1" dirty="0">
                <a:solidFill>
                  <a:srgbClr val="B0261F"/>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469740" y="3821461"/>
            <a:ext cx="2696110" cy="557548"/>
            <a:chOff x="3469740" y="2596323"/>
            <a:chExt cx="2696110" cy="557548"/>
          </a:xfrm>
        </p:grpSpPr>
        <p:grpSp>
          <p:nvGrpSpPr>
            <p:cNvPr id="21" name="组合 20"/>
            <p:cNvGrpSpPr/>
            <p:nvPr/>
          </p:nvGrpSpPr>
          <p:grpSpPr>
            <a:xfrm>
              <a:off x="3469740" y="2653496"/>
              <a:ext cx="2537362" cy="500375"/>
              <a:chOff x="3469740" y="2653496"/>
              <a:chExt cx="1601661" cy="500375"/>
            </a:xfrm>
          </p:grpSpPr>
          <p:sp>
            <p:nvSpPr>
              <p:cNvPr id="23" name="剪去对角的矩形 22"/>
              <p:cNvSpPr/>
              <p:nvPr/>
            </p:nvSpPr>
            <p:spPr>
              <a:xfrm>
                <a:off x="3509643" y="2722078"/>
                <a:ext cx="1561758" cy="431793"/>
              </a:xfrm>
              <a:prstGeom prst="snip2DiagRect">
                <a:avLst/>
              </a:prstGeom>
              <a:gradFill>
                <a:gsLst>
                  <a:gs pos="50000">
                    <a:srgbClr val="D60000"/>
                  </a:gs>
                  <a:gs pos="25000">
                    <a:srgbClr val="C00000"/>
                  </a:gs>
                  <a:gs pos="0">
                    <a:srgbClr val="8A0000"/>
                  </a:gs>
                  <a:gs pos="100000">
                    <a:srgbClr val="EFC879"/>
                  </a:gs>
                </a:gsLst>
                <a:lin ang="7800000" scaled="0"/>
              </a:gradFill>
              <a:ln>
                <a:noFill/>
              </a:ln>
              <a:effectLst>
                <a:outerShdw blurRad="50800" dist="381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剪去对角的矩形 9"/>
              <p:cNvSpPr/>
              <p:nvPr/>
            </p:nvSpPr>
            <p:spPr>
              <a:xfrm>
                <a:off x="3469740" y="2653496"/>
                <a:ext cx="1569253" cy="442593"/>
              </a:xfrm>
              <a:prstGeom prst="snip2DiagRect">
                <a:avLst/>
              </a:prstGeom>
              <a:solidFill>
                <a:schemeClr val="bg1"/>
              </a:solidFill>
              <a:ln>
                <a:solidFill>
                  <a:srgbClr val="A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3703947" y="2596323"/>
              <a:ext cx="2461903" cy="458908"/>
            </a:xfrm>
            <a:prstGeom prst="rect">
              <a:avLst/>
            </a:prstGeom>
            <a:noFill/>
          </p:spPr>
          <p:txBody>
            <a:bodyPr wrap="square" rtlCol="0">
              <a:spAutoFit/>
            </a:bodyPr>
            <a:lstStyle/>
            <a:p>
              <a:pPr algn="just">
                <a:lnSpc>
                  <a:spcPct val="150000"/>
                </a:lnSpc>
                <a:buClr>
                  <a:srgbClr val="C80F19"/>
                </a:buClr>
                <a:buSzPct val="90000"/>
              </a:pPr>
              <a:r>
                <a:rPr lang="zh-CN" altLang="en-US" b="1" dirty="0">
                  <a:solidFill>
                    <a:srgbClr val="B0261F"/>
                  </a:solidFill>
                  <a:latin typeface="微软雅黑" panose="020B0503020204020204" pitchFamily="34" charset="-122"/>
                  <a:ea typeface="微软雅黑" panose="020B0503020204020204" pitchFamily="34" charset="-122"/>
                </a:rPr>
                <a:t>互助合作的积极性</a:t>
              </a:r>
              <a:endParaRPr lang="zh-CN" altLang="en-US" b="1" dirty="0">
                <a:solidFill>
                  <a:srgbClr val="B0261F"/>
                </a:solidFill>
                <a:latin typeface="微软雅黑" panose="020B0503020204020204" pitchFamily="34" charset="-122"/>
                <a:ea typeface="微软雅黑" panose="020B0503020204020204" pitchFamily="34" charset="-122"/>
              </a:endParaRPr>
            </a:p>
          </p:txBody>
        </p:sp>
      </p:grpSp>
      <p:sp>
        <p:nvSpPr>
          <p:cNvPr id="29" name="矩形 28"/>
          <p:cNvSpPr/>
          <p:nvPr/>
        </p:nvSpPr>
        <p:spPr>
          <a:xfrm>
            <a:off x="7844653" y="4831995"/>
            <a:ext cx="2185214" cy="313932"/>
          </a:xfrm>
          <a:prstGeom prst="rect">
            <a:avLst/>
          </a:prstGeom>
        </p:spPr>
        <p:txBody>
          <a:bodyPr wrap="square">
            <a:spAutoFit/>
          </a:bodyPr>
          <a:lstStyle/>
          <a:p>
            <a:pPr algn="ct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福建永定县陈水柱互助组生产</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666076" y="5830671"/>
            <a:ext cx="11249280" cy="540212"/>
          </a:xfrm>
          <a:prstGeom prst="rect">
            <a:avLst/>
          </a:prstGeom>
        </p:spPr>
        <p:txBody>
          <a:bodyPr wrap="square">
            <a:spAutoFit/>
          </a:bodyPr>
          <a:lstStyle/>
          <a:p>
            <a:pPr algn="ctr">
              <a:lnSpc>
                <a:spcPct val="150000"/>
              </a:lnSpc>
            </a:pPr>
            <a:r>
              <a:rPr lang="zh-CN" altLang="en-US" sz="2200" b="1"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不能挫伤个体经济的积极性，要发展互助合作的积极性，引导农民走互助合作道路</a:t>
            </a:r>
            <a:endParaRPr lang="zh-CN" altLang="en-US" sz="2200" b="1"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32" name="文本框 31"/>
          <p:cNvSpPr txBox="1"/>
          <p:nvPr/>
        </p:nvSpPr>
        <p:spPr>
          <a:xfrm>
            <a:off x="23047" y="5371273"/>
            <a:ext cx="11726157" cy="499624"/>
          </a:xfrm>
          <a:prstGeom prst="rect">
            <a:avLst/>
          </a:prstGeom>
          <a:noFill/>
        </p:spPr>
        <p:txBody>
          <a:bodyPr wrap="square" rtlCol="0">
            <a:spAutoFit/>
          </a:bodyPr>
          <a:lstStyle/>
          <a:p>
            <a:pPr algn="ctr" fontAlgn="auto">
              <a:lnSpc>
                <a:spcPct val="150000"/>
              </a:lnSpc>
              <a:buClr>
                <a:srgbClr val="C00000"/>
              </a:buCl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       党中央提出</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文本框 3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75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7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31376"/>
          <a:stretch>
            <a:fillRect/>
          </a:stretch>
        </p:blipFill>
        <p:spPr>
          <a:xfrm>
            <a:off x="7292547" y="2461074"/>
            <a:ext cx="3289427" cy="2273130"/>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3" name="矩形 2"/>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文框 3"/>
          <p:cNvSpPr/>
          <p:nvPr/>
        </p:nvSpPr>
        <p:spPr>
          <a:xfrm>
            <a:off x="1245949" y="676852"/>
            <a:ext cx="9801703" cy="5342948"/>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510475" y="940836"/>
            <a:ext cx="9272650" cy="4799564"/>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25364" y="2355778"/>
            <a:ext cx="5770801" cy="2092881"/>
          </a:xfrm>
          <a:prstGeom prst="rect">
            <a:avLst/>
          </a:prstGeom>
        </p:spPr>
        <p:txBody>
          <a:bodyPr wrap="square">
            <a:spAutoFit/>
          </a:bodyPr>
          <a:lstStyle/>
          <a:p>
            <a:pPr algn="just" fontAlgn="auto">
              <a:lnSpc>
                <a:spcPct val="150000"/>
              </a:lnSpc>
              <a:spcAft>
                <a:spcPts val="1200"/>
              </a:spcAft>
            </a:pPr>
            <a:r>
              <a:rPr lang="zh-CN" altLang="en-US" sz="2200" b="1" dirty="0">
                <a:latin typeface="楷体" panose="02010609060101010101" pitchFamily="49" charset="-122"/>
                <a:ea typeface="楷体" panose="02010609060101010101" pitchFamily="49" charset="-122"/>
              </a:rPr>
              <a:t>    一切劳动农民，不论是哪个阶层，除了组织起来集体生产，是无法抵抗灾荒的。</a:t>
            </a:r>
            <a:endParaRPr lang="zh-CN" altLang="en-US" sz="2200" b="1" dirty="0">
              <a:latin typeface="楷体" panose="02010609060101010101" pitchFamily="49" charset="-122"/>
              <a:ea typeface="楷体" panose="02010609060101010101" pitchFamily="49" charset="-122"/>
            </a:endParaRPr>
          </a:p>
          <a:p>
            <a:pPr algn="r" fontAlgn="auto">
              <a:lnSpc>
                <a:spcPct val="150000"/>
              </a:lnSpc>
            </a:pPr>
            <a:r>
              <a:rPr lang="en-US" altLang="zh-CN" b="1" dirty="0" smtClean="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《&lt;</a:t>
            </a:r>
            <a:r>
              <a:rPr lang="zh-CN" altLang="en-US" b="1" dirty="0">
                <a:latin typeface="楷体" panose="02010609060101010101" pitchFamily="49" charset="-122"/>
                <a:ea typeface="楷体" panose="02010609060101010101" pitchFamily="49" charset="-122"/>
                <a:cs typeface="微软雅黑" panose="020B0503020204020204" pitchFamily="34" charset="-122"/>
              </a:rPr>
              <a:t>只有合作化才能抵抗天灾</a:t>
            </a:r>
            <a:r>
              <a:rPr lang="en-US" altLang="zh-CN" b="1" dirty="0">
                <a:latin typeface="楷体" panose="02010609060101010101" pitchFamily="49" charset="-122"/>
                <a:ea typeface="楷体" panose="02010609060101010101" pitchFamily="49" charset="-122"/>
                <a:cs typeface="微软雅黑" panose="020B0503020204020204" pitchFamily="34" charset="-122"/>
              </a:rPr>
              <a:t>&gt;</a:t>
            </a:r>
            <a:r>
              <a:rPr lang="zh-CN" altLang="en-US" b="1" dirty="0">
                <a:latin typeface="楷体" panose="02010609060101010101" pitchFamily="49" charset="-122"/>
                <a:ea typeface="楷体" panose="02010609060101010101" pitchFamily="49" charset="-122"/>
                <a:cs typeface="微软雅黑" panose="020B0503020204020204" pitchFamily="34" charset="-122"/>
              </a:rPr>
              <a:t>一文按语</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smtClean="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1955</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7" name="矩形 6"/>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二、新民主主义社会如何向社会主义社会过渡？</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72" y="1435547"/>
            <a:ext cx="2706365" cy="3791806"/>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19100" y="1146900"/>
            <a:ext cx="11200561" cy="5203100"/>
            <a:chOff x="419100" y="1146900"/>
            <a:chExt cx="11200561" cy="5203100"/>
          </a:xfrm>
        </p:grpSpPr>
        <p:sp>
          <p:nvSpPr>
            <p:cNvPr id="13" name="矩形 12"/>
            <p:cNvSpPr/>
            <p:nvPr/>
          </p:nvSpPr>
          <p:spPr>
            <a:xfrm>
              <a:off x="419100" y="1146900"/>
              <a:ext cx="11200561" cy="520310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lnSpc>
                  <a:spcPct val="150000"/>
                </a:lnSpc>
              </a:pPr>
              <a:endParaRPr lang="en-GB" sz="1200" b="1">
                <a:solidFill>
                  <a:schemeClr val="accent2"/>
                </a:solidFill>
              </a:endParaRPr>
            </a:p>
          </p:txBody>
        </p:sp>
        <p:sp>
          <p:nvSpPr>
            <p:cNvPr id="8" name="立方体 7"/>
            <p:cNvSpPr/>
            <p:nvPr/>
          </p:nvSpPr>
          <p:spPr>
            <a:xfrm flipV="1">
              <a:off x="2858008" y="1847850"/>
              <a:ext cx="8437143" cy="1032910"/>
            </a:xfrm>
            <a:prstGeom prst="cube">
              <a:avLst>
                <a:gd name="adj" fmla="val 8531"/>
              </a:avLst>
            </a:prstGeom>
            <a:solidFill>
              <a:schemeClr val="bg1"/>
            </a:solidFill>
            <a:ln w="12700" cap="rnd">
              <a:noFill/>
              <a:prstDash val="solid"/>
              <a:round/>
            </a:ln>
            <a:effectLst>
              <a:outerShdw blurRad="76200" dist="508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lnSpc>
                  <a:spcPct val="150000"/>
                </a:lnSpc>
              </a:pPr>
              <a:endParaRPr lang="en-GB" sz="1400" b="1" dirty="0"/>
            </a:p>
          </p:txBody>
        </p:sp>
        <p:sp>
          <p:nvSpPr>
            <p:cNvPr id="9" name="文本框 8"/>
            <p:cNvSpPr txBox="1"/>
            <p:nvPr/>
          </p:nvSpPr>
          <p:spPr>
            <a:xfrm>
              <a:off x="3243173" y="1829940"/>
              <a:ext cx="7691712" cy="1015663"/>
            </a:xfrm>
            <a:prstGeom prst="rect">
              <a:avLst/>
            </a:prstGeom>
            <a:noFill/>
          </p:spPr>
          <p:txBody>
            <a:bodyPr wrap="square" rtlCol="0">
              <a:spAutoFit/>
            </a:bodyPr>
            <a:lstStyle/>
            <a:p>
              <a:pPr>
                <a:lnSpc>
                  <a:spcPct val="150000"/>
                </a:lnSpc>
                <a:buClr>
                  <a:srgbClr val="C80F19"/>
                </a:buClr>
                <a:buSzPct val="90000"/>
              </a:pPr>
              <a:r>
                <a:rPr lang="zh-CN" altLang="en-US" sz="2000" dirty="0" smtClean="0">
                  <a:latin typeface="微软雅黑" panose="020B0503020204020204" pitchFamily="34" charset="-122"/>
                  <a:ea typeface="微软雅黑" panose="020B0503020204020204" pitchFamily="34" charset="-122"/>
                </a:rPr>
                <a:t>       在</a:t>
              </a:r>
              <a:r>
                <a:rPr lang="zh-CN" altLang="en-US" sz="2000" dirty="0">
                  <a:latin typeface="微软雅黑" panose="020B0503020204020204" pitchFamily="34" charset="-122"/>
                  <a:ea typeface="微软雅黑" panose="020B0503020204020204" pitchFamily="34" charset="-122"/>
                </a:rPr>
                <a:t>对农业生产关系的改造中不进行强迫，由农民自己决定是否参加合作社。</a:t>
              </a:r>
              <a:endParaRPr lang="zh-CN" altLang="en-US" sz="2000" dirty="0">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160227" y="1847850"/>
              <a:ext cx="1913033" cy="720000"/>
              <a:chOff x="946348" y="1847850"/>
              <a:chExt cx="1913033" cy="720000"/>
            </a:xfrm>
            <a:effectLst>
              <a:outerShdw blurRad="50800" dist="38100" dir="2700000" algn="tl" rotWithShape="0">
                <a:prstClr val="black">
                  <a:alpha val="40000"/>
                </a:prstClr>
              </a:outerShdw>
            </a:effectLst>
          </p:grpSpPr>
          <p:sp>
            <p:nvSpPr>
              <p:cNvPr id="7" name="缺角矩形 6"/>
              <p:cNvSpPr/>
              <p:nvPr/>
            </p:nvSpPr>
            <p:spPr>
              <a:xfrm>
                <a:off x="946348" y="1847850"/>
                <a:ext cx="1913033" cy="720000"/>
              </a:xfrm>
              <a:prstGeom prst="plaque">
                <a:avLst>
                  <a:gd name="adj" fmla="val 0"/>
                </a:avLst>
              </a:prstGeom>
              <a:solidFill>
                <a:srgbClr val="B0261F"/>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50000"/>
                  </a:lnSpc>
                </a:pPr>
                <a:endParaRPr lang="en-GB" sz="1600" b="1">
                  <a:solidFill>
                    <a:schemeClr val="tx1"/>
                  </a:solidFill>
                </a:endParaRPr>
              </a:p>
            </p:txBody>
          </p:sp>
          <p:sp>
            <p:nvSpPr>
              <p:cNvPr id="11" name="矩形 10"/>
              <p:cNvSpPr/>
              <p:nvPr/>
            </p:nvSpPr>
            <p:spPr>
              <a:xfrm>
                <a:off x="1207993" y="1957967"/>
                <a:ext cx="1651388" cy="461665"/>
              </a:xfrm>
              <a:prstGeom prst="rect">
                <a:avLst/>
              </a:prstGeom>
            </p:spPr>
            <p:txBody>
              <a:bodyPr wrap="square">
                <a:spAutoFit/>
              </a:bodyPr>
              <a:lstStyle/>
              <a:p>
                <a:pPr>
                  <a:buClr>
                    <a:srgbClr val="C00000"/>
                  </a:buClr>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自愿互利</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12" name="直角三角形 11"/>
            <p:cNvSpPr/>
            <p:nvPr/>
          </p:nvSpPr>
          <p:spPr>
            <a:xfrm flipH="1" flipV="1">
              <a:off x="1160226" y="2567847"/>
              <a:ext cx="1697778" cy="147743"/>
            </a:xfrm>
            <a:prstGeom prst="rtTriangle">
              <a:avLst/>
            </a:prstGeom>
            <a:solidFill>
              <a:srgbClr val="5C14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grpSp>
      <p:grpSp>
        <p:nvGrpSpPr>
          <p:cNvPr id="2" name="组合 1"/>
          <p:cNvGrpSpPr/>
          <p:nvPr/>
        </p:nvGrpSpPr>
        <p:grpSpPr>
          <a:xfrm>
            <a:off x="3162359" y="810323"/>
            <a:ext cx="5867283" cy="527260"/>
            <a:chOff x="734611" y="2497093"/>
            <a:chExt cx="5435366" cy="527260"/>
          </a:xfrm>
        </p:grpSpPr>
        <p:sp>
          <p:nvSpPr>
            <p:cNvPr id="3"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p:cNvSpPr/>
          <p:nvPr/>
        </p:nvSpPr>
        <p:spPr>
          <a:xfrm>
            <a:off x="3415750" y="830964"/>
            <a:ext cx="5360501" cy="39878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遵循自愿互利、典型示范和国家帮助的原则</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160226" y="3419475"/>
            <a:ext cx="10134925" cy="1051473"/>
            <a:chOff x="1160226" y="1847850"/>
            <a:chExt cx="10134925" cy="1051473"/>
          </a:xfrm>
        </p:grpSpPr>
        <p:sp>
          <p:nvSpPr>
            <p:cNvPr id="18" name="立方体 17"/>
            <p:cNvSpPr/>
            <p:nvPr/>
          </p:nvSpPr>
          <p:spPr>
            <a:xfrm flipV="1">
              <a:off x="2858008" y="1847850"/>
              <a:ext cx="8437143" cy="1032910"/>
            </a:xfrm>
            <a:prstGeom prst="cube">
              <a:avLst>
                <a:gd name="adj" fmla="val 8531"/>
              </a:avLst>
            </a:prstGeom>
            <a:solidFill>
              <a:schemeClr val="bg1"/>
            </a:solidFill>
            <a:ln w="12700" cap="rnd">
              <a:noFill/>
              <a:prstDash val="solid"/>
              <a:round/>
            </a:ln>
            <a:effectLst>
              <a:outerShdw blurRad="76200" dist="508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lnSpc>
                  <a:spcPct val="150000"/>
                </a:lnSpc>
              </a:pPr>
              <a:endParaRPr lang="en-GB" sz="1400" b="1" dirty="0"/>
            </a:p>
          </p:txBody>
        </p:sp>
        <p:sp>
          <p:nvSpPr>
            <p:cNvPr id="19" name="文本框 18"/>
            <p:cNvSpPr txBox="1"/>
            <p:nvPr/>
          </p:nvSpPr>
          <p:spPr>
            <a:xfrm>
              <a:off x="3243173" y="1883660"/>
              <a:ext cx="7691712" cy="1015663"/>
            </a:xfrm>
            <a:prstGeom prst="rect">
              <a:avLst/>
            </a:prstGeom>
            <a:noFill/>
          </p:spPr>
          <p:txBody>
            <a:bodyPr wrap="square" rtlCol="0">
              <a:spAutoFit/>
            </a:bodyPr>
            <a:lstStyle/>
            <a:p>
              <a:pPr>
                <a:lnSpc>
                  <a:spcPct val="150000"/>
                </a:lnSpc>
                <a:buClr>
                  <a:srgbClr val="C80F19"/>
                </a:buClr>
                <a:buSzPct val="90000"/>
              </a:pP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 国家</a:t>
              </a:r>
              <a:r>
                <a:rPr lang="zh-CN" altLang="en-US" sz="2000" dirty="0">
                  <a:latin typeface="微软雅黑" panose="020B0503020204020204" pitchFamily="34" charset="-122"/>
                  <a:ea typeface="微软雅黑" panose="020B0503020204020204" pitchFamily="34" charset="-122"/>
                </a:rPr>
                <a:t>集中力量办好一批示范合作社，推动农业生产力的发展和入社农民生活水平的提高，从而调动农民加入合作社的积极性。</a:t>
              </a:r>
              <a:endParaRPr lang="zh-CN" altLang="en-US" sz="20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160227" y="1847850"/>
              <a:ext cx="1913033" cy="720000"/>
              <a:chOff x="946348" y="1847850"/>
              <a:chExt cx="1913033" cy="720000"/>
            </a:xfrm>
            <a:effectLst>
              <a:outerShdw blurRad="50800" dist="38100" dir="2700000" algn="tl" rotWithShape="0">
                <a:prstClr val="black">
                  <a:alpha val="40000"/>
                </a:prstClr>
              </a:outerShdw>
            </a:effectLst>
          </p:grpSpPr>
          <p:sp>
            <p:nvSpPr>
              <p:cNvPr id="22" name="缺角矩形 21"/>
              <p:cNvSpPr/>
              <p:nvPr/>
            </p:nvSpPr>
            <p:spPr>
              <a:xfrm>
                <a:off x="946348" y="1847850"/>
                <a:ext cx="1913033" cy="720000"/>
              </a:xfrm>
              <a:prstGeom prst="plaque">
                <a:avLst>
                  <a:gd name="adj" fmla="val 0"/>
                </a:avLst>
              </a:prstGeom>
              <a:solidFill>
                <a:srgbClr val="B0261F"/>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50000"/>
                  </a:lnSpc>
                </a:pPr>
                <a:endParaRPr lang="en-GB" sz="1600" b="1">
                  <a:solidFill>
                    <a:schemeClr val="tx1"/>
                  </a:solidFill>
                </a:endParaRPr>
              </a:p>
            </p:txBody>
          </p:sp>
          <p:sp>
            <p:nvSpPr>
              <p:cNvPr id="23" name="矩形 22"/>
              <p:cNvSpPr/>
              <p:nvPr/>
            </p:nvSpPr>
            <p:spPr>
              <a:xfrm>
                <a:off x="1207993" y="1957967"/>
                <a:ext cx="1651388" cy="461665"/>
              </a:xfrm>
              <a:prstGeom prst="rect">
                <a:avLst/>
              </a:prstGeom>
            </p:spPr>
            <p:txBody>
              <a:bodyPr wrap="square">
                <a:spAutoFit/>
              </a:bodyPr>
              <a:lstStyle/>
              <a:p>
                <a:pPr>
                  <a:buClr>
                    <a:srgbClr val="C00000"/>
                  </a:buClr>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典型示范</a:t>
                </a:r>
                <a:endPar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21" name="直角三角形 20"/>
            <p:cNvSpPr/>
            <p:nvPr/>
          </p:nvSpPr>
          <p:spPr>
            <a:xfrm flipH="1" flipV="1">
              <a:off x="1160226" y="2567847"/>
              <a:ext cx="1697778" cy="147743"/>
            </a:xfrm>
            <a:prstGeom prst="rtTriangle">
              <a:avLst/>
            </a:prstGeom>
            <a:solidFill>
              <a:srgbClr val="5C14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grpSp>
      <p:grpSp>
        <p:nvGrpSpPr>
          <p:cNvPr id="24" name="组合 23"/>
          <p:cNvGrpSpPr/>
          <p:nvPr/>
        </p:nvGrpSpPr>
        <p:grpSpPr>
          <a:xfrm>
            <a:off x="1160226" y="4955289"/>
            <a:ext cx="10134925" cy="1068721"/>
            <a:chOff x="1160226" y="1812039"/>
            <a:chExt cx="10134925" cy="1068721"/>
          </a:xfrm>
        </p:grpSpPr>
        <p:sp>
          <p:nvSpPr>
            <p:cNvPr id="26" name="立方体 25"/>
            <p:cNvSpPr/>
            <p:nvPr/>
          </p:nvSpPr>
          <p:spPr>
            <a:xfrm flipV="1">
              <a:off x="2858008" y="1847850"/>
              <a:ext cx="8437143" cy="1032910"/>
            </a:xfrm>
            <a:prstGeom prst="cube">
              <a:avLst>
                <a:gd name="adj" fmla="val 8531"/>
              </a:avLst>
            </a:prstGeom>
            <a:solidFill>
              <a:schemeClr val="bg1"/>
            </a:solidFill>
            <a:ln w="12700" cap="rnd">
              <a:noFill/>
              <a:prstDash val="solid"/>
              <a:round/>
            </a:ln>
            <a:effectLst>
              <a:outerShdw blurRad="76200" dist="50800" dir="27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lnSpc>
                  <a:spcPct val="150000"/>
                </a:lnSpc>
              </a:pPr>
              <a:endParaRPr lang="en-GB" sz="1400" b="1" dirty="0"/>
            </a:p>
          </p:txBody>
        </p:sp>
        <p:sp>
          <p:nvSpPr>
            <p:cNvPr id="27" name="文本框 26"/>
            <p:cNvSpPr txBox="1"/>
            <p:nvPr/>
          </p:nvSpPr>
          <p:spPr>
            <a:xfrm>
              <a:off x="3243173" y="1812039"/>
              <a:ext cx="7691712" cy="1015663"/>
            </a:xfrm>
            <a:prstGeom prst="rect">
              <a:avLst/>
            </a:prstGeom>
            <a:noFill/>
          </p:spPr>
          <p:txBody>
            <a:bodyPr wrap="square" rtlCol="0">
              <a:spAutoFit/>
            </a:bodyPr>
            <a:lstStyle/>
            <a:p>
              <a:pPr>
                <a:lnSpc>
                  <a:spcPct val="150000"/>
                </a:lnSpc>
                <a:buClr>
                  <a:srgbClr val="C80F19"/>
                </a:buClr>
                <a:buSzPct val="90000"/>
              </a:pPr>
              <a:r>
                <a:rPr lang="zh-CN" altLang="en-US" sz="2000" dirty="0" smtClean="0">
                  <a:latin typeface="微软雅黑" panose="020B0503020204020204" pitchFamily="34" charset="-122"/>
                  <a:ea typeface="微软雅黑" panose="020B0503020204020204" pitchFamily="34" charset="-122"/>
                </a:rPr>
                <a:t>       政府</a:t>
              </a:r>
              <a:r>
                <a:rPr lang="zh-CN" altLang="en-US" sz="2000" dirty="0">
                  <a:latin typeface="微软雅黑" panose="020B0503020204020204" pitchFamily="34" charset="-122"/>
                  <a:ea typeface="微软雅黑" panose="020B0503020204020204" pitchFamily="34" charset="-122"/>
                </a:rPr>
                <a:t>对新建农业生产合作社、一些生产经营困难的生产合作社在生产资料、发展生产、分配等方面进行积极扶助。</a:t>
              </a:r>
              <a:endParaRPr lang="zh-CN" altLang="en-US" sz="2000" dirty="0">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160227" y="1847850"/>
              <a:ext cx="1913033" cy="720000"/>
              <a:chOff x="946348" y="1847850"/>
              <a:chExt cx="1913033" cy="720000"/>
            </a:xfrm>
            <a:effectLst>
              <a:outerShdw blurRad="50800" dist="38100" dir="2700000" algn="tl" rotWithShape="0">
                <a:prstClr val="black">
                  <a:alpha val="40000"/>
                </a:prstClr>
              </a:outerShdw>
            </a:effectLst>
          </p:grpSpPr>
          <p:sp>
            <p:nvSpPr>
              <p:cNvPr id="30" name="缺角矩形 29"/>
              <p:cNvSpPr/>
              <p:nvPr/>
            </p:nvSpPr>
            <p:spPr>
              <a:xfrm>
                <a:off x="946348" y="1847850"/>
                <a:ext cx="1913033" cy="720000"/>
              </a:xfrm>
              <a:prstGeom prst="plaque">
                <a:avLst>
                  <a:gd name="adj" fmla="val 0"/>
                </a:avLst>
              </a:prstGeom>
              <a:solidFill>
                <a:srgbClr val="B0261F"/>
              </a:solidFill>
              <a:ln w="12700" cap="rnd">
                <a:gradFill>
                  <a:gsLst>
                    <a:gs pos="0">
                      <a:schemeClr val="accent2"/>
                    </a:gs>
                    <a:gs pos="100000">
                      <a:schemeClr val="accent2">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50000"/>
                  </a:lnSpc>
                </a:pPr>
                <a:endParaRPr lang="en-GB" sz="1600" b="1">
                  <a:solidFill>
                    <a:schemeClr val="tx1"/>
                  </a:solidFill>
                </a:endParaRPr>
              </a:p>
            </p:txBody>
          </p:sp>
          <p:sp>
            <p:nvSpPr>
              <p:cNvPr id="31" name="矩形 30"/>
              <p:cNvSpPr/>
              <p:nvPr/>
            </p:nvSpPr>
            <p:spPr>
              <a:xfrm>
                <a:off x="1207993" y="1957967"/>
                <a:ext cx="1651388" cy="461665"/>
              </a:xfrm>
              <a:prstGeom prst="rect">
                <a:avLst/>
              </a:prstGeom>
            </p:spPr>
            <p:txBody>
              <a:bodyPr wrap="square">
                <a:spAutoFit/>
              </a:bodyPr>
              <a:lstStyle/>
              <a:p>
                <a:pPr>
                  <a:buClr>
                    <a:srgbClr val="C00000"/>
                  </a:buClr>
                </a:pP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国家帮助</a:t>
                </a:r>
                <a:endPar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29" name="直角三角形 28"/>
            <p:cNvSpPr/>
            <p:nvPr/>
          </p:nvSpPr>
          <p:spPr>
            <a:xfrm flipH="1" flipV="1">
              <a:off x="1160226" y="2567847"/>
              <a:ext cx="1697778" cy="147743"/>
            </a:xfrm>
            <a:prstGeom prst="rtTriangle">
              <a:avLst/>
            </a:prstGeom>
            <a:solidFill>
              <a:srgbClr val="5C14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82880" y="994473"/>
            <a:ext cx="7226241" cy="527260"/>
            <a:chOff x="734611" y="2497093"/>
            <a:chExt cx="5435366" cy="527260"/>
          </a:xfrm>
        </p:grpSpPr>
        <p:sp>
          <p:nvSpPr>
            <p:cNvPr id="3"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p:cNvSpPr/>
          <p:nvPr/>
        </p:nvSpPr>
        <p:spPr>
          <a:xfrm>
            <a:off x="2863575" y="1015114"/>
            <a:ext cx="6464850"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正确分析农村的阶级和阶层状况，制定正确的阶级政策</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圆角矩形 6"/>
          <p:cNvSpPr/>
          <p:nvPr/>
        </p:nvSpPr>
        <p:spPr>
          <a:xfrm>
            <a:off x="0" y="2895600"/>
            <a:ext cx="12192000" cy="3409950"/>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0800000" flipH="1" flipV="1">
            <a:off x="4869171" y="5539594"/>
            <a:ext cx="6954837" cy="45719"/>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1570257" y="5905440"/>
            <a:ext cx="3201869" cy="313932"/>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耿长锁农业生产合作社成立后取得玉米丰收</a:t>
            </a:r>
            <a:endParaRPr lang="zh-CN" altLang="en-US" dirty="0"/>
          </a:p>
        </p:txBody>
      </p:sp>
      <p:sp>
        <p:nvSpPr>
          <p:cNvPr id="11" name="文本框 10"/>
          <p:cNvSpPr txBox="1"/>
          <p:nvPr/>
        </p:nvSpPr>
        <p:spPr>
          <a:xfrm>
            <a:off x="6520373" y="3298142"/>
            <a:ext cx="5329992" cy="1938992"/>
          </a:xfrm>
          <a:prstGeom prst="rect">
            <a:avLst/>
          </a:prstGeom>
          <a:noFill/>
        </p:spPr>
        <p:txBody>
          <a:bodyPr wrap="square" rtlCol="0">
            <a:spAutoFit/>
          </a:bodyPr>
          <a:lstStyle/>
          <a:p>
            <a:pPr fontAlgn="auto">
              <a:lnSpc>
                <a:spcPct val="150000"/>
              </a:lnSpc>
            </a:pPr>
            <a:r>
              <a:rPr lang="zh-CN" altLang="en-US" sz="2000" dirty="0" smtClean="0">
                <a:latin typeface="微软雅黑" panose="020B0503020204020204" pitchFamily="34" charset="-122"/>
                <a:ea typeface="微软雅黑" panose="020B0503020204020204" pitchFamily="34" charset="-122"/>
              </a:rPr>
              <a:t>       在</a:t>
            </a:r>
            <a:r>
              <a:rPr lang="zh-CN" altLang="en-US" sz="2000" dirty="0">
                <a:latin typeface="微软雅黑" panose="020B0503020204020204" pitchFamily="34" charset="-122"/>
                <a:ea typeface="微软雅黑" panose="020B0503020204020204" pitchFamily="34" charset="-122"/>
              </a:rPr>
              <a:t>改造过程中，党制定并贯彻执行了依靠贫下中农，发展互助合作，由逐步限制到最后消灭富农剥削的农村阶级政策，使农业合作化有了坚实的阶级基础和群众基础。</a:t>
            </a:r>
            <a:endParaRPr lang="zh-CN" altLang="en-US"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8804"/>
          <a:stretch>
            <a:fillRect/>
          </a:stretch>
        </p:blipFill>
        <p:spPr>
          <a:xfrm>
            <a:off x="383005" y="1805049"/>
            <a:ext cx="5725813" cy="4014213"/>
          </a:xfrm>
          <a:prstGeom prst="rect">
            <a:avLst/>
          </a:prstGeom>
          <a:ln w="38100">
            <a:solidFill>
              <a:schemeClr val="bg1"/>
            </a:solidFill>
          </a:ln>
          <a:effectLst>
            <a:outerShdw blurRad="50800" dist="38100" dir="2700000" algn="ctr"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24000" y="1235075"/>
            <a:ext cx="9047163" cy="650875"/>
          </a:xfrm>
        </p:spPr>
        <p:txBody>
          <a:bodyPr vert="horz" wrap="square" lIns="91440" tIns="45720" rIns="91440" bIns="45720" numCol="1" anchor="ctr" anchorCtr="0" compatLnSpc="1"/>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zh-CN" sz="2540" b="1" i="0" u="none" strike="noStrike" kern="1200" cap="none" spc="0" normalizeH="0" baseline="0" noProof="0" dirty="0">
                <a:ln w="3175" cmpd="sng">
                  <a:noFill/>
                </a:ln>
                <a:solidFill>
                  <a:srgbClr val="262626"/>
                </a:solidFill>
                <a:effectLst/>
                <a:uLnTx/>
                <a:uFillTx/>
                <a:latin typeface="+mn-ea"/>
                <a:ea typeface="+mn-ea"/>
                <a:cs typeface="+mj-cs"/>
              </a:rPr>
              <a:t>（</a:t>
            </a:r>
            <a:r>
              <a:rPr kumimoji="1" lang="en-US" altLang="zh-CN" sz="2540" b="1" i="0" u="none" strike="noStrike" kern="1200" cap="none" spc="0" normalizeH="0" baseline="0" noProof="0" dirty="0">
                <a:ln w="3175" cmpd="sng">
                  <a:noFill/>
                </a:ln>
                <a:solidFill>
                  <a:srgbClr val="262626"/>
                </a:solidFill>
                <a:effectLst/>
                <a:uLnTx/>
                <a:uFillTx/>
                <a:latin typeface="+mn-ea"/>
                <a:ea typeface="+mn-ea"/>
                <a:cs typeface="+mj-cs"/>
              </a:rPr>
              <a:t>3</a:t>
            </a:r>
            <a:r>
              <a:rPr kumimoji="1" lang="zh-CN" altLang="en-US" sz="2540" b="1" i="0" u="none" strike="noStrike" kern="1200" cap="none" spc="0" normalizeH="0" baseline="0" noProof="0" dirty="0">
                <a:ln w="3175" cmpd="sng">
                  <a:noFill/>
                </a:ln>
                <a:solidFill>
                  <a:srgbClr val="262626"/>
                </a:solidFill>
                <a:effectLst/>
                <a:uLnTx/>
                <a:uFillTx/>
                <a:latin typeface="+mn-ea"/>
                <a:ea typeface="+mn-ea"/>
                <a:cs typeface="+mj-cs"/>
              </a:rPr>
              <a:t>）正确分析农村的阶级和阶层状况，制定正确的阶级政策</a:t>
            </a:r>
            <a:endParaRPr kumimoji="1" lang="zh-CN" altLang="en-US" sz="2540" b="1" i="0" u="none" strike="noStrike" kern="1200" cap="none" spc="0" normalizeH="0" baseline="0" noProof="0" dirty="0">
              <a:ln w="3175" cmpd="sng">
                <a:noFill/>
              </a:ln>
              <a:solidFill>
                <a:srgbClr val="262626"/>
              </a:solidFill>
              <a:effectLst/>
              <a:uLnTx/>
              <a:uFillTx/>
              <a:latin typeface="+mn-ea"/>
              <a:ea typeface="+mn-ea"/>
              <a:cs typeface="+mj-cs"/>
            </a:endParaRPr>
          </a:p>
        </p:txBody>
      </p:sp>
      <p:sp>
        <p:nvSpPr>
          <p:cNvPr id="36867" name="内容占位符 2"/>
          <p:cNvSpPr>
            <a:spLocks noGrp="1"/>
          </p:cNvSpPr>
          <p:nvPr>
            <p:ph idx="1"/>
          </p:nvPr>
        </p:nvSpPr>
        <p:spPr>
          <a:xfrm>
            <a:off x="2700655" y="2399030"/>
            <a:ext cx="6798945" cy="3536950"/>
          </a:xfrm>
        </p:spPr>
        <p:txBody>
          <a:bodyPr vert="horz" wrap="square" lIns="91440" tIns="45720" rIns="91440" bIns="45720" anchor="t" anchorCtr="0"/>
          <a:p>
            <a:pPr marL="0" indent="0">
              <a:buNone/>
            </a:pPr>
            <a:r>
              <a:rPr lang="zh-CN" altLang="en-US" dirty="0">
                <a:ea typeface="方正舒体" panose="02010601030101010101" pitchFamily="2" charset="-122"/>
              </a:rPr>
              <a:t>贫农（半数）</a:t>
            </a:r>
            <a:r>
              <a:rPr lang="en-US" altLang="zh-CN" dirty="0">
                <a:ea typeface="方正舒体" panose="02010601030101010101" pitchFamily="2" charset="-122"/>
              </a:rPr>
              <a:t>        </a:t>
            </a:r>
            <a:r>
              <a:rPr lang="zh-CN" altLang="en-US" dirty="0">
                <a:ea typeface="方正舒体" panose="02010601030101010101" pitchFamily="2" charset="-122"/>
              </a:rPr>
              <a:t>中农</a:t>
            </a:r>
            <a:endParaRPr lang="zh-CN" altLang="en-US" dirty="0">
              <a:ea typeface="方正舒体" panose="02010601030101010101" pitchFamily="2" charset="-122"/>
            </a:endParaRPr>
          </a:p>
          <a:p>
            <a:pPr marL="0" indent="0">
              <a:buNone/>
            </a:pPr>
            <a:endParaRPr lang="zh-CN" altLang="en-US" dirty="0">
              <a:ea typeface="方正舒体" panose="02010601030101010101" pitchFamily="2" charset="-122"/>
            </a:endParaRPr>
          </a:p>
          <a:p>
            <a:pPr marL="0" indent="0">
              <a:buNone/>
            </a:pPr>
            <a:r>
              <a:rPr lang="zh-CN" altLang="en-US" dirty="0">
                <a:ea typeface="方正舒体" panose="02010601030101010101" pitchFamily="2" charset="-122"/>
              </a:rPr>
              <a:t>中农</a:t>
            </a:r>
            <a:endParaRPr lang="en-US" altLang="zh-CN" dirty="0">
              <a:ea typeface="方正舒体" panose="02010601030101010101" pitchFamily="2" charset="-122"/>
            </a:endParaRPr>
          </a:p>
          <a:p>
            <a:pPr marL="0" indent="0">
              <a:buNone/>
            </a:pPr>
            <a:endParaRPr lang="zh-CN" altLang="en-US" dirty="0">
              <a:ea typeface="方正舒体" panose="02010601030101010101" pitchFamily="2" charset="-122"/>
            </a:endParaRPr>
          </a:p>
          <a:p>
            <a:pPr marL="0" indent="0">
              <a:buNone/>
            </a:pPr>
            <a:r>
              <a:rPr lang="zh-CN" altLang="en-US" dirty="0">
                <a:ea typeface="方正舒体" panose="02010601030101010101" pitchFamily="2" charset="-122"/>
              </a:rPr>
              <a:t>贫农＋下中农≈</a:t>
            </a:r>
            <a:r>
              <a:rPr lang="en-US" altLang="zh-CN" dirty="0">
                <a:ea typeface="方正舒体" panose="02010601030101010101" pitchFamily="2" charset="-122"/>
              </a:rPr>
              <a:t>60%</a:t>
            </a:r>
            <a:r>
              <a:rPr lang="zh-CN" altLang="en-US" dirty="0">
                <a:ea typeface="方正舒体" panose="02010601030101010101" pitchFamily="2" charset="-122"/>
              </a:rPr>
              <a:t>—</a:t>
            </a:r>
            <a:r>
              <a:rPr lang="en-US" altLang="zh-CN" dirty="0">
                <a:ea typeface="方正舒体" panose="02010601030101010101" pitchFamily="2" charset="-122"/>
              </a:rPr>
              <a:t>70</a:t>
            </a:r>
            <a:r>
              <a:rPr lang="zh-CN" altLang="en-US" dirty="0">
                <a:ea typeface="方正舒体" panose="02010601030101010101" pitchFamily="2" charset="-122"/>
              </a:rPr>
              <a:t>％（依靠的力量）</a:t>
            </a:r>
            <a:endParaRPr lang="zh-CN" altLang="en-US" dirty="0">
              <a:ea typeface="方正舒体" panose="02010601030101010101" pitchFamily="2" charset="-122"/>
            </a:endParaRPr>
          </a:p>
        </p:txBody>
      </p:sp>
      <p:cxnSp>
        <p:nvCxnSpPr>
          <p:cNvPr id="5" name="直线连接符 4"/>
          <p:cNvCxnSpPr/>
          <p:nvPr/>
        </p:nvCxnSpPr>
        <p:spPr>
          <a:xfrm flipV="1">
            <a:off x="3995738" y="2355850"/>
            <a:ext cx="557213"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矩形 6"/>
          <p:cNvSpPr/>
          <p:nvPr/>
        </p:nvSpPr>
        <p:spPr>
          <a:xfrm>
            <a:off x="4151819" y="3069187"/>
            <a:ext cx="1385493" cy="29986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1905" b="0" i="0" u="none" strike="noStrike" kern="1200" cap="none" spc="0" normalizeH="0" baseline="0" noProof="0" dirty="0">
                <a:ln>
                  <a:noFill/>
                </a:ln>
                <a:solidFill>
                  <a:srgbClr val="000000"/>
                </a:solidFill>
                <a:effectLst/>
                <a:uLnTx/>
                <a:uFillTx/>
                <a:latin typeface="+mn-lt"/>
                <a:ea typeface="+mn-ea"/>
                <a:cs typeface="+mn-cs"/>
              </a:rPr>
              <a:t>上中农</a:t>
            </a:r>
            <a:endParaRPr kumimoji="1" lang="zh-CN" altLang="en-US" sz="1905"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矩形 7"/>
          <p:cNvSpPr/>
          <p:nvPr/>
        </p:nvSpPr>
        <p:spPr>
          <a:xfrm>
            <a:off x="4151819" y="3644660"/>
            <a:ext cx="1385493" cy="29986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1905" b="0" i="0" u="none" strike="noStrike" kern="1200" cap="none" spc="0" normalizeH="0" baseline="0" noProof="0" dirty="0">
                <a:ln>
                  <a:noFill/>
                </a:ln>
                <a:solidFill>
                  <a:schemeClr val="tx1"/>
                </a:solidFill>
                <a:effectLst/>
                <a:uLnTx/>
                <a:uFillTx/>
                <a:latin typeface="+mn-lt"/>
                <a:ea typeface="+mn-ea"/>
                <a:cs typeface="+mn-cs"/>
              </a:rPr>
              <a:t>上中农</a:t>
            </a:r>
            <a:endParaRPr kumimoji="1" lang="zh-CN" altLang="en-US" sz="1905"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0" name="直线连接符 9"/>
          <p:cNvCxnSpPr/>
          <p:nvPr/>
        </p:nvCxnSpPr>
        <p:spPr>
          <a:xfrm flipV="1">
            <a:off x="3648075" y="3212465"/>
            <a:ext cx="287655" cy="2806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线连接符 11"/>
          <p:cNvCxnSpPr/>
          <p:nvPr/>
        </p:nvCxnSpPr>
        <p:spPr>
          <a:xfrm>
            <a:off x="3648075" y="3572193"/>
            <a:ext cx="309563" cy="149225"/>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pull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flipV="1">
            <a:off x="0" y="4831994"/>
            <a:ext cx="12192000" cy="2040461"/>
          </a:xfrm>
          <a:prstGeom prst="rect">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sp>
        <p:nvSpPr>
          <p:cNvPr id="37" name="矩形 36"/>
          <p:cNvSpPr/>
          <p:nvPr/>
        </p:nvSpPr>
        <p:spPr>
          <a:xfrm>
            <a:off x="471360" y="6081986"/>
            <a:ext cx="11249280" cy="540212"/>
          </a:xfrm>
          <a:prstGeom prst="rect">
            <a:avLst/>
          </a:prstGeom>
        </p:spPr>
        <p:txBody>
          <a:bodyPr wrap="square">
            <a:spAutoFit/>
          </a:bodyPr>
          <a:lstStyle/>
          <a:p>
            <a:pPr algn="ctr">
              <a:lnSpc>
                <a:spcPct val="150000"/>
              </a:lnSpc>
            </a:pPr>
            <a:r>
              <a:rPr lang="zh-CN" altLang="en-US" sz="2200" b="1"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生产资料农民集体所有和按劳付酬</a:t>
            </a:r>
            <a:endParaRPr lang="zh-CN" altLang="en-US" sz="2200" b="1"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38" name="文本框 37"/>
          <p:cNvSpPr txBox="1"/>
          <p:nvPr/>
        </p:nvSpPr>
        <p:spPr>
          <a:xfrm>
            <a:off x="4102106" y="5654793"/>
            <a:ext cx="3906971" cy="499624"/>
          </a:xfrm>
          <a:prstGeom prst="rect">
            <a:avLst/>
          </a:prstGeom>
          <a:noFill/>
        </p:spPr>
        <p:txBody>
          <a:bodyPr wrap="square" rtlCol="0">
            <a:spAutoFit/>
          </a:bodyPr>
          <a:lstStyle/>
          <a:p>
            <a:pPr algn="ctr" fontAlgn="auto">
              <a:lnSpc>
                <a:spcPct val="150000"/>
              </a:lnSpc>
              <a:buClr>
                <a:srgbClr val="C00000"/>
              </a:buCl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通过这三个阶段，逐步实现了</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矩形 32"/>
          <p:cNvSpPr/>
          <p:nvPr/>
        </p:nvSpPr>
        <p:spPr>
          <a:xfrm>
            <a:off x="623541" y="1548806"/>
            <a:ext cx="10945722" cy="4105870"/>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a:solidFill>
                <a:schemeClr val="accent2"/>
              </a:solidFill>
            </a:endParaRPr>
          </a:p>
        </p:txBody>
      </p:sp>
      <p:sp>
        <p:nvSpPr>
          <p:cNvPr id="6" name="矩形 5"/>
          <p:cNvSpPr/>
          <p:nvPr/>
        </p:nvSpPr>
        <p:spPr>
          <a:xfrm>
            <a:off x="2604199" y="1725945"/>
            <a:ext cx="2492990" cy="879664"/>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rPr>
              <a:t>农业的社会主义改造</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经历了</a:t>
            </a:r>
            <a:r>
              <a:rPr lang="zh-CN" altLang="en-US" b="1" dirty="0">
                <a:solidFill>
                  <a:srgbClr val="AF1E22"/>
                </a:solidFill>
                <a:latin typeface="微软雅黑" panose="020B0503020204020204" pitchFamily="34" charset="-122"/>
                <a:ea typeface="微软雅黑" panose="020B0503020204020204" pitchFamily="34" charset="-122"/>
              </a:rPr>
              <a:t>三个</a:t>
            </a:r>
            <a:r>
              <a:rPr lang="zh-CN" altLang="en-US" dirty="0">
                <a:latin typeface="微软雅黑" panose="020B0503020204020204" pitchFamily="34" charset="-122"/>
                <a:ea typeface="微软雅黑" panose="020B0503020204020204" pitchFamily="34" charset="-122"/>
              </a:rPr>
              <a:t>发展阶段：</a:t>
            </a:r>
            <a:endParaRPr lang="zh-CN" altLang="en-US" dirty="0"/>
          </a:p>
        </p:txBody>
      </p:sp>
      <p:grpSp>
        <p:nvGrpSpPr>
          <p:cNvPr id="10" name="组合 9"/>
          <p:cNvGrpSpPr/>
          <p:nvPr/>
        </p:nvGrpSpPr>
        <p:grpSpPr>
          <a:xfrm>
            <a:off x="1836078" y="3656143"/>
            <a:ext cx="4006410" cy="1182084"/>
            <a:chOff x="263389" y="3593733"/>
            <a:chExt cx="4312118" cy="856063"/>
          </a:xfrm>
        </p:grpSpPr>
        <p:sp>
          <p:nvSpPr>
            <p:cNvPr id="46" name="iṩḻíďè"/>
            <p:cNvSpPr/>
            <p:nvPr/>
          </p:nvSpPr>
          <p:spPr bwMode="auto">
            <a:xfrm>
              <a:off x="263389" y="3607866"/>
              <a:ext cx="4312118" cy="530152"/>
            </a:xfrm>
            <a:prstGeom prst="trapezoid">
              <a:avLst>
                <a:gd name="adj" fmla="val 73472"/>
              </a:avLst>
            </a:prstGeom>
            <a:solidFill>
              <a:schemeClr val="bg1">
                <a:lumMod val="95000"/>
              </a:schemeClr>
            </a:solidFill>
            <a:ln w="9525" cap="flat" cmpd="sng" algn="ctr">
              <a:noFill/>
              <a:prstDash val="solid"/>
            </a:ln>
            <a:effectLst/>
          </p:spPr>
          <p:txBody>
            <a:bodyPr wrap="square" lIns="91440" tIns="45720" rIns="91440" bIns="45720" anchor="ctr">
              <a:normAutofit/>
            </a:bodyPr>
            <a:lstStyle/>
            <a:p>
              <a:pPr algn="ctr"/>
            </a:p>
          </p:txBody>
        </p:sp>
        <p:sp>
          <p:nvSpPr>
            <p:cNvPr id="47" name="îŝḻïḓe"/>
            <p:cNvSpPr txBox="1"/>
            <p:nvPr/>
          </p:nvSpPr>
          <p:spPr bwMode="auto">
            <a:xfrm>
              <a:off x="263391" y="4142510"/>
              <a:ext cx="4312116" cy="296516"/>
            </a:xfrm>
            <a:prstGeom prst="rect">
              <a:avLst/>
            </a:prstGeom>
            <a:solidFill>
              <a:schemeClr val="bg1">
                <a:lumMod val="85000"/>
              </a:schemeClr>
            </a:solidFill>
            <a:ln>
              <a:noFill/>
            </a:ln>
          </p:spPr>
          <p:txBody>
            <a:bodyPr wrap="square" lIns="91440" tIns="45720" rIns="91440" bIns="45720" anchor="ctr">
              <a:normAutofit/>
            </a:bodyPr>
            <a:lstStyle/>
            <a:p>
              <a:pPr algn="ctr"/>
            </a:p>
          </p:txBody>
        </p:sp>
        <p:sp>
          <p:nvSpPr>
            <p:cNvPr id="48" name="íSļïdè"/>
            <p:cNvSpPr/>
            <p:nvPr/>
          </p:nvSpPr>
          <p:spPr>
            <a:xfrm>
              <a:off x="555512" y="4134074"/>
              <a:ext cx="3710374" cy="315722"/>
            </a:xfrm>
            <a:prstGeom prst="rect">
              <a:avLst/>
            </a:prstGeom>
            <a:solidFill>
              <a:srgbClr val="A02C08"/>
            </a:solidFill>
            <a:ln w="9525" cap="flat" cmpd="sng" algn="ctr">
              <a:noFill/>
              <a:prstDash val="solid"/>
            </a:ln>
            <a:effectLst/>
          </p:spPr>
          <p:txBody>
            <a:bodyPr wrap="square" lIns="91440" tIns="45720" rIns="91440" bIns="45720" anchor="ctr" anchorCtr="0">
              <a:normAutofit/>
            </a:bodyPr>
            <a:lstStyle/>
            <a:p>
              <a:pPr algn="ctr">
                <a:defRPr/>
              </a:pPr>
              <a:endParaRPr lang="zh-CN" altLang="en-US" sz="1400" b="1" kern="0" dirty="0">
                <a:solidFill>
                  <a:srgbClr val="FFFFFF"/>
                </a:solidFill>
              </a:endParaRPr>
            </a:p>
          </p:txBody>
        </p:sp>
        <p:sp>
          <p:nvSpPr>
            <p:cNvPr id="49" name="isľídê"/>
            <p:cNvSpPr/>
            <p:nvPr/>
          </p:nvSpPr>
          <p:spPr>
            <a:xfrm>
              <a:off x="555512" y="3593733"/>
              <a:ext cx="3710374" cy="547555"/>
            </a:xfrm>
            <a:prstGeom prst="trapezoid">
              <a:avLst>
                <a:gd name="adj" fmla="val 73472"/>
              </a:avLst>
            </a:prstGeom>
            <a:solidFill>
              <a:srgbClr val="D43A0B"/>
            </a:solidFill>
            <a:ln w="9525" cap="flat" cmpd="sng" algn="ctr">
              <a:noFill/>
              <a:prstDash val="solid"/>
            </a:ln>
            <a:effectLst/>
          </p:spPr>
          <p:txBody>
            <a:bodyPr wrap="square" lIns="91440" tIns="45720" rIns="91440" bIns="45720" anchor="ctr">
              <a:normAutofit/>
            </a:bodyPr>
            <a:lstStyle/>
            <a:p>
              <a:pPr algn="ctr">
                <a:lnSpc>
                  <a:spcPct val="110000"/>
                </a:lnSpc>
              </a:pPr>
              <a:endParaRPr sz="2400" b="1" dirty="0">
                <a:solidFill>
                  <a:schemeClr val="bg1"/>
                </a:solidFill>
              </a:endParaRPr>
            </a:p>
          </p:txBody>
        </p:sp>
      </p:grpSp>
      <p:grpSp>
        <p:nvGrpSpPr>
          <p:cNvPr id="2" name="组合 1"/>
          <p:cNvGrpSpPr/>
          <p:nvPr/>
        </p:nvGrpSpPr>
        <p:grpSpPr>
          <a:xfrm>
            <a:off x="1474270" y="4489893"/>
            <a:ext cx="4713768" cy="1091299"/>
            <a:chOff x="-142592" y="4425098"/>
            <a:chExt cx="5057795" cy="790316"/>
          </a:xfrm>
          <a:effectLst>
            <a:outerShdw blurRad="165100" dist="63500" dir="5400000" algn="t" rotWithShape="0">
              <a:prstClr val="black">
                <a:alpha val="41000"/>
              </a:prstClr>
            </a:outerShdw>
          </a:effectLst>
        </p:grpSpPr>
        <p:sp>
          <p:nvSpPr>
            <p:cNvPr id="50" name="ísľîde"/>
            <p:cNvSpPr txBox="1"/>
            <p:nvPr/>
          </p:nvSpPr>
          <p:spPr bwMode="auto">
            <a:xfrm>
              <a:off x="-137134" y="4925539"/>
              <a:ext cx="5043740" cy="289874"/>
            </a:xfrm>
            <a:prstGeom prst="rect">
              <a:avLst/>
            </a:prstGeom>
            <a:solidFill>
              <a:schemeClr val="bg1">
                <a:lumMod val="85000"/>
              </a:schemeClr>
            </a:solidFill>
            <a:ln>
              <a:noFill/>
            </a:ln>
          </p:spPr>
          <p:txBody>
            <a:bodyPr wrap="square" lIns="91440" tIns="45720" rIns="91440" bIns="45720" anchor="ctr">
              <a:normAutofit/>
            </a:bodyPr>
            <a:lstStyle/>
            <a:p>
              <a:pPr algn="ctr"/>
            </a:p>
          </p:txBody>
        </p:sp>
        <p:sp>
          <p:nvSpPr>
            <p:cNvPr id="51" name="ïş1iḓe"/>
            <p:cNvSpPr/>
            <p:nvPr/>
          </p:nvSpPr>
          <p:spPr bwMode="auto">
            <a:xfrm>
              <a:off x="-142592" y="4430876"/>
              <a:ext cx="5057795" cy="497032"/>
            </a:xfrm>
            <a:prstGeom prst="trapezoid">
              <a:avLst>
                <a:gd name="adj" fmla="val 73472"/>
              </a:avLst>
            </a:prstGeom>
            <a:solidFill>
              <a:schemeClr val="bg1">
                <a:lumMod val="95000"/>
              </a:schemeClr>
            </a:solidFill>
            <a:ln w="9525" cap="flat" cmpd="sng" algn="ctr">
              <a:noFill/>
              <a:prstDash val="solid"/>
            </a:ln>
            <a:effectLst/>
          </p:spPr>
          <p:txBody>
            <a:bodyPr wrap="square" lIns="91440" tIns="45720" rIns="91440" bIns="45720" anchor="ctr">
              <a:normAutofit/>
            </a:bodyPr>
            <a:lstStyle/>
            <a:p>
              <a:pPr algn="ctr"/>
            </a:p>
          </p:txBody>
        </p:sp>
        <p:sp>
          <p:nvSpPr>
            <p:cNvPr id="52" name="iSḻïde"/>
            <p:cNvSpPr txBox="1"/>
            <p:nvPr/>
          </p:nvSpPr>
          <p:spPr bwMode="auto">
            <a:xfrm>
              <a:off x="186289" y="4918898"/>
              <a:ext cx="4466219" cy="296516"/>
            </a:xfrm>
            <a:prstGeom prst="rect">
              <a:avLst/>
            </a:prstGeom>
            <a:solidFill>
              <a:srgbClr val="9C4910"/>
            </a:solidFill>
            <a:ln w="9525">
              <a:noFill/>
              <a:miter lim="800000"/>
            </a:ln>
          </p:spPr>
          <p:txBody>
            <a:bodyPr wrap="square" lIns="91440" tIns="45720" rIns="91440" bIns="45720" anchor="ctr" anchorCtr="0">
              <a:normAutofit/>
            </a:bodyPr>
            <a:lstStyle/>
            <a:p>
              <a:pPr algn="ctr">
                <a:defRPr/>
              </a:pPr>
              <a:endParaRPr lang="zh-CN" altLang="en-US" sz="1400" b="1" kern="0" dirty="0">
                <a:solidFill>
                  <a:srgbClr val="FFFFFF"/>
                </a:solidFill>
              </a:endParaRPr>
            </a:p>
          </p:txBody>
        </p:sp>
        <p:sp>
          <p:nvSpPr>
            <p:cNvPr id="53" name="isḷïḋê"/>
            <p:cNvSpPr/>
            <p:nvPr/>
          </p:nvSpPr>
          <p:spPr>
            <a:xfrm>
              <a:off x="186289" y="4425098"/>
              <a:ext cx="4466219" cy="498271"/>
            </a:xfrm>
            <a:prstGeom prst="trapezoid">
              <a:avLst>
                <a:gd name="adj" fmla="val 73472"/>
              </a:avLst>
            </a:prstGeom>
            <a:solidFill>
              <a:srgbClr val="E76917"/>
            </a:solidFill>
            <a:ln w="9525" cap="flat" cmpd="sng" algn="ctr">
              <a:noFill/>
              <a:prstDash val="solid"/>
            </a:ln>
            <a:effectLst/>
          </p:spPr>
          <p:txBody>
            <a:bodyPr wrap="square" lIns="91440" tIns="45720" rIns="91440" bIns="45720" anchor="ctr">
              <a:normAutofit/>
            </a:bodyPr>
            <a:lstStyle/>
            <a:p>
              <a:pPr algn="ctr">
                <a:lnSpc>
                  <a:spcPct val="110000"/>
                </a:lnSpc>
              </a:pPr>
              <a:endParaRPr sz="2400" b="1" dirty="0">
                <a:solidFill>
                  <a:schemeClr val="bg1"/>
                </a:solidFill>
              </a:endParaRPr>
            </a:p>
          </p:txBody>
        </p:sp>
      </p:grpSp>
      <p:grpSp>
        <p:nvGrpSpPr>
          <p:cNvPr id="11" name="组合 10"/>
          <p:cNvGrpSpPr/>
          <p:nvPr/>
        </p:nvGrpSpPr>
        <p:grpSpPr>
          <a:xfrm>
            <a:off x="2157180" y="2606482"/>
            <a:ext cx="3277209" cy="1231845"/>
            <a:chOff x="623398" y="2793902"/>
            <a:chExt cx="3653328" cy="709782"/>
          </a:xfrm>
        </p:grpSpPr>
        <p:sp>
          <p:nvSpPr>
            <p:cNvPr id="54" name="iṩḻíďè"/>
            <p:cNvSpPr/>
            <p:nvPr/>
          </p:nvSpPr>
          <p:spPr bwMode="auto">
            <a:xfrm>
              <a:off x="628010" y="2793902"/>
              <a:ext cx="3648716" cy="547555"/>
            </a:xfrm>
            <a:prstGeom prst="trapezoid">
              <a:avLst>
                <a:gd name="adj" fmla="val 73472"/>
              </a:avLst>
            </a:prstGeom>
            <a:solidFill>
              <a:schemeClr val="bg1">
                <a:lumMod val="95000"/>
              </a:schemeClr>
            </a:solidFill>
            <a:ln w="9525" cap="flat" cmpd="sng" algn="ctr">
              <a:noFill/>
              <a:prstDash val="solid"/>
            </a:ln>
            <a:effectLst/>
          </p:spPr>
          <p:txBody>
            <a:bodyPr wrap="square" lIns="91440" tIns="45720" rIns="91440" bIns="45720" anchor="ctr">
              <a:normAutofit/>
            </a:bodyPr>
            <a:lstStyle/>
            <a:p>
              <a:pPr algn="ctr"/>
            </a:p>
          </p:txBody>
        </p:sp>
        <p:sp>
          <p:nvSpPr>
            <p:cNvPr id="55" name="îŝḻïḓe"/>
            <p:cNvSpPr txBox="1"/>
            <p:nvPr/>
          </p:nvSpPr>
          <p:spPr bwMode="auto">
            <a:xfrm>
              <a:off x="623398" y="3343615"/>
              <a:ext cx="3648714" cy="158847"/>
            </a:xfrm>
            <a:prstGeom prst="rect">
              <a:avLst/>
            </a:prstGeom>
            <a:solidFill>
              <a:schemeClr val="bg1">
                <a:lumMod val="85000"/>
              </a:schemeClr>
            </a:solidFill>
            <a:ln>
              <a:noFill/>
            </a:ln>
          </p:spPr>
          <p:txBody>
            <a:bodyPr wrap="square" lIns="91440" tIns="45720" rIns="91440" bIns="45720" anchor="ctr">
              <a:normAutofit fontScale="85000" lnSpcReduction="20000"/>
            </a:bodyPr>
            <a:lstStyle/>
            <a:p>
              <a:pPr algn="ctr"/>
            </a:p>
          </p:txBody>
        </p:sp>
        <p:sp>
          <p:nvSpPr>
            <p:cNvPr id="56" name="íSļïdè"/>
            <p:cNvSpPr/>
            <p:nvPr/>
          </p:nvSpPr>
          <p:spPr>
            <a:xfrm>
              <a:off x="929698" y="3334549"/>
              <a:ext cx="3012057" cy="169135"/>
            </a:xfrm>
            <a:prstGeom prst="rect">
              <a:avLst/>
            </a:prstGeom>
            <a:solidFill>
              <a:srgbClr val="6F1315"/>
            </a:solidFill>
            <a:ln w="9525" cap="flat" cmpd="sng" algn="ctr">
              <a:noFill/>
              <a:prstDash val="solid"/>
            </a:ln>
            <a:effectLst/>
          </p:spPr>
          <p:txBody>
            <a:bodyPr wrap="square" lIns="91440" tIns="45720" rIns="91440" bIns="45720" anchor="ctr" anchorCtr="0">
              <a:normAutofit lnSpcReduction="10000"/>
            </a:bodyPr>
            <a:lstStyle/>
            <a:p>
              <a:pPr algn="ctr">
                <a:defRPr/>
              </a:pPr>
              <a:endParaRPr lang="zh-CN" altLang="en-US" sz="1400" b="1" kern="0" dirty="0">
                <a:solidFill>
                  <a:srgbClr val="FFFFFF"/>
                </a:solidFill>
              </a:endParaRPr>
            </a:p>
          </p:txBody>
        </p:sp>
        <p:sp>
          <p:nvSpPr>
            <p:cNvPr id="57" name="isľídê"/>
            <p:cNvSpPr/>
            <p:nvPr/>
          </p:nvSpPr>
          <p:spPr>
            <a:xfrm>
              <a:off x="934312" y="2793902"/>
              <a:ext cx="3012057" cy="550827"/>
            </a:xfrm>
            <a:prstGeom prst="trapezoid">
              <a:avLst>
                <a:gd name="adj" fmla="val 73472"/>
              </a:avLst>
            </a:prstGeom>
            <a:solidFill>
              <a:srgbClr val="C00000"/>
            </a:solidFill>
            <a:ln w="9525" cap="flat" cmpd="sng" algn="ctr">
              <a:noFill/>
              <a:prstDash val="solid"/>
            </a:ln>
            <a:effectLst/>
          </p:spPr>
          <p:txBody>
            <a:bodyPr wrap="square" lIns="91440" tIns="45720" rIns="91440" bIns="45720" anchor="ctr">
              <a:normAutofit/>
            </a:bodyPr>
            <a:lstStyle/>
            <a:p>
              <a:pPr algn="ctr">
                <a:lnSpc>
                  <a:spcPct val="110000"/>
                </a:lnSpc>
              </a:pPr>
              <a:endParaRPr sz="2400" b="1" dirty="0">
                <a:solidFill>
                  <a:srgbClr val="AF1E22"/>
                </a:solidFill>
              </a:endParaRPr>
            </a:p>
          </p:txBody>
        </p:sp>
      </p:grpSp>
      <p:sp>
        <p:nvSpPr>
          <p:cNvPr id="9" name="矩形 8"/>
          <p:cNvSpPr/>
          <p:nvPr/>
        </p:nvSpPr>
        <p:spPr>
          <a:xfrm>
            <a:off x="2742273" y="2868525"/>
            <a:ext cx="2346705" cy="701218"/>
          </a:xfrm>
          <a:prstGeom prst="rect">
            <a:avLst/>
          </a:prstGeom>
        </p:spPr>
        <p:txBody>
          <a:bodyPr wrap="square">
            <a:spAutoFit/>
          </a:bodyPr>
          <a:lstStyle/>
          <a:p>
            <a:pPr>
              <a:lnSpc>
                <a:spcPct val="130000"/>
              </a:lnSpc>
            </a:pPr>
            <a:r>
              <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高级农业生产合作社</a:t>
            </a:r>
            <a:endParaRPr lang="en-US" altLang="zh-CN"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nSpc>
                <a:spcPct val="130000"/>
              </a:lnSpc>
            </a:pPr>
            <a:r>
              <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（完全社会主义性质）</a:t>
            </a:r>
            <a:endPar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7" name="矩形 6"/>
          <p:cNvSpPr/>
          <p:nvPr/>
        </p:nvSpPr>
        <p:spPr>
          <a:xfrm>
            <a:off x="2374655" y="4459865"/>
            <a:ext cx="2902054" cy="701218"/>
          </a:xfrm>
          <a:prstGeom prst="rect">
            <a:avLst/>
          </a:prstGeom>
        </p:spPr>
        <p:txBody>
          <a:bodyPr wrap="square">
            <a:spAutoFit/>
          </a:bodyPr>
          <a:lstStyle/>
          <a:p>
            <a:pPr algn="ctr">
              <a:lnSpc>
                <a:spcPct val="130000"/>
              </a:lnSpc>
            </a:pPr>
            <a:r>
              <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互助组</a:t>
            </a:r>
            <a:endParaRPr lang="en-US" altLang="zh-CN"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gn="ctr">
              <a:lnSpc>
                <a:spcPct val="130000"/>
              </a:lnSpc>
            </a:pPr>
            <a:r>
              <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（社会主义萌芽性质）</a:t>
            </a:r>
            <a:endPar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2905712" y="3707574"/>
            <a:ext cx="2346705" cy="701218"/>
          </a:xfrm>
          <a:prstGeom prst="rect">
            <a:avLst/>
          </a:prstGeom>
        </p:spPr>
        <p:txBody>
          <a:bodyPr wrap="square">
            <a:spAutoFit/>
          </a:bodyPr>
          <a:lstStyle/>
          <a:p>
            <a:pPr>
              <a:lnSpc>
                <a:spcPct val="130000"/>
              </a:lnSpc>
            </a:pPr>
            <a:r>
              <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初级农业生产合作社</a:t>
            </a:r>
            <a:endParaRPr lang="en-US" altLang="zh-CN"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a:lnSpc>
                <a:spcPct val="130000"/>
              </a:lnSpc>
            </a:pPr>
            <a:r>
              <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（半社会主义性质）</a:t>
            </a:r>
            <a:endParaRPr lang="zh-CN" altLang="en-US" sz="1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nvGrpSpPr>
          <p:cNvPr id="25" name="组合 24"/>
          <p:cNvGrpSpPr/>
          <p:nvPr/>
        </p:nvGrpSpPr>
        <p:grpSpPr>
          <a:xfrm>
            <a:off x="3017520" y="771280"/>
            <a:ext cx="6545580" cy="527260"/>
            <a:chOff x="734611" y="2497093"/>
            <a:chExt cx="5435366" cy="527260"/>
          </a:xfrm>
        </p:grpSpPr>
        <p:sp>
          <p:nvSpPr>
            <p:cNvPr id="29"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矩形 30"/>
          <p:cNvSpPr/>
          <p:nvPr/>
        </p:nvSpPr>
        <p:spPr>
          <a:xfrm>
            <a:off x="3083747" y="814573"/>
            <a:ext cx="6391191"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坚持积极领导、稳步前进的方针，采取循序渐进的步骤</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7764153" y="5251749"/>
            <a:ext cx="2492990" cy="295145"/>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上海郊区农民踊跃报名参加高级社</a:t>
            </a:r>
            <a:endParaRPr lang="zh-CN" altLang="en-US" dirty="0"/>
          </a:p>
        </p:txBody>
      </p:sp>
      <p:sp>
        <p:nvSpPr>
          <p:cNvPr id="32" name="文本框 3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84866" y="1725733"/>
            <a:ext cx="3651565" cy="3461379"/>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iS1îḑè"/>
          <p:cNvSpPr/>
          <p:nvPr/>
        </p:nvSpPr>
        <p:spPr bwMode="auto">
          <a:xfrm>
            <a:off x="512488" y="4561878"/>
            <a:ext cx="4873079" cy="1732752"/>
          </a:xfrm>
          <a:prstGeom prst="round2DiagRect">
            <a:avLst/>
          </a:prstGeom>
          <a:solidFill>
            <a:srgbClr val="FCFDFA"/>
          </a:solidFill>
          <a:ln w="19050" cap="flat">
            <a:gradFill flip="none" rotWithShape="1">
              <a:gsLst>
                <a:gs pos="0">
                  <a:srgbClr val="FFF39B"/>
                </a:gs>
                <a:gs pos="100000">
                  <a:srgbClr val="B0261F"/>
                </a:gs>
              </a:gsLst>
              <a:lin ang="18900000" scaled="1"/>
              <a:tileRect/>
            </a:gradFill>
            <a:prstDash val="solid"/>
            <a:miter lim="800000"/>
          </a:ln>
          <a:effectLst>
            <a:outerShdw blurRad="152400" dist="114300" dir="5400000" algn="t" rotWithShape="0">
              <a:prstClr val="black">
                <a:alpha val="16000"/>
              </a:prstClr>
            </a:outerShdw>
          </a:effectLst>
        </p:spPr>
        <p:txBody>
          <a:bodyPr vert="horz" wrap="square" lIns="91440" tIns="45720" rIns="91440" bIns="45720" numCol="1" anchor="t" anchorCtr="0" compatLnSpc="1">
            <a:normAutofit/>
          </a:bodyPr>
          <a:lstStyle/>
          <a:p>
            <a:endParaRPr lang="en-US"/>
          </a:p>
        </p:txBody>
      </p:sp>
      <p:cxnSp>
        <p:nvCxnSpPr>
          <p:cNvPr id="39" name="直接连接符 38"/>
          <p:cNvCxnSpPr/>
          <p:nvPr/>
        </p:nvCxnSpPr>
        <p:spPr>
          <a:xfrm>
            <a:off x="5137238" y="2318779"/>
            <a:ext cx="9271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182360" y="1634490"/>
            <a:ext cx="9271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096000" y="1234440"/>
            <a:ext cx="86360" cy="5623560"/>
          </a:xfrm>
          <a:prstGeom prst="rect">
            <a:avLst/>
          </a:prstGeom>
          <a:gradFill flip="none" rotWithShape="1">
            <a:gsLst>
              <a:gs pos="0">
                <a:srgbClr val="AF1E22"/>
              </a:gs>
              <a:gs pos="100000">
                <a:srgbClr val="AF1E2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011589" y="1484647"/>
            <a:ext cx="255181" cy="255181"/>
            <a:chOff x="6804837" y="4954772"/>
            <a:chExt cx="255181" cy="255181"/>
          </a:xfrm>
        </p:grpSpPr>
        <p:sp>
          <p:nvSpPr>
            <p:cNvPr id="3" name="椭圆 2"/>
            <p:cNvSpPr/>
            <p:nvPr/>
          </p:nvSpPr>
          <p:spPr>
            <a:xfrm>
              <a:off x="6804837" y="4954772"/>
              <a:ext cx="255181" cy="255181"/>
            </a:xfrm>
            <a:prstGeom prst="ellipse">
              <a:avLst/>
            </a:prstGeom>
            <a:solidFill>
              <a:schemeClr val="bg1"/>
            </a:solidFill>
            <a:ln>
              <a:noFill/>
            </a:ln>
            <a:effectLst>
              <a:outerShdw blurRad="152400" dist="38100" dir="2700000" algn="t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857586" y="5007521"/>
              <a:ext cx="149683" cy="14968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7062864" y="1355546"/>
            <a:ext cx="2051044" cy="400110"/>
          </a:xfrm>
          <a:prstGeom prst="rect">
            <a:avLst/>
          </a:prstGeom>
        </p:spPr>
        <p:txBody>
          <a:bodyPr wrap="square">
            <a:spAutoFit/>
          </a:bodyPr>
          <a:lstStyle/>
          <a:p>
            <a:pPr>
              <a:buClr>
                <a:srgbClr val="C00000"/>
              </a:buClr>
            </a:pPr>
            <a:r>
              <a:rPr lang="en-US" altLang="zh-CN" sz="2000" b="1" dirty="0">
                <a:solidFill>
                  <a:srgbClr val="B0261F"/>
                </a:solidFill>
                <a:latin typeface="微软雅黑" panose="020B0503020204020204" pitchFamily="34" charset="-122"/>
                <a:ea typeface="微软雅黑" panose="020B0503020204020204" pitchFamily="34" charset="-122"/>
              </a:rPr>
              <a:t>1951</a:t>
            </a:r>
            <a:r>
              <a:rPr lang="zh-CN" altLang="en-US" sz="2000" b="1" dirty="0">
                <a:solidFill>
                  <a:srgbClr val="B0261F"/>
                </a:solidFill>
                <a:latin typeface="微软雅黑" panose="020B0503020204020204" pitchFamily="34" charset="-122"/>
                <a:ea typeface="微软雅黑" panose="020B0503020204020204" pitchFamily="34" charset="-122"/>
              </a:rPr>
              <a:t>年</a:t>
            </a:r>
            <a:r>
              <a:rPr lang="en-US" altLang="zh-CN" sz="2000" b="1" dirty="0">
                <a:solidFill>
                  <a:srgbClr val="B0261F"/>
                </a:solidFill>
                <a:latin typeface="微软雅黑" panose="020B0503020204020204" pitchFamily="34" charset="-122"/>
                <a:ea typeface="微软雅黑" panose="020B0503020204020204" pitchFamily="34" charset="-122"/>
              </a:rPr>
              <a:t>9</a:t>
            </a:r>
            <a:r>
              <a:rPr lang="zh-CN" altLang="en-US" sz="2000" b="1" dirty="0">
                <a:solidFill>
                  <a:srgbClr val="B0261F"/>
                </a:solidFill>
                <a:latin typeface="微软雅黑" panose="020B0503020204020204" pitchFamily="34" charset="-122"/>
                <a:ea typeface="微软雅黑" panose="020B0503020204020204" pitchFamily="34" charset="-122"/>
              </a:rPr>
              <a:t>月</a:t>
            </a:r>
            <a:endParaRPr lang="en-US" altLang="zh-CN" sz="2000" b="1" dirty="0">
              <a:solidFill>
                <a:srgbClr val="B0261F"/>
              </a:solidFill>
              <a:latin typeface="微软雅黑" panose="020B0503020204020204" pitchFamily="34" charset="-122"/>
              <a:ea typeface="微软雅黑" panose="020B0503020204020204" pitchFamily="34" charset="-122"/>
            </a:endParaRPr>
          </a:p>
        </p:txBody>
      </p:sp>
      <p:sp>
        <p:nvSpPr>
          <p:cNvPr id="34" name="iS1îḑè"/>
          <p:cNvSpPr/>
          <p:nvPr/>
        </p:nvSpPr>
        <p:spPr bwMode="auto">
          <a:xfrm>
            <a:off x="6876961" y="1723457"/>
            <a:ext cx="4873079" cy="1633201"/>
          </a:xfrm>
          <a:prstGeom prst="round2DiagRect">
            <a:avLst/>
          </a:prstGeom>
          <a:solidFill>
            <a:srgbClr val="FCFDFA"/>
          </a:solidFill>
          <a:ln w="19050" cap="flat">
            <a:gradFill flip="none" rotWithShape="1">
              <a:gsLst>
                <a:gs pos="0">
                  <a:srgbClr val="FFF39B"/>
                </a:gs>
                <a:gs pos="100000">
                  <a:srgbClr val="B0261F"/>
                </a:gs>
              </a:gsLst>
              <a:lin ang="18900000" scaled="1"/>
              <a:tileRect/>
            </a:gradFill>
            <a:prstDash val="solid"/>
            <a:miter lim="800000"/>
          </a:ln>
          <a:effectLst>
            <a:outerShdw blurRad="152400" dist="114300" dir="5400000" algn="t" rotWithShape="0">
              <a:prstClr val="black">
                <a:alpha val="16000"/>
              </a:prstClr>
            </a:outerShdw>
          </a:effectLst>
        </p:spPr>
        <p:txBody>
          <a:bodyPr vert="horz" wrap="square" lIns="91440" tIns="45720" rIns="91440" bIns="45720" numCol="1" anchor="t" anchorCtr="0" compatLnSpc="1">
            <a:normAutofit/>
          </a:bodyPr>
          <a:lstStyle/>
          <a:p>
            <a:endParaRPr lang="en-US"/>
          </a:p>
        </p:txBody>
      </p:sp>
      <p:sp>
        <p:nvSpPr>
          <p:cNvPr id="35" name="矩形 34"/>
          <p:cNvSpPr/>
          <p:nvPr/>
        </p:nvSpPr>
        <p:spPr>
          <a:xfrm>
            <a:off x="7048411" y="1838602"/>
            <a:ext cx="4507319" cy="1476375"/>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中共中央召开第一次农业互助合作会议，通过</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中共中央关于农业生产互助合作的决议（草案）</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a:off x="6015368" y="2197761"/>
            <a:ext cx="255181" cy="255181"/>
            <a:chOff x="6804837" y="4954772"/>
            <a:chExt cx="255181" cy="255181"/>
          </a:xfrm>
        </p:grpSpPr>
        <p:sp>
          <p:nvSpPr>
            <p:cNvPr id="37" name="椭圆 36"/>
            <p:cNvSpPr/>
            <p:nvPr/>
          </p:nvSpPr>
          <p:spPr>
            <a:xfrm>
              <a:off x="6804837" y="4954772"/>
              <a:ext cx="255181" cy="255181"/>
            </a:xfrm>
            <a:prstGeom prst="ellipse">
              <a:avLst/>
            </a:prstGeom>
            <a:solidFill>
              <a:schemeClr val="bg1"/>
            </a:solidFill>
            <a:ln>
              <a:noFill/>
            </a:ln>
            <a:effectLst>
              <a:outerShdw blurRad="152400" dist="38100" dir="2700000" algn="t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6857586" y="5007521"/>
              <a:ext cx="149683" cy="14968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3530245" y="2084948"/>
            <a:ext cx="2162307" cy="400110"/>
          </a:xfrm>
          <a:prstGeom prst="rect">
            <a:avLst/>
          </a:prstGeom>
        </p:spPr>
        <p:txBody>
          <a:bodyPr wrap="square">
            <a:spAutoFit/>
          </a:bodyPr>
          <a:lstStyle/>
          <a:p>
            <a:pPr>
              <a:buClr>
                <a:srgbClr val="C00000"/>
              </a:buClr>
            </a:pPr>
            <a:r>
              <a:rPr lang="en-US" altLang="zh-CN" sz="2000" b="1" dirty="0">
                <a:solidFill>
                  <a:srgbClr val="B0261F"/>
                </a:solidFill>
                <a:latin typeface="微软雅黑" panose="020B0503020204020204" pitchFamily="34" charset="-122"/>
                <a:ea typeface="微软雅黑" panose="020B0503020204020204" pitchFamily="34" charset="-122"/>
              </a:rPr>
              <a:t>1952</a:t>
            </a:r>
            <a:r>
              <a:rPr lang="zh-CN" altLang="en-US" sz="2000" b="1" dirty="0">
                <a:solidFill>
                  <a:srgbClr val="B0261F"/>
                </a:solidFill>
                <a:latin typeface="微软雅黑" panose="020B0503020204020204" pitchFamily="34" charset="-122"/>
                <a:ea typeface="微软雅黑" panose="020B0503020204020204" pitchFamily="34" charset="-122"/>
              </a:rPr>
              <a:t>年</a:t>
            </a:r>
            <a:r>
              <a:rPr lang="en-US" altLang="zh-CN" sz="2000" b="1" dirty="0">
                <a:solidFill>
                  <a:srgbClr val="B0261F"/>
                </a:solidFill>
                <a:latin typeface="微软雅黑" panose="020B0503020204020204" pitchFamily="34" charset="-122"/>
                <a:ea typeface="微软雅黑" panose="020B0503020204020204" pitchFamily="34" charset="-122"/>
              </a:rPr>
              <a:t>11</a:t>
            </a:r>
            <a:r>
              <a:rPr lang="zh-CN" altLang="en-US" sz="2000" b="1" dirty="0">
                <a:solidFill>
                  <a:srgbClr val="B0261F"/>
                </a:solidFill>
                <a:latin typeface="微软雅黑" panose="020B0503020204020204" pitchFamily="34" charset="-122"/>
                <a:ea typeface="微软雅黑" panose="020B0503020204020204" pitchFamily="34" charset="-122"/>
              </a:rPr>
              <a:t>月</a:t>
            </a:r>
            <a:endParaRPr lang="en-US" altLang="zh-CN" sz="2000" b="1" dirty="0">
              <a:solidFill>
                <a:srgbClr val="B0261F"/>
              </a:solidFill>
              <a:latin typeface="微软雅黑" panose="020B0503020204020204" pitchFamily="34" charset="-122"/>
              <a:ea typeface="微软雅黑" panose="020B0503020204020204" pitchFamily="34" charset="-122"/>
            </a:endParaRPr>
          </a:p>
        </p:txBody>
      </p:sp>
      <p:sp>
        <p:nvSpPr>
          <p:cNvPr id="41" name="iS1îḑè"/>
          <p:cNvSpPr/>
          <p:nvPr/>
        </p:nvSpPr>
        <p:spPr bwMode="auto">
          <a:xfrm>
            <a:off x="496658" y="2468478"/>
            <a:ext cx="4873079" cy="1259664"/>
          </a:xfrm>
          <a:prstGeom prst="round2DiagRect">
            <a:avLst/>
          </a:prstGeom>
          <a:solidFill>
            <a:srgbClr val="FCFDFA"/>
          </a:solidFill>
          <a:ln w="19050" cap="flat">
            <a:gradFill flip="none" rotWithShape="1">
              <a:gsLst>
                <a:gs pos="0">
                  <a:srgbClr val="FFF39B"/>
                </a:gs>
                <a:gs pos="100000">
                  <a:srgbClr val="B0261F"/>
                </a:gs>
              </a:gsLst>
              <a:lin ang="18900000" scaled="1"/>
              <a:tileRect/>
            </a:gradFill>
            <a:prstDash val="solid"/>
            <a:miter lim="800000"/>
          </a:ln>
          <a:effectLst>
            <a:outerShdw blurRad="152400" dist="114300" dir="5400000" algn="t" rotWithShape="0">
              <a:prstClr val="black">
                <a:alpha val="16000"/>
              </a:prstClr>
            </a:outerShdw>
          </a:effectLst>
        </p:spPr>
        <p:txBody>
          <a:bodyPr vert="horz" wrap="square" lIns="91440" tIns="45720" rIns="91440" bIns="45720" numCol="1" anchor="t" anchorCtr="0" compatLnSpc="1">
            <a:normAutofit/>
          </a:bodyPr>
          <a:lstStyle/>
          <a:p>
            <a:endParaRPr lang="en-US"/>
          </a:p>
        </p:txBody>
      </p:sp>
      <p:sp>
        <p:nvSpPr>
          <p:cNvPr id="42" name="矩形 41"/>
          <p:cNvSpPr/>
          <p:nvPr/>
        </p:nvSpPr>
        <p:spPr>
          <a:xfrm>
            <a:off x="635465" y="2603171"/>
            <a:ext cx="4763871" cy="1014730"/>
          </a:xfrm>
          <a:prstGeom prst="rect">
            <a:avLst/>
          </a:prstGeom>
        </p:spPr>
        <p:txBody>
          <a:bodyPr wrap="square">
            <a:spAutoFit/>
          </a:bodyPr>
          <a:lstStyle/>
          <a:p>
            <a:pPr fontAlgn="auto">
              <a:lnSpc>
                <a:spcPct val="150000"/>
              </a:lnSpc>
            </a:pPr>
            <a:r>
              <a:rPr lang="zh-CN" altLang="en-US" sz="2000" dirty="0">
                <a:latin typeface="微软雅黑" panose="020B0503020204020204" pitchFamily="34" charset="-122"/>
                <a:ea typeface="微软雅黑" panose="020B0503020204020204" pitchFamily="34" charset="-122"/>
              </a:rPr>
              <a:t>       成立以邓子恢为部长的中央农村工作部，负责指导农村互助合作运动。</a:t>
            </a:r>
            <a:endParaRPr lang="zh-CN" altLang="en-US" sz="2000" dirty="0">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6182360" y="3910266"/>
            <a:ext cx="9271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6011589" y="3756258"/>
            <a:ext cx="255181" cy="255181"/>
            <a:chOff x="6804837" y="4954772"/>
            <a:chExt cx="255181" cy="255181"/>
          </a:xfrm>
        </p:grpSpPr>
        <p:sp>
          <p:nvSpPr>
            <p:cNvPr id="45" name="椭圆 44"/>
            <p:cNvSpPr/>
            <p:nvPr/>
          </p:nvSpPr>
          <p:spPr>
            <a:xfrm>
              <a:off x="6804837" y="4954772"/>
              <a:ext cx="255181" cy="255181"/>
            </a:xfrm>
            <a:prstGeom prst="ellipse">
              <a:avLst/>
            </a:prstGeom>
            <a:solidFill>
              <a:schemeClr val="bg1"/>
            </a:solidFill>
            <a:ln>
              <a:noFill/>
            </a:ln>
            <a:effectLst>
              <a:outerShdw blurRad="152400" dist="38100" dir="2700000" algn="t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6857586" y="5007521"/>
              <a:ext cx="149683" cy="14968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矩形 46"/>
          <p:cNvSpPr/>
          <p:nvPr/>
        </p:nvSpPr>
        <p:spPr>
          <a:xfrm>
            <a:off x="7062864" y="3631322"/>
            <a:ext cx="2051044" cy="461665"/>
          </a:xfrm>
          <a:prstGeom prst="rect">
            <a:avLst/>
          </a:prstGeom>
        </p:spPr>
        <p:txBody>
          <a:bodyPr wrap="square">
            <a:spAutoFit/>
          </a:bodyPr>
          <a:lstStyle/>
          <a:p>
            <a:pPr>
              <a:buClr>
                <a:srgbClr val="C00000"/>
              </a:buClr>
            </a:pPr>
            <a:r>
              <a:rPr lang="en-US" altLang="zh-CN" sz="2000" b="1" dirty="0">
                <a:solidFill>
                  <a:srgbClr val="B0261F"/>
                </a:solidFill>
                <a:latin typeface="微软雅黑" panose="020B0503020204020204" pitchFamily="34" charset="-122"/>
                <a:ea typeface="微软雅黑" panose="020B0503020204020204" pitchFamily="34" charset="-122"/>
              </a:rPr>
              <a:t>1953</a:t>
            </a:r>
            <a:r>
              <a:rPr lang="zh-CN" altLang="en-US" sz="2000" b="1" dirty="0">
                <a:solidFill>
                  <a:srgbClr val="B0261F"/>
                </a:solidFill>
                <a:latin typeface="微软雅黑" panose="020B0503020204020204" pitchFamily="34" charset="-122"/>
                <a:ea typeface="微软雅黑" panose="020B0503020204020204" pitchFamily="34" charset="-122"/>
              </a:rPr>
              <a:t>年春</a:t>
            </a:r>
            <a:endParaRPr lang="en-US" altLang="zh-CN" sz="2000" b="1" dirty="0">
              <a:solidFill>
                <a:srgbClr val="B0261F"/>
              </a:solidFill>
              <a:latin typeface="微软雅黑" panose="020B0503020204020204" pitchFamily="34" charset="-122"/>
              <a:ea typeface="微软雅黑" panose="020B0503020204020204" pitchFamily="34" charset="-122"/>
            </a:endParaRPr>
          </a:p>
        </p:txBody>
      </p:sp>
      <p:sp>
        <p:nvSpPr>
          <p:cNvPr id="48" name="iS1îḑè"/>
          <p:cNvSpPr/>
          <p:nvPr/>
        </p:nvSpPr>
        <p:spPr bwMode="auto">
          <a:xfrm>
            <a:off x="6876961" y="3999234"/>
            <a:ext cx="4873079" cy="1255122"/>
          </a:xfrm>
          <a:prstGeom prst="round2DiagRect">
            <a:avLst/>
          </a:prstGeom>
          <a:solidFill>
            <a:srgbClr val="FCFDFA"/>
          </a:solidFill>
          <a:ln w="19050" cap="flat">
            <a:gradFill flip="none" rotWithShape="1">
              <a:gsLst>
                <a:gs pos="0">
                  <a:srgbClr val="FFF39B"/>
                </a:gs>
                <a:gs pos="100000">
                  <a:srgbClr val="B0261F"/>
                </a:gs>
              </a:gsLst>
              <a:lin ang="18900000" scaled="1"/>
              <a:tileRect/>
            </a:gradFill>
            <a:prstDash val="solid"/>
            <a:miter lim="800000"/>
          </a:ln>
          <a:effectLst>
            <a:outerShdw blurRad="152400" dist="114300" dir="5400000" algn="t" rotWithShape="0">
              <a:prstClr val="black">
                <a:alpha val="16000"/>
              </a:prstClr>
            </a:outerShdw>
          </a:effectLst>
        </p:spPr>
        <p:txBody>
          <a:bodyPr vert="horz" wrap="square" lIns="91440" tIns="45720" rIns="91440" bIns="45720" numCol="1" anchor="t" anchorCtr="0" compatLnSpc="1">
            <a:normAutofit/>
          </a:bodyPr>
          <a:lstStyle/>
          <a:p>
            <a:endParaRPr lang="en-US"/>
          </a:p>
        </p:txBody>
      </p:sp>
      <p:sp>
        <p:nvSpPr>
          <p:cNvPr id="49" name="矩形 48"/>
          <p:cNvSpPr/>
          <p:nvPr/>
        </p:nvSpPr>
        <p:spPr>
          <a:xfrm>
            <a:off x="7048411" y="4114378"/>
            <a:ext cx="4507319" cy="1015663"/>
          </a:xfrm>
          <a:prstGeom prst="rect">
            <a:avLst/>
          </a:prstGeom>
        </p:spPr>
        <p:txBody>
          <a:bodyPr wrap="square">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       全国</a:t>
            </a:r>
            <a:r>
              <a:rPr lang="zh-CN" altLang="en-US" sz="2000" dirty="0">
                <a:latin typeface="微软雅黑" panose="020B0503020204020204" pitchFamily="34" charset="-122"/>
                <a:ea typeface="微软雅黑" panose="020B0503020204020204" pitchFamily="34" charset="-122"/>
              </a:rPr>
              <a:t>整顿后的初级农业合作社有</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万多个，参加农户约</a:t>
            </a:r>
            <a:r>
              <a:rPr lang="en-US" altLang="zh-CN" sz="2000" dirty="0">
                <a:latin typeface="微软雅黑" panose="020B0503020204020204" pitchFamily="34" charset="-122"/>
                <a:ea typeface="微软雅黑" panose="020B0503020204020204" pitchFamily="34" charset="-122"/>
              </a:rPr>
              <a:t>27.5</a:t>
            </a:r>
            <a:r>
              <a:rPr lang="zh-CN" altLang="en-US" sz="2000" dirty="0">
                <a:latin typeface="微软雅黑" panose="020B0503020204020204" pitchFamily="34" charset="-122"/>
                <a:ea typeface="微软雅黑" panose="020B0503020204020204" pitchFamily="34" charset="-122"/>
              </a:rPr>
              <a:t>万户。</a:t>
            </a:r>
            <a:endParaRPr lang="zh-CN" altLang="en-US" sz="2000" dirty="0">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5137238" y="4423603"/>
            <a:ext cx="9271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6015368" y="4278002"/>
            <a:ext cx="255181" cy="255181"/>
            <a:chOff x="6804837" y="4954772"/>
            <a:chExt cx="255181" cy="255181"/>
          </a:xfrm>
        </p:grpSpPr>
        <p:sp>
          <p:nvSpPr>
            <p:cNvPr id="52" name="椭圆 51"/>
            <p:cNvSpPr/>
            <p:nvPr/>
          </p:nvSpPr>
          <p:spPr>
            <a:xfrm>
              <a:off x="6804837" y="4954772"/>
              <a:ext cx="255181" cy="255181"/>
            </a:xfrm>
            <a:prstGeom prst="ellipse">
              <a:avLst/>
            </a:prstGeom>
            <a:solidFill>
              <a:schemeClr val="bg1"/>
            </a:solidFill>
            <a:ln>
              <a:noFill/>
            </a:ln>
            <a:effectLst>
              <a:outerShdw blurRad="152400" dist="38100" dir="2700000" algn="t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6857586" y="5007521"/>
              <a:ext cx="149683" cy="14968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矩形 53"/>
          <p:cNvSpPr/>
          <p:nvPr/>
        </p:nvSpPr>
        <p:spPr>
          <a:xfrm>
            <a:off x="3547776" y="4189580"/>
            <a:ext cx="2162307" cy="400110"/>
          </a:xfrm>
          <a:prstGeom prst="rect">
            <a:avLst/>
          </a:prstGeom>
        </p:spPr>
        <p:txBody>
          <a:bodyPr wrap="square">
            <a:spAutoFit/>
          </a:bodyPr>
          <a:lstStyle/>
          <a:p>
            <a:pPr>
              <a:buClr>
                <a:srgbClr val="C00000"/>
              </a:buClr>
            </a:pPr>
            <a:r>
              <a:rPr lang="en-US" altLang="zh-CN" sz="2000" b="1" dirty="0">
                <a:solidFill>
                  <a:srgbClr val="B0261F"/>
                </a:solidFill>
                <a:latin typeface="微软雅黑" panose="020B0503020204020204" pitchFamily="34" charset="-122"/>
                <a:ea typeface="微软雅黑" panose="020B0503020204020204" pitchFamily="34" charset="-122"/>
              </a:rPr>
              <a:t>1953</a:t>
            </a:r>
            <a:r>
              <a:rPr lang="zh-CN" altLang="en-US" sz="2000" b="1" dirty="0">
                <a:solidFill>
                  <a:srgbClr val="B0261F"/>
                </a:solidFill>
                <a:latin typeface="微软雅黑" panose="020B0503020204020204" pitchFamily="34" charset="-122"/>
                <a:ea typeface="微软雅黑" panose="020B0503020204020204" pitchFamily="34" charset="-122"/>
              </a:rPr>
              <a:t>年</a:t>
            </a:r>
            <a:r>
              <a:rPr lang="en-US" altLang="zh-CN" sz="2000" b="1" dirty="0">
                <a:solidFill>
                  <a:srgbClr val="B0261F"/>
                </a:solidFill>
                <a:latin typeface="微软雅黑" panose="020B0503020204020204" pitchFamily="34" charset="-122"/>
                <a:ea typeface="微软雅黑" panose="020B0503020204020204" pitchFamily="34" charset="-122"/>
              </a:rPr>
              <a:t>10</a:t>
            </a:r>
            <a:r>
              <a:rPr lang="zh-CN" altLang="en-US" sz="2000" b="1" dirty="0">
                <a:solidFill>
                  <a:srgbClr val="B0261F"/>
                </a:solidFill>
                <a:latin typeface="微软雅黑" panose="020B0503020204020204" pitchFamily="34" charset="-122"/>
                <a:ea typeface="微软雅黑" panose="020B0503020204020204" pitchFamily="34" charset="-122"/>
              </a:rPr>
              <a:t>月</a:t>
            </a:r>
            <a:endParaRPr lang="en-US" altLang="zh-CN" sz="2000" b="1" dirty="0">
              <a:solidFill>
                <a:srgbClr val="B0261F"/>
              </a:solidFill>
              <a:latin typeface="微软雅黑" panose="020B0503020204020204" pitchFamily="34" charset="-122"/>
              <a:ea typeface="微软雅黑" panose="020B0503020204020204" pitchFamily="34" charset="-122"/>
            </a:endParaRPr>
          </a:p>
        </p:txBody>
      </p:sp>
      <p:sp>
        <p:nvSpPr>
          <p:cNvPr id="56" name="矩形 55"/>
          <p:cNvSpPr/>
          <p:nvPr/>
        </p:nvSpPr>
        <p:spPr>
          <a:xfrm>
            <a:off x="658615" y="4658827"/>
            <a:ext cx="4556881" cy="1476375"/>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中共中央通过</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关于实行粮食的计划收购与计划供应的决议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，实行粮食</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统购统销</a:t>
            </a:r>
            <a:r>
              <a:rPr lang="zh-CN" altLang="en-US" sz="2000" dirty="0">
                <a:latin typeface="楷体" panose="02010609060101010101" pitchFamily="49" charset="-122"/>
                <a:ea typeface="楷体" panose="02010609060101010101" pitchFamily="49" charset="-122"/>
              </a:rPr>
              <a:t>”</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pSp>
        <p:nvGrpSpPr>
          <p:cNvPr id="55" name="组合 54"/>
          <p:cNvGrpSpPr/>
          <p:nvPr/>
        </p:nvGrpSpPr>
        <p:grpSpPr>
          <a:xfrm>
            <a:off x="3910710" y="548764"/>
            <a:ext cx="4177676" cy="670202"/>
            <a:chOff x="9003189" y="740677"/>
            <a:chExt cx="2974957" cy="670202"/>
          </a:xfrm>
        </p:grpSpPr>
        <p:sp>
          <p:nvSpPr>
            <p:cNvPr id="58"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9056055" y="868358"/>
              <a:ext cx="2869225"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农业生产合作社发展大事记</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3635212" y="4276795"/>
            <a:ext cx="2246397" cy="400110"/>
          </a:xfrm>
          <a:prstGeom prst="rect">
            <a:avLst/>
          </a:prstGeom>
        </p:spPr>
        <p:txBody>
          <a:bodyPr wrap="square">
            <a:spAutoFit/>
          </a:bodyPr>
          <a:lstStyle/>
          <a:p>
            <a:pPr>
              <a:buClr>
                <a:srgbClr val="C00000"/>
              </a:buClr>
            </a:pPr>
            <a:r>
              <a:rPr lang="en-US" altLang="zh-CN" sz="2000" b="1" dirty="0">
                <a:solidFill>
                  <a:srgbClr val="B0261F"/>
                </a:solidFill>
                <a:latin typeface="微软雅黑" panose="020B0503020204020204" pitchFamily="34" charset="-122"/>
                <a:ea typeface="微软雅黑" panose="020B0503020204020204" pitchFamily="34" charset="-122"/>
              </a:rPr>
              <a:t>1955</a:t>
            </a:r>
            <a:r>
              <a:rPr lang="zh-CN" altLang="en-US" sz="2000" b="1" dirty="0">
                <a:solidFill>
                  <a:srgbClr val="B0261F"/>
                </a:solidFill>
                <a:latin typeface="微软雅黑" panose="020B0503020204020204" pitchFamily="34" charset="-122"/>
                <a:ea typeface="微软雅黑" panose="020B0503020204020204" pitchFamily="34" charset="-122"/>
              </a:rPr>
              <a:t>年</a:t>
            </a:r>
            <a:r>
              <a:rPr lang="en-US" altLang="zh-CN" sz="2000" b="1" dirty="0">
                <a:solidFill>
                  <a:srgbClr val="B0261F"/>
                </a:solidFill>
                <a:latin typeface="微软雅黑" panose="020B0503020204020204" pitchFamily="34" charset="-122"/>
                <a:ea typeface="微软雅黑" panose="020B0503020204020204" pitchFamily="34" charset="-122"/>
              </a:rPr>
              <a:t>5</a:t>
            </a:r>
            <a:r>
              <a:rPr lang="zh-CN" altLang="en-US" sz="2000" b="1" dirty="0">
                <a:solidFill>
                  <a:srgbClr val="B0261F"/>
                </a:solidFill>
                <a:latin typeface="微软雅黑" panose="020B0503020204020204" pitchFamily="34" charset="-122"/>
                <a:ea typeface="微软雅黑" panose="020B0503020204020204" pitchFamily="34" charset="-122"/>
              </a:rPr>
              <a:t>月</a:t>
            </a:r>
            <a:endParaRPr lang="en-US" altLang="zh-CN" sz="2000" b="1" dirty="0">
              <a:solidFill>
                <a:srgbClr val="B0261F"/>
              </a:solidFill>
              <a:latin typeface="微软雅黑" panose="020B0503020204020204" pitchFamily="34" charset="-122"/>
              <a:ea typeface="微软雅黑" panose="020B0503020204020204" pitchFamily="34" charset="-122"/>
            </a:endParaRPr>
          </a:p>
        </p:txBody>
      </p:sp>
      <p:sp>
        <p:nvSpPr>
          <p:cNvPr id="25" name="iS1îḑè"/>
          <p:cNvSpPr/>
          <p:nvPr/>
        </p:nvSpPr>
        <p:spPr bwMode="auto">
          <a:xfrm>
            <a:off x="473742" y="4676905"/>
            <a:ext cx="4873079" cy="1182651"/>
          </a:xfrm>
          <a:prstGeom prst="round2DiagRect">
            <a:avLst/>
          </a:prstGeom>
          <a:solidFill>
            <a:srgbClr val="FCFDFA"/>
          </a:solidFill>
          <a:ln w="19050" cap="flat">
            <a:gradFill flip="none" rotWithShape="1">
              <a:gsLst>
                <a:gs pos="0">
                  <a:srgbClr val="FFF39B"/>
                </a:gs>
                <a:gs pos="100000">
                  <a:srgbClr val="B0261F"/>
                </a:gs>
              </a:gsLst>
              <a:lin ang="18900000" scaled="1"/>
              <a:tileRect/>
            </a:gradFill>
            <a:prstDash val="solid"/>
            <a:miter lim="800000"/>
          </a:ln>
          <a:effectLst>
            <a:outerShdw blurRad="152400" dist="114300" dir="5400000" algn="t" rotWithShape="0">
              <a:prstClr val="black">
                <a:alpha val="16000"/>
              </a:prstClr>
            </a:outerShdw>
          </a:effectLst>
        </p:spPr>
        <p:txBody>
          <a:bodyPr vert="horz" wrap="square" lIns="91440" tIns="45720" rIns="91440" bIns="45720" numCol="1" anchor="t" anchorCtr="0" compatLnSpc="1">
            <a:normAutofit/>
          </a:bodyPr>
          <a:lstStyle/>
          <a:p>
            <a:endParaRPr lang="en-US"/>
          </a:p>
        </p:txBody>
      </p:sp>
      <p:sp>
        <p:nvSpPr>
          <p:cNvPr id="68" name="矩形 67"/>
          <p:cNvSpPr/>
          <p:nvPr/>
        </p:nvSpPr>
        <p:spPr>
          <a:xfrm>
            <a:off x="3771720" y="1744167"/>
            <a:ext cx="2246397" cy="400110"/>
          </a:xfrm>
          <a:prstGeom prst="rect">
            <a:avLst/>
          </a:prstGeom>
        </p:spPr>
        <p:txBody>
          <a:bodyPr wrap="square">
            <a:spAutoFit/>
          </a:bodyPr>
          <a:lstStyle/>
          <a:p>
            <a:pPr>
              <a:buClr>
                <a:srgbClr val="C00000"/>
              </a:buClr>
            </a:pPr>
            <a:r>
              <a:rPr lang="en-US" altLang="zh-CN" sz="2000" b="1" dirty="0">
                <a:solidFill>
                  <a:srgbClr val="B0261F"/>
                </a:solidFill>
                <a:latin typeface="微软雅黑" panose="020B0503020204020204" pitchFamily="34" charset="-122"/>
                <a:ea typeface="微软雅黑" panose="020B0503020204020204" pitchFamily="34" charset="-122"/>
              </a:rPr>
              <a:t>1954</a:t>
            </a:r>
            <a:r>
              <a:rPr lang="zh-CN" altLang="en-US" sz="2000" b="1" dirty="0">
                <a:solidFill>
                  <a:srgbClr val="B0261F"/>
                </a:solidFill>
                <a:latin typeface="微软雅黑" panose="020B0503020204020204" pitchFamily="34" charset="-122"/>
                <a:ea typeface="微软雅黑" panose="020B0503020204020204" pitchFamily="34" charset="-122"/>
              </a:rPr>
              <a:t>年底</a:t>
            </a:r>
            <a:endParaRPr lang="en-US" altLang="zh-CN" sz="2000" b="1" dirty="0">
              <a:solidFill>
                <a:srgbClr val="B0261F"/>
              </a:solidFill>
              <a:latin typeface="微软雅黑" panose="020B0503020204020204" pitchFamily="34" charset="-122"/>
              <a:ea typeface="微软雅黑" panose="020B0503020204020204" pitchFamily="34" charset="-122"/>
            </a:endParaRPr>
          </a:p>
        </p:txBody>
      </p:sp>
      <p:sp>
        <p:nvSpPr>
          <p:cNvPr id="24" name="iS1îḑè"/>
          <p:cNvSpPr/>
          <p:nvPr/>
        </p:nvSpPr>
        <p:spPr bwMode="auto">
          <a:xfrm>
            <a:off x="494710" y="2156504"/>
            <a:ext cx="4873079" cy="1631340"/>
          </a:xfrm>
          <a:prstGeom prst="round2DiagRect">
            <a:avLst/>
          </a:prstGeom>
          <a:solidFill>
            <a:srgbClr val="FCFDFA"/>
          </a:solidFill>
          <a:ln w="19050" cap="flat">
            <a:gradFill flip="none" rotWithShape="1">
              <a:gsLst>
                <a:gs pos="0">
                  <a:srgbClr val="FFF39B"/>
                </a:gs>
                <a:gs pos="100000">
                  <a:srgbClr val="B0261F"/>
                </a:gs>
              </a:gsLst>
              <a:lin ang="18900000" scaled="1"/>
              <a:tileRect/>
            </a:gradFill>
            <a:prstDash val="solid"/>
            <a:miter lim="800000"/>
          </a:ln>
          <a:effectLst>
            <a:outerShdw blurRad="152400" dist="114300" dir="5400000" algn="t" rotWithShape="0">
              <a:prstClr val="black">
                <a:alpha val="16000"/>
              </a:prstClr>
            </a:outerShdw>
          </a:effectLst>
        </p:spPr>
        <p:txBody>
          <a:bodyPr vert="horz" wrap="square" lIns="91440" tIns="45720" rIns="91440" bIns="45720" numCol="1" anchor="t" anchorCtr="0" compatLnSpc="1">
            <a:normAutofit/>
          </a:bodyPr>
          <a:lstStyle/>
          <a:p>
            <a:endParaRPr lang="en-US"/>
          </a:p>
        </p:txBody>
      </p:sp>
      <p:sp>
        <p:nvSpPr>
          <p:cNvPr id="2" name="矩形 1"/>
          <p:cNvSpPr/>
          <p:nvPr/>
        </p:nvSpPr>
        <p:spPr>
          <a:xfrm>
            <a:off x="6100580" y="0"/>
            <a:ext cx="81779" cy="6858000"/>
          </a:xfrm>
          <a:prstGeom prst="rect">
            <a:avLst/>
          </a:prstGeom>
          <a:gradFill flip="none" rotWithShape="1">
            <a:gsLst>
              <a:gs pos="0">
                <a:srgbClr val="FF8601"/>
              </a:gs>
              <a:gs pos="100000">
                <a:srgbClr val="AF1E22"/>
              </a:gs>
              <a:gs pos="38000">
                <a:srgbClr val="D94B19"/>
              </a:gs>
              <a:gs pos="70000">
                <a:srgbClr val="C83E1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6180412" y="1274268"/>
            <a:ext cx="9271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6009641" y="1152740"/>
            <a:ext cx="255181" cy="255181"/>
            <a:chOff x="6804837" y="4954772"/>
            <a:chExt cx="255181" cy="255181"/>
          </a:xfrm>
        </p:grpSpPr>
        <p:sp>
          <p:nvSpPr>
            <p:cNvPr id="59" name="椭圆 58"/>
            <p:cNvSpPr/>
            <p:nvPr/>
          </p:nvSpPr>
          <p:spPr>
            <a:xfrm>
              <a:off x="6804837" y="4954772"/>
              <a:ext cx="255181" cy="255181"/>
            </a:xfrm>
            <a:prstGeom prst="ellipse">
              <a:avLst/>
            </a:prstGeom>
            <a:solidFill>
              <a:schemeClr val="bg1"/>
            </a:solidFill>
            <a:ln>
              <a:noFill/>
            </a:ln>
            <a:effectLst>
              <a:outerShdw blurRad="152400" dist="38100" dir="2700000" algn="t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6857586" y="5007521"/>
              <a:ext cx="149683" cy="14968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矩形 60"/>
          <p:cNvSpPr/>
          <p:nvPr/>
        </p:nvSpPr>
        <p:spPr>
          <a:xfrm>
            <a:off x="7107512" y="982547"/>
            <a:ext cx="2300447" cy="400110"/>
          </a:xfrm>
          <a:prstGeom prst="rect">
            <a:avLst/>
          </a:prstGeom>
        </p:spPr>
        <p:txBody>
          <a:bodyPr wrap="square">
            <a:spAutoFit/>
          </a:bodyPr>
          <a:lstStyle/>
          <a:p>
            <a:pPr>
              <a:buClr>
                <a:srgbClr val="C00000"/>
              </a:buClr>
            </a:pPr>
            <a:r>
              <a:rPr lang="en-US" altLang="zh-CN" sz="2000" b="1" dirty="0">
                <a:solidFill>
                  <a:srgbClr val="B0261F"/>
                </a:solidFill>
                <a:latin typeface="微软雅黑" panose="020B0503020204020204" pitchFamily="34" charset="-122"/>
                <a:ea typeface="微软雅黑" panose="020B0503020204020204" pitchFamily="34" charset="-122"/>
              </a:rPr>
              <a:t>1953</a:t>
            </a:r>
            <a:r>
              <a:rPr lang="zh-CN" altLang="en-US" sz="2000" b="1" dirty="0">
                <a:solidFill>
                  <a:srgbClr val="B0261F"/>
                </a:solidFill>
                <a:latin typeface="微软雅黑" panose="020B0503020204020204" pitchFamily="34" charset="-122"/>
                <a:ea typeface="微软雅黑" panose="020B0503020204020204" pitchFamily="34" charset="-122"/>
              </a:rPr>
              <a:t>年</a:t>
            </a:r>
            <a:r>
              <a:rPr lang="en-US" altLang="zh-CN" sz="2000" b="1" dirty="0">
                <a:solidFill>
                  <a:srgbClr val="B0261F"/>
                </a:solidFill>
                <a:latin typeface="微软雅黑" panose="020B0503020204020204" pitchFamily="34" charset="-122"/>
                <a:ea typeface="微软雅黑" panose="020B0503020204020204" pitchFamily="34" charset="-122"/>
              </a:rPr>
              <a:t>12</a:t>
            </a:r>
            <a:r>
              <a:rPr lang="zh-CN" altLang="en-US" sz="2000" b="1" dirty="0">
                <a:solidFill>
                  <a:srgbClr val="B0261F"/>
                </a:solidFill>
                <a:latin typeface="微软雅黑" panose="020B0503020204020204" pitchFamily="34" charset="-122"/>
                <a:ea typeface="微软雅黑" panose="020B0503020204020204" pitchFamily="34" charset="-122"/>
              </a:rPr>
              <a:t>月</a:t>
            </a:r>
            <a:endParaRPr lang="en-US" altLang="zh-CN" sz="2000" b="1" dirty="0">
              <a:solidFill>
                <a:srgbClr val="B0261F"/>
              </a:solidFill>
              <a:latin typeface="微软雅黑" panose="020B0503020204020204" pitchFamily="34" charset="-122"/>
              <a:ea typeface="微软雅黑" panose="020B0503020204020204" pitchFamily="34" charset="-122"/>
            </a:endParaRPr>
          </a:p>
        </p:txBody>
      </p:sp>
      <p:sp>
        <p:nvSpPr>
          <p:cNvPr id="62" name="iS1îḑè"/>
          <p:cNvSpPr/>
          <p:nvPr/>
        </p:nvSpPr>
        <p:spPr bwMode="auto">
          <a:xfrm>
            <a:off x="6875013" y="1363234"/>
            <a:ext cx="4873079" cy="2477357"/>
          </a:xfrm>
          <a:prstGeom prst="round2DiagRect">
            <a:avLst/>
          </a:prstGeom>
          <a:solidFill>
            <a:srgbClr val="FCFDFA"/>
          </a:solidFill>
          <a:ln w="19050" cap="flat">
            <a:gradFill flip="none" rotWithShape="1">
              <a:gsLst>
                <a:gs pos="0">
                  <a:srgbClr val="FFF39B"/>
                </a:gs>
                <a:gs pos="100000">
                  <a:srgbClr val="B0261F"/>
                </a:gs>
              </a:gsLst>
              <a:lin ang="18900000" scaled="1"/>
              <a:tileRect/>
            </a:gradFill>
            <a:prstDash val="solid"/>
            <a:miter lim="800000"/>
          </a:ln>
          <a:effectLst>
            <a:outerShdw blurRad="152400" dist="114300" dir="5400000" algn="t" rotWithShape="0">
              <a:prstClr val="black">
                <a:alpha val="16000"/>
              </a:prstClr>
            </a:outerShdw>
          </a:effectLst>
        </p:spPr>
        <p:txBody>
          <a:bodyPr vert="horz" wrap="square" lIns="91440" tIns="45720" rIns="91440" bIns="45720" numCol="1" anchor="t" anchorCtr="0" compatLnSpc="1">
            <a:normAutofit/>
          </a:bodyPr>
          <a:lstStyle/>
          <a:p>
            <a:endParaRPr lang="en-US"/>
          </a:p>
        </p:txBody>
      </p:sp>
      <p:sp>
        <p:nvSpPr>
          <p:cNvPr id="63" name="矩形 62"/>
          <p:cNvSpPr/>
          <p:nvPr/>
        </p:nvSpPr>
        <p:spPr>
          <a:xfrm>
            <a:off x="7057892" y="1402079"/>
            <a:ext cx="4507319" cy="2399665"/>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党中央通过</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中共中央关于发展农业生产合作社的决议</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，认为初级农业生产合作社已经显示出优越性，证明可以成为引导农民过渡到土地公有的完全社会主义的高级社的适当形式。</a:t>
            </a:r>
            <a:endParaRPr lang="zh-CN" altLang="en-US" sz="2000" dirty="0">
              <a:latin typeface="微软雅黑" panose="020B0503020204020204" pitchFamily="34" charset="-122"/>
              <a:ea typeface="微软雅黑" panose="020B0503020204020204" pitchFamily="34" charset="-122"/>
            </a:endParaRPr>
          </a:p>
        </p:txBody>
      </p:sp>
      <p:cxnSp>
        <p:nvCxnSpPr>
          <p:cNvPr id="64" name="直接连接符 63"/>
          <p:cNvCxnSpPr/>
          <p:nvPr/>
        </p:nvCxnSpPr>
        <p:spPr>
          <a:xfrm>
            <a:off x="5135290" y="2014483"/>
            <a:ext cx="9271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6013420" y="1869628"/>
            <a:ext cx="255181" cy="255181"/>
            <a:chOff x="6804837" y="4954772"/>
            <a:chExt cx="255181" cy="255181"/>
          </a:xfrm>
        </p:grpSpPr>
        <p:sp>
          <p:nvSpPr>
            <p:cNvPr id="66" name="椭圆 65"/>
            <p:cNvSpPr/>
            <p:nvPr/>
          </p:nvSpPr>
          <p:spPr>
            <a:xfrm>
              <a:off x="6804837" y="4954772"/>
              <a:ext cx="255181" cy="255181"/>
            </a:xfrm>
            <a:prstGeom prst="ellipse">
              <a:avLst/>
            </a:prstGeom>
            <a:solidFill>
              <a:schemeClr val="bg1"/>
            </a:solidFill>
            <a:ln>
              <a:noFill/>
            </a:ln>
            <a:effectLst>
              <a:outerShdw blurRad="152400" dist="38100" dir="2700000" algn="t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6857586" y="5007521"/>
              <a:ext cx="149683" cy="14968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90967" y="2246078"/>
            <a:ext cx="4507319" cy="1476375"/>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初级社增加至</a:t>
            </a:r>
            <a:r>
              <a:rPr lang="en-US" altLang="zh-CN" sz="2000" dirty="0">
                <a:latin typeface="微软雅黑" panose="020B0503020204020204" pitchFamily="34" charset="-122"/>
                <a:ea typeface="微软雅黑" panose="020B0503020204020204" pitchFamily="34" charset="-122"/>
              </a:rPr>
              <a:t>48</a:t>
            </a:r>
            <a:r>
              <a:rPr lang="zh-CN" altLang="en-US" sz="2000" dirty="0">
                <a:latin typeface="微软雅黑" panose="020B0503020204020204" pitchFamily="34" charset="-122"/>
                <a:ea typeface="微软雅黑" panose="020B0503020204020204" pitchFamily="34" charset="-122"/>
              </a:rPr>
              <a:t>万个，参加各种互助组织的农户增加到</a:t>
            </a:r>
            <a:r>
              <a:rPr lang="en-US" altLang="zh-CN" sz="2000" dirty="0">
                <a:latin typeface="微软雅黑" panose="020B0503020204020204" pitchFamily="34" charset="-122"/>
                <a:ea typeface="微软雅黑" panose="020B0503020204020204" pitchFamily="34" charset="-122"/>
              </a:rPr>
              <a:t>7000</a:t>
            </a:r>
            <a:r>
              <a:rPr lang="zh-CN" altLang="en-US" sz="2000" dirty="0">
                <a:latin typeface="微软雅黑" panose="020B0503020204020204" pitchFamily="34" charset="-122"/>
                <a:ea typeface="微软雅黑" panose="020B0503020204020204" pitchFamily="34" charset="-122"/>
              </a:rPr>
              <a:t>万户，占全国农户的比重增加到</a:t>
            </a:r>
            <a:r>
              <a:rPr lang="en-US" altLang="zh-CN" sz="2000" dirty="0">
                <a:latin typeface="微软雅黑" panose="020B0503020204020204" pitchFamily="34" charset="-122"/>
                <a:ea typeface="微软雅黑" panose="020B0503020204020204" pitchFamily="34" charset="-122"/>
              </a:rPr>
              <a:t>60.3%</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cxnSp>
        <p:nvCxnSpPr>
          <p:cNvPr id="71" name="直接连接符 70"/>
          <p:cNvCxnSpPr/>
          <p:nvPr/>
        </p:nvCxnSpPr>
        <p:spPr>
          <a:xfrm>
            <a:off x="5135290" y="4532728"/>
            <a:ext cx="927100" cy="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6013420" y="4384988"/>
            <a:ext cx="255181" cy="255181"/>
            <a:chOff x="6804837" y="4954772"/>
            <a:chExt cx="255181" cy="255181"/>
          </a:xfrm>
        </p:grpSpPr>
        <p:sp>
          <p:nvSpPr>
            <p:cNvPr id="73" name="椭圆 72"/>
            <p:cNvSpPr/>
            <p:nvPr/>
          </p:nvSpPr>
          <p:spPr>
            <a:xfrm>
              <a:off x="6804837" y="4954772"/>
              <a:ext cx="255181" cy="255181"/>
            </a:xfrm>
            <a:prstGeom prst="ellipse">
              <a:avLst/>
            </a:prstGeom>
            <a:solidFill>
              <a:schemeClr val="bg1"/>
            </a:solidFill>
            <a:ln>
              <a:noFill/>
            </a:ln>
            <a:effectLst>
              <a:outerShdw blurRad="152400" dist="38100" dir="2700000" algn="t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6857586" y="5007521"/>
              <a:ext cx="149683" cy="149683"/>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666160" y="4775787"/>
            <a:ext cx="4507319" cy="1014730"/>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经整顿后，全国保留</a:t>
            </a:r>
            <a:r>
              <a:rPr lang="en-US" altLang="zh-CN" sz="2000" dirty="0">
                <a:latin typeface="微软雅黑" panose="020B0503020204020204" pitchFamily="34" charset="-122"/>
                <a:ea typeface="微软雅黑" panose="020B0503020204020204" pitchFamily="34" charset="-122"/>
              </a:rPr>
              <a:t>65</a:t>
            </a:r>
            <a:r>
              <a:rPr lang="zh-CN" altLang="en-US" sz="2000" dirty="0">
                <a:latin typeface="微软雅黑" panose="020B0503020204020204" pitchFamily="34" charset="-122"/>
                <a:ea typeface="微软雅黑" panose="020B0503020204020204" pitchFamily="34" charset="-122"/>
              </a:rPr>
              <a:t>万个社。当年</a:t>
            </a:r>
            <a:r>
              <a:rPr lang="en-US" altLang="zh-CN" sz="2000" dirty="0">
                <a:latin typeface="微软雅黑" panose="020B0503020204020204" pitchFamily="34" charset="-122"/>
                <a:ea typeface="微软雅黑" panose="020B0503020204020204" pitchFamily="34" charset="-122"/>
              </a:rPr>
              <a:t>80%</a:t>
            </a:r>
            <a:r>
              <a:rPr lang="zh-CN" altLang="en-US" sz="2000" dirty="0">
                <a:latin typeface="微软雅黑" panose="020B0503020204020204" pitchFamily="34" charset="-122"/>
                <a:ea typeface="微软雅黑" panose="020B0503020204020204" pitchFamily="34" charset="-122"/>
              </a:rPr>
              <a:t>的合作社夏收增产。</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8301" y="1187532"/>
            <a:ext cx="11493500" cy="4845133"/>
          </a:xfrm>
          <a:prstGeom prst="rect">
            <a:avLst/>
          </a:prstGeom>
          <a:solidFill>
            <a:schemeClr val="bg1">
              <a:alpha val="70000"/>
            </a:schemeClr>
          </a:solidFill>
          <a:ln>
            <a:noFill/>
          </a:ln>
          <a:effectLst>
            <a:outerShdw blurRad="254000" sx="102000" sy="102000" algn="ctr" rotWithShape="0">
              <a:schemeClr val="tx1">
                <a:lumMod val="50000"/>
                <a:lumOff val="50000"/>
                <a:alpha val="13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图表 8"/>
          <p:cNvGraphicFramePr/>
          <p:nvPr/>
        </p:nvGraphicFramePr>
        <p:xfrm>
          <a:off x="1588894" y="-95003"/>
          <a:ext cx="9052313" cy="6550527"/>
        </p:xfrm>
        <a:graphic>
          <a:graphicData uri="http://schemas.openxmlformats.org/drawingml/2006/chart">
            <c:chart xmlns:c="http://schemas.openxmlformats.org/drawingml/2006/chart" xmlns:r="http://schemas.openxmlformats.org/officeDocument/2006/relationships" r:id="rId1"/>
          </a:graphicData>
        </a:graphic>
      </p:graphicFrame>
      <p:sp>
        <p:nvSpPr>
          <p:cNvPr id="10" name="文本框 9"/>
          <p:cNvSpPr txBox="1"/>
          <p:nvPr/>
        </p:nvSpPr>
        <p:spPr>
          <a:xfrm>
            <a:off x="1450867" y="6154705"/>
            <a:ext cx="4253501"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数据来源：</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中国统计年鉴（</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1983</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935515" y="678225"/>
            <a:ext cx="6320970" cy="400110"/>
          </a:xfrm>
          <a:prstGeom prst="rect">
            <a:avLst/>
          </a:prstGeom>
          <a:noFill/>
        </p:spPr>
        <p:txBody>
          <a:bodyPr wrap="square">
            <a:spAutoFit/>
          </a:bodyPr>
          <a:lstStyle/>
          <a:p>
            <a:pPr algn="ctr" rtl="0">
              <a:defRPr sz="2200" b="1" i="0" u="none" strike="noStrike" kern="1200" cap="all" spc="50" baseline="0">
                <a:solidFill>
                  <a:prstClr val="black">
                    <a:lumMod val="65000"/>
                    <a:lumOff val="35000"/>
                  </a:prstClr>
                </a:solidFill>
                <a:latin typeface="+mn-lt"/>
                <a:ea typeface="+mn-ea"/>
                <a:cs typeface="+mn-cs"/>
              </a:defRPr>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1953—1956 </a:t>
            </a:r>
            <a:r>
              <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rPr>
              <a:t>年农业的发展情况</a:t>
            </a:r>
            <a:endPar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flipV="1">
            <a:off x="0" y="4831994"/>
            <a:ext cx="12192000" cy="2040461"/>
          </a:xfrm>
          <a:prstGeom prst="rect">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sp>
        <p:nvSpPr>
          <p:cNvPr id="47" name="矩形 46"/>
          <p:cNvSpPr/>
          <p:nvPr/>
        </p:nvSpPr>
        <p:spPr>
          <a:xfrm>
            <a:off x="319581" y="5907013"/>
            <a:ext cx="11249280" cy="540212"/>
          </a:xfrm>
          <a:prstGeom prst="rect">
            <a:avLst/>
          </a:prstGeom>
        </p:spPr>
        <p:txBody>
          <a:bodyPr wrap="square">
            <a:spAutoFit/>
          </a:bodyPr>
          <a:lstStyle/>
          <a:p>
            <a:pPr algn="ctr">
              <a:lnSpc>
                <a:spcPct val="150000"/>
              </a:lnSpc>
            </a:pPr>
            <a:r>
              <a:rPr lang="zh-CN" altLang="en-US" sz="2200" b="1"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到</a:t>
            </a:r>
            <a:r>
              <a:rPr lang="en-US" altLang="zh-CN" sz="2200" b="1"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1956</a:t>
            </a:r>
            <a:r>
              <a:rPr lang="zh-CN" altLang="en-US" sz="2200" b="1"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年底，农业、手工业的社会主义改造基本完成</a:t>
            </a:r>
            <a:endParaRPr lang="zh-CN" altLang="en-US" sz="2200" b="1"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48" name="文本框 47"/>
          <p:cNvSpPr txBox="1"/>
          <p:nvPr/>
        </p:nvSpPr>
        <p:spPr>
          <a:xfrm>
            <a:off x="3396128" y="5479820"/>
            <a:ext cx="5327644" cy="499624"/>
          </a:xfrm>
          <a:prstGeom prst="rect">
            <a:avLst/>
          </a:prstGeom>
          <a:noFill/>
        </p:spPr>
        <p:txBody>
          <a:bodyPr wrap="square" rtlCol="0">
            <a:spAutoFit/>
          </a:bodyPr>
          <a:lstStyle/>
          <a:p>
            <a:pPr algn="ctr" fontAlgn="auto">
              <a:lnSpc>
                <a:spcPct val="150000"/>
              </a:lnSpc>
              <a:buClr>
                <a:srgbClr val="C00000"/>
              </a:buCl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从供销合作入手逐步发展到走生产合作的道路</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623139" y="1744817"/>
            <a:ext cx="10945722" cy="3668103"/>
          </a:xfrm>
          <a:prstGeom prst="rect">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pSp>
        <p:nvGrpSpPr>
          <p:cNvPr id="2" name="组合 1"/>
          <p:cNvGrpSpPr/>
          <p:nvPr/>
        </p:nvGrpSpPr>
        <p:grpSpPr>
          <a:xfrm>
            <a:off x="2587625" y="902154"/>
            <a:ext cx="7248208" cy="527050"/>
            <a:chOff x="-379841" y="2497093"/>
            <a:chExt cx="5977070" cy="527260"/>
          </a:xfrm>
        </p:grpSpPr>
        <p:sp>
          <p:nvSpPr>
            <p:cNvPr id="3" name="矩形: 对角圆角 26"/>
            <p:cNvSpPr/>
            <p:nvPr/>
          </p:nvSpPr>
          <p:spPr>
            <a:xfrm>
              <a:off x="-379841" y="2566045"/>
              <a:ext cx="5977070"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对角圆角 27"/>
            <p:cNvSpPr/>
            <p:nvPr/>
          </p:nvSpPr>
          <p:spPr>
            <a:xfrm>
              <a:off x="734611" y="2497093"/>
              <a:ext cx="4785007"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p:cNvSpPr/>
          <p:nvPr/>
        </p:nvSpPr>
        <p:spPr>
          <a:xfrm>
            <a:off x="4287700" y="932634"/>
            <a:ext cx="5802630" cy="398780"/>
          </a:xfrm>
          <a:prstGeom prst="rect">
            <a:avLst/>
          </a:prstGeom>
        </p:spPr>
        <p:txBody>
          <a:bodyPr wrap="square">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采取了积极领导、稳步前进的道路</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任意多边形: 形状 14"/>
          <p:cNvSpPr/>
          <p:nvPr/>
        </p:nvSpPr>
        <p:spPr>
          <a:xfrm>
            <a:off x="2706918" y="1042358"/>
            <a:ext cx="1131703" cy="318804"/>
          </a:xfrm>
          <a:custGeom>
            <a:avLst/>
            <a:gdLst/>
            <a:ahLst/>
            <a:cxnLst/>
            <a:rect l="l" t="t" r="r" b="b"/>
            <a:pathLst>
              <a:path w="1131703" h="318804">
                <a:moveTo>
                  <a:pt x="823245" y="65111"/>
                </a:moveTo>
                <a:cubicBezTo>
                  <a:pt x="869091" y="114198"/>
                  <a:pt x="892480" y="157964"/>
                  <a:pt x="893412" y="196410"/>
                </a:cubicBezTo>
                <a:cubicBezTo>
                  <a:pt x="890458" y="223872"/>
                  <a:pt x="878269" y="239101"/>
                  <a:pt x="856844" y="242098"/>
                </a:cubicBezTo>
                <a:cubicBezTo>
                  <a:pt x="845415" y="239890"/>
                  <a:pt x="838668" y="231530"/>
                  <a:pt x="836603" y="217017"/>
                </a:cubicBezTo>
                <a:cubicBezTo>
                  <a:pt x="835714" y="165909"/>
                  <a:pt x="828064" y="116629"/>
                  <a:pt x="813652" y="69177"/>
                </a:cubicBezTo>
                <a:close/>
                <a:moveTo>
                  <a:pt x="658282" y="5119"/>
                </a:moveTo>
                <a:lnTo>
                  <a:pt x="703819" y="38245"/>
                </a:lnTo>
                <a:cubicBezTo>
                  <a:pt x="703819" y="38245"/>
                  <a:pt x="704077" y="38467"/>
                  <a:pt x="704593" y="38912"/>
                </a:cubicBezTo>
                <a:cubicBezTo>
                  <a:pt x="706859" y="38912"/>
                  <a:pt x="707992" y="40733"/>
                  <a:pt x="707992" y="44375"/>
                </a:cubicBezTo>
                <a:cubicBezTo>
                  <a:pt x="707992" y="49524"/>
                  <a:pt x="703188" y="52700"/>
                  <a:pt x="693580" y="53905"/>
                </a:cubicBezTo>
                <a:lnTo>
                  <a:pt x="590567" y="53905"/>
                </a:lnTo>
                <a:lnTo>
                  <a:pt x="590567" y="288109"/>
                </a:lnTo>
                <a:lnTo>
                  <a:pt x="652904" y="288109"/>
                </a:lnTo>
                <a:lnTo>
                  <a:pt x="679964" y="255693"/>
                </a:lnTo>
                <a:lnTo>
                  <a:pt x="725652" y="286775"/>
                </a:lnTo>
                <a:cubicBezTo>
                  <a:pt x="729180" y="286775"/>
                  <a:pt x="730943" y="289034"/>
                  <a:pt x="730943" y="293551"/>
                </a:cubicBezTo>
                <a:cubicBezTo>
                  <a:pt x="730943" y="299904"/>
                  <a:pt x="725967" y="303080"/>
                  <a:pt x="716015" y="303080"/>
                </a:cubicBezTo>
                <a:lnTo>
                  <a:pt x="394673" y="303080"/>
                </a:lnTo>
                <a:lnTo>
                  <a:pt x="394673" y="288109"/>
                </a:lnTo>
                <a:lnTo>
                  <a:pt x="532360" y="288109"/>
                </a:lnTo>
                <a:lnTo>
                  <a:pt x="532360" y="53905"/>
                </a:lnTo>
                <a:lnTo>
                  <a:pt x="418979" y="53905"/>
                </a:lnTo>
                <a:lnTo>
                  <a:pt x="418979" y="37557"/>
                </a:lnTo>
                <a:lnTo>
                  <a:pt x="633824" y="37557"/>
                </a:lnTo>
                <a:close/>
                <a:moveTo>
                  <a:pt x="895176" y="4581"/>
                </a:moveTo>
                <a:lnTo>
                  <a:pt x="948973" y="10002"/>
                </a:lnTo>
                <a:cubicBezTo>
                  <a:pt x="957305" y="10002"/>
                  <a:pt x="961019" y="12361"/>
                  <a:pt x="960116" y="17079"/>
                </a:cubicBezTo>
                <a:cubicBezTo>
                  <a:pt x="961019" y="22012"/>
                  <a:pt x="956072" y="27282"/>
                  <a:pt x="945273" y="32889"/>
                </a:cubicBezTo>
                <a:lnTo>
                  <a:pt x="945273" y="285356"/>
                </a:lnTo>
                <a:lnTo>
                  <a:pt x="973624" y="285356"/>
                </a:lnTo>
                <a:lnTo>
                  <a:pt x="973624" y="57303"/>
                </a:lnTo>
                <a:cubicBezTo>
                  <a:pt x="973624" y="54593"/>
                  <a:pt x="973624" y="48376"/>
                  <a:pt x="973624" y="38654"/>
                </a:cubicBezTo>
                <a:cubicBezTo>
                  <a:pt x="972735" y="24313"/>
                  <a:pt x="972290" y="12956"/>
                  <a:pt x="972290" y="4581"/>
                </a:cubicBezTo>
                <a:lnTo>
                  <a:pt x="1026045" y="10002"/>
                </a:lnTo>
                <a:cubicBezTo>
                  <a:pt x="1033487" y="10002"/>
                  <a:pt x="1036757" y="12461"/>
                  <a:pt x="1035853" y="17380"/>
                </a:cubicBezTo>
                <a:cubicBezTo>
                  <a:pt x="1035853" y="23216"/>
                  <a:pt x="1031358" y="28386"/>
                  <a:pt x="1022366" y="32889"/>
                </a:cubicBezTo>
                <a:lnTo>
                  <a:pt x="1022366" y="244735"/>
                </a:lnTo>
                <a:lnTo>
                  <a:pt x="1027470" y="223149"/>
                </a:lnTo>
                <a:cubicBezTo>
                  <a:pt x="1043418" y="153267"/>
                  <a:pt x="1051812" y="98343"/>
                  <a:pt x="1052653" y="58379"/>
                </a:cubicBezTo>
                <a:lnTo>
                  <a:pt x="1115011" y="74877"/>
                </a:lnTo>
                <a:cubicBezTo>
                  <a:pt x="1121178" y="77329"/>
                  <a:pt x="1124261" y="80405"/>
                  <a:pt x="1124261" y="84105"/>
                </a:cubicBezTo>
                <a:cubicBezTo>
                  <a:pt x="1124261" y="89597"/>
                  <a:pt x="1118173" y="94674"/>
                  <a:pt x="1105998" y="99334"/>
                </a:cubicBezTo>
                <a:cubicBezTo>
                  <a:pt x="1091816" y="153383"/>
                  <a:pt x="1067352" y="206370"/>
                  <a:pt x="1032605" y="258296"/>
                </a:cubicBezTo>
                <a:lnTo>
                  <a:pt x="1022366" y="254770"/>
                </a:lnTo>
                <a:lnTo>
                  <a:pt x="1022366" y="285356"/>
                </a:lnTo>
                <a:lnTo>
                  <a:pt x="1053664" y="285356"/>
                </a:lnTo>
                <a:lnTo>
                  <a:pt x="1080681" y="252939"/>
                </a:lnTo>
                <a:lnTo>
                  <a:pt x="1129789" y="285356"/>
                </a:lnTo>
                <a:cubicBezTo>
                  <a:pt x="1131065" y="287894"/>
                  <a:pt x="1131703" y="289708"/>
                  <a:pt x="1131703" y="290798"/>
                </a:cubicBezTo>
                <a:cubicBezTo>
                  <a:pt x="1131703" y="297150"/>
                  <a:pt x="1126727" y="300327"/>
                  <a:pt x="1116775" y="300327"/>
                </a:cubicBezTo>
                <a:lnTo>
                  <a:pt x="795282" y="300327"/>
                </a:lnTo>
                <a:lnTo>
                  <a:pt x="795282" y="285356"/>
                </a:lnTo>
                <a:lnTo>
                  <a:pt x="896531" y="285356"/>
                </a:lnTo>
                <a:lnTo>
                  <a:pt x="896531" y="57303"/>
                </a:lnTo>
                <a:cubicBezTo>
                  <a:pt x="896531" y="35061"/>
                  <a:pt x="896079" y="17488"/>
                  <a:pt x="895176" y="4581"/>
                </a:cubicBezTo>
                <a:close/>
                <a:moveTo>
                  <a:pt x="230849" y="0"/>
                </a:moveTo>
                <a:lnTo>
                  <a:pt x="279075" y="32910"/>
                </a:lnTo>
                <a:cubicBezTo>
                  <a:pt x="283019" y="35535"/>
                  <a:pt x="284990" y="38539"/>
                  <a:pt x="284990" y="41923"/>
                </a:cubicBezTo>
                <a:cubicBezTo>
                  <a:pt x="284990" y="50083"/>
                  <a:pt x="276358" y="52363"/>
                  <a:pt x="259092" y="48764"/>
                </a:cubicBezTo>
                <a:cubicBezTo>
                  <a:pt x="235259" y="54155"/>
                  <a:pt x="211497" y="58486"/>
                  <a:pt x="187807" y="61756"/>
                </a:cubicBezTo>
                <a:lnTo>
                  <a:pt x="187807" y="120156"/>
                </a:lnTo>
                <a:lnTo>
                  <a:pt x="236485" y="120156"/>
                </a:lnTo>
                <a:lnTo>
                  <a:pt x="260899" y="87740"/>
                </a:lnTo>
                <a:lnTo>
                  <a:pt x="304995" y="119489"/>
                </a:lnTo>
                <a:cubicBezTo>
                  <a:pt x="307863" y="120895"/>
                  <a:pt x="309297" y="123383"/>
                  <a:pt x="309297" y="126954"/>
                </a:cubicBezTo>
                <a:cubicBezTo>
                  <a:pt x="309297" y="132403"/>
                  <a:pt x="304766" y="135127"/>
                  <a:pt x="295703" y="135127"/>
                </a:cubicBezTo>
                <a:lnTo>
                  <a:pt x="187808" y="135127"/>
                </a:lnTo>
                <a:lnTo>
                  <a:pt x="188108" y="161655"/>
                </a:lnTo>
                <a:cubicBezTo>
                  <a:pt x="188309" y="171561"/>
                  <a:pt x="188610" y="182508"/>
                  <a:pt x="189011" y="194496"/>
                </a:cubicBezTo>
                <a:lnTo>
                  <a:pt x="251348" y="194496"/>
                </a:lnTo>
                <a:lnTo>
                  <a:pt x="277161" y="160725"/>
                </a:lnTo>
                <a:lnTo>
                  <a:pt x="322720" y="193894"/>
                </a:lnTo>
                <a:cubicBezTo>
                  <a:pt x="325458" y="195270"/>
                  <a:pt x="326828" y="197285"/>
                  <a:pt x="326828" y="199938"/>
                </a:cubicBezTo>
                <a:cubicBezTo>
                  <a:pt x="326828" y="206291"/>
                  <a:pt x="321852" y="209467"/>
                  <a:pt x="311900" y="209467"/>
                </a:cubicBezTo>
                <a:lnTo>
                  <a:pt x="189162" y="209467"/>
                </a:lnTo>
                <a:cubicBezTo>
                  <a:pt x="189162" y="227622"/>
                  <a:pt x="189614" y="248874"/>
                  <a:pt x="190517" y="273224"/>
                </a:cubicBezTo>
                <a:cubicBezTo>
                  <a:pt x="190517" y="298850"/>
                  <a:pt x="166160" y="314043"/>
                  <a:pt x="117447" y="318804"/>
                </a:cubicBezTo>
                <a:cubicBezTo>
                  <a:pt x="117447" y="295028"/>
                  <a:pt x="98094" y="279942"/>
                  <a:pt x="59390" y="273546"/>
                </a:cubicBezTo>
                <a:lnTo>
                  <a:pt x="61348" y="260597"/>
                </a:lnTo>
                <a:lnTo>
                  <a:pt x="118458" y="263329"/>
                </a:lnTo>
                <a:cubicBezTo>
                  <a:pt x="128582" y="263329"/>
                  <a:pt x="133644" y="258396"/>
                  <a:pt x="133644" y="248530"/>
                </a:cubicBezTo>
                <a:lnTo>
                  <a:pt x="133644" y="209467"/>
                </a:lnTo>
                <a:lnTo>
                  <a:pt x="0" y="209467"/>
                </a:lnTo>
                <a:lnTo>
                  <a:pt x="0" y="194496"/>
                </a:lnTo>
                <a:lnTo>
                  <a:pt x="133644" y="194496"/>
                </a:lnTo>
                <a:lnTo>
                  <a:pt x="133644" y="135127"/>
                </a:lnTo>
                <a:lnTo>
                  <a:pt x="17553" y="135127"/>
                </a:lnTo>
                <a:lnTo>
                  <a:pt x="17553" y="120156"/>
                </a:lnTo>
                <a:lnTo>
                  <a:pt x="133644" y="120156"/>
                </a:lnTo>
                <a:lnTo>
                  <a:pt x="133644" y="67650"/>
                </a:lnTo>
                <a:cubicBezTo>
                  <a:pt x="101622" y="71235"/>
                  <a:pt x="63097" y="73938"/>
                  <a:pt x="18069" y="75759"/>
                </a:cubicBezTo>
                <a:lnTo>
                  <a:pt x="16198" y="60229"/>
                </a:lnTo>
                <a:cubicBezTo>
                  <a:pt x="134533" y="37428"/>
                  <a:pt x="206083" y="17351"/>
                  <a:pt x="230849" y="0"/>
                </a:cubicBezTo>
                <a:close/>
              </a:path>
            </a:pathLst>
          </a:custGeom>
          <a:solidFill>
            <a:srgbClr val="B0261F"/>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800" b="1" spc="300" dirty="0">
              <a:solidFill>
                <a:srgbClr val="B0261F"/>
              </a:solidFill>
              <a:latin typeface="方正粗雅宋_GBK" panose="02000000000000000000" pitchFamily="2" charset="-122"/>
              <a:ea typeface="方正粗雅宋_GBK" panose="02000000000000000000" pitchFamily="2" charset="-122"/>
            </a:endParaRPr>
          </a:p>
        </p:txBody>
      </p:sp>
      <p:sp>
        <p:nvSpPr>
          <p:cNvPr id="20" name="文本框 19"/>
          <p:cNvSpPr txBox="1"/>
          <p:nvPr/>
        </p:nvSpPr>
        <p:spPr>
          <a:xfrm>
            <a:off x="7742327" y="5036503"/>
            <a:ext cx="2800767" cy="313932"/>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参加游行的手工业生产合作社的社员们</a:t>
            </a:r>
            <a:endParaRPr lang="zh-CN" altLang="en-US" dirty="0"/>
          </a:p>
        </p:txBody>
      </p:sp>
      <p:grpSp>
        <p:nvGrpSpPr>
          <p:cNvPr id="45" name="组合 44"/>
          <p:cNvGrpSpPr/>
          <p:nvPr/>
        </p:nvGrpSpPr>
        <p:grpSpPr>
          <a:xfrm>
            <a:off x="1127979" y="1928960"/>
            <a:ext cx="5610225" cy="3013576"/>
            <a:chOff x="942975" y="2275210"/>
            <a:chExt cx="5610225" cy="3013576"/>
          </a:xfrm>
        </p:grpSpPr>
        <p:sp>
          <p:nvSpPr>
            <p:cNvPr id="44" name="矩形 43"/>
            <p:cNvSpPr/>
            <p:nvPr/>
          </p:nvSpPr>
          <p:spPr>
            <a:xfrm>
              <a:off x="942975" y="2454213"/>
              <a:ext cx="5610225" cy="2834573"/>
            </a:xfrm>
            <a:prstGeom prst="rect">
              <a:avLst/>
            </a:prstGeom>
            <a:solidFill>
              <a:srgbClr val="FFFFFB"/>
            </a:solidFill>
            <a:ln>
              <a:solidFill>
                <a:srgbClr val="C00000">
                  <a:alpha val="26000"/>
                </a:srgbClr>
              </a:solidFill>
            </a:ln>
            <a:effectLst>
              <a:outerShdw blurRad="508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189792" y="4357441"/>
              <a:ext cx="5101258" cy="563006"/>
              <a:chOff x="1156667" y="5491993"/>
              <a:chExt cx="5101258" cy="563006"/>
            </a:xfrm>
          </p:grpSpPr>
          <p:sp>
            <p:nvSpPr>
              <p:cNvPr id="34" name="剪去对角的矩形 7"/>
              <p:cNvSpPr/>
              <p:nvPr/>
            </p:nvSpPr>
            <p:spPr>
              <a:xfrm>
                <a:off x="1165621" y="5491993"/>
                <a:ext cx="5092304" cy="563006"/>
              </a:xfrm>
              <a:prstGeom prst="foldedCorner">
                <a:avLst>
                  <a:gd name="adj" fmla="val 33028"/>
                </a:avLst>
              </a:prstGeom>
              <a:solidFill>
                <a:schemeClr val="bg1"/>
              </a:solidFill>
              <a:ln>
                <a:gradFill>
                  <a:gsLst>
                    <a:gs pos="0">
                      <a:schemeClr val="accent2">
                        <a:lumMod val="20000"/>
                        <a:lumOff val="80000"/>
                      </a:schemeClr>
                    </a:gs>
                    <a:gs pos="74000">
                      <a:schemeClr val="accent2"/>
                    </a:gs>
                    <a:gs pos="83000">
                      <a:schemeClr val="accent2"/>
                    </a:gs>
                    <a:gs pos="100000">
                      <a:schemeClr val="accent2">
                        <a:lumMod val="20000"/>
                        <a:lumOff val="80000"/>
                      </a:schemeClr>
                    </a:gs>
                  </a:gsLst>
                  <a:lin ang="9000000" scaled="0"/>
                </a:grad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1156667" y="5588830"/>
                <a:ext cx="3307316" cy="369332"/>
              </a:xfrm>
              <a:prstGeom prst="rect">
                <a:avLst/>
              </a:prstGeom>
            </p:spPr>
            <p:txBody>
              <a:bodyPr wrap="none">
                <a:spAutoFit/>
              </a:bodyPr>
              <a:lstStyle/>
              <a:p>
                <a:pPr algn="ctr"/>
                <a:r>
                  <a:rPr lang="zh-CN" altLang="en-US" spc="300" dirty="0">
                    <a:latin typeface="微软雅黑" panose="020B0503020204020204" pitchFamily="34" charset="-122"/>
                    <a:ea typeface="微软雅黑" panose="020B0503020204020204" pitchFamily="34" charset="-122"/>
                  </a:rPr>
                  <a:t>    建立手工业</a:t>
                </a:r>
                <a:r>
                  <a:rPr lang="zh-CN" altLang="en-US" b="1" spc="300" dirty="0">
                    <a:solidFill>
                      <a:srgbClr val="B0261F"/>
                    </a:solidFill>
                    <a:latin typeface="微软雅黑" panose="020B0503020204020204" pitchFamily="34" charset="-122"/>
                    <a:ea typeface="微软雅黑" panose="020B0503020204020204" pitchFamily="34" charset="-122"/>
                  </a:rPr>
                  <a:t>生产合作社</a:t>
                </a:r>
                <a:endParaRPr lang="zh-CN" altLang="en-US" b="1" spc="300" dirty="0">
                  <a:solidFill>
                    <a:srgbClr val="B0261F"/>
                  </a:solidFill>
                </a:endParaRPr>
              </a:p>
            </p:txBody>
          </p:sp>
        </p:grpSp>
        <p:grpSp>
          <p:nvGrpSpPr>
            <p:cNvPr id="38" name="组合 37"/>
            <p:cNvGrpSpPr/>
            <p:nvPr/>
          </p:nvGrpSpPr>
          <p:grpSpPr>
            <a:xfrm>
              <a:off x="1187912" y="3575979"/>
              <a:ext cx="5103138" cy="563006"/>
              <a:chOff x="1154787" y="5491993"/>
              <a:chExt cx="5103138" cy="563006"/>
            </a:xfrm>
          </p:grpSpPr>
          <p:sp>
            <p:nvSpPr>
              <p:cNvPr id="39" name="剪去对角的矩形 7"/>
              <p:cNvSpPr/>
              <p:nvPr/>
            </p:nvSpPr>
            <p:spPr>
              <a:xfrm>
                <a:off x="1165621" y="5491993"/>
                <a:ext cx="5092304" cy="563006"/>
              </a:xfrm>
              <a:prstGeom prst="foldedCorner">
                <a:avLst>
                  <a:gd name="adj" fmla="val 33028"/>
                </a:avLst>
              </a:prstGeom>
              <a:solidFill>
                <a:schemeClr val="bg1"/>
              </a:solidFill>
              <a:ln>
                <a:gradFill>
                  <a:gsLst>
                    <a:gs pos="0">
                      <a:schemeClr val="accent2">
                        <a:lumMod val="20000"/>
                        <a:lumOff val="80000"/>
                      </a:schemeClr>
                    </a:gs>
                    <a:gs pos="74000">
                      <a:schemeClr val="accent2"/>
                    </a:gs>
                    <a:gs pos="83000">
                      <a:schemeClr val="accent2"/>
                    </a:gs>
                    <a:gs pos="100000">
                      <a:schemeClr val="accent2">
                        <a:lumMod val="20000"/>
                        <a:lumOff val="80000"/>
                      </a:schemeClr>
                    </a:gs>
                  </a:gsLst>
                  <a:lin ang="9000000" scaled="0"/>
                </a:grad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a:off x="1154787" y="5588830"/>
                <a:ext cx="3038012" cy="369332"/>
              </a:xfrm>
              <a:prstGeom prst="rect">
                <a:avLst/>
              </a:prstGeom>
            </p:spPr>
            <p:txBody>
              <a:bodyPr wrap="none">
                <a:spAutoFit/>
              </a:bodyPr>
              <a:lstStyle/>
              <a:p>
                <a:pPr algn="ctr"/>
                <a:r>
                  <a:rPr lang="zh-CN" altLang="en-US" spc="300" dirty="0">
                    <a:latin typeface="微软雅黑" panose="020B0503020204020204" pitchFamily="34" charset="-122"/>
                    <a:ea typeface="微软雅黑" panose="020B0503020204020204" pitchFamily="34" charset="-122"/>
                  </a:rPr>
                  <a:t>    办手工业</a:t>
                </a:r>
                <a:r>
                  <a:rPr lang="zh-CN" altLang="en-US" b="1" spc="300" dirty="0">
                    <a:solidFill>
                      <a:srgbClr val="B0261F"/>
                    </a:solidFill>
                    <a:latin typeface="微软雅黑" panose="020B0503020204020204" pitchFamily="34" charset="-122"/>
                    <a:ea typeface="微软雅黑" panose="020B0503020204020204" pitchFamily="34" charset="-122"/>
                  </a:rPr>
                  <a:t>供销合作社</a:t>
                </a:r>
                <a:endParaRPr lang="zh-CN" altLang="en-US" b="1" spc="300" dirty="0">
                  <a:solidFill>
                    <a:srgbClr val="B0261F"/>
                  </a:solidFill>
                </a:endParaRPr>
              </a:p>
            </p:txBody>
          </p:sp>
        </p:grpSp>
        <p:grpSp>
          <p:nvGrpSpPr>
            <p:cNvPr id="41" name="组合 40"/>
            <p:cNvGrpSpPr/>
            <p:nvPr/>
          </p:nvGrpSpPr>
          <p:grpSpPr>
            <a:xfrm>
              <a:off x="1198746" y="2794518"/>
              <a:ext cx="5092304" cy="563006"/>
              <a:chOff x="1165621" y="5491993"/>
              <a:chExt cx="5092304" cy="563006"/>
            </a:xfrm>
          </p:grpSpPr>
          <p:sp>
            <p:nvSpPr>
              <p:cNvPr id="42" name="剪去对角的矩形 7"/>
              <p:cNvSpPr/>
              <p:nvPr/>
            </p:nvSpPr>
            <p:spPr>
              <a:xfrm>
                <a:off x="1165621" y="5491993"/>
                <a:ext cx="5092304" cy="563006"/>
              </a:xfrm>
              <a:prstGeom prst="foldedCorner">
                <a:avLst>
                  <a:gd name="adj" fmla="val 33028"/>
                </a:avLst>
              </a:prstGeom>
              <a:solidFill>
                <a:schemeClr val="bg1"/>
              </a:solidFill>
              <a:ln>
                <a:gradFill>
                  <a:gsLst>
                    <a:gs pos="0">
                      <a:schemeClr val="accent2">
                        <a:lumMod val="20000"/>
                        <a:lumOff val="80000"/>
                      </a:schemeClr>
                    </a:gs>
                    <a:gs pos="74000">
                      <a:schemeClr val="accent2"/>
                    </a:gs>
                    <a:gs pos="83000">
                      <a:schemeClr val="accent2"/>
                    </a:gs>
                    <a:gs pos="100000">
                      <a:schemeClr val="accent2">
                        <a:lumMod val="20000"/>
                        <a:lumOff val="80000"/>
                      </a:schemeClr>
                    </a:gs>
                  </a:gsLst>
                  <a:lin ang="9000000" scaled="0"/>
                </a:grad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a:off x="1371468" y="5588830"/>
                <a:ext cx="2553904" cy="369332"/>
              </a:xfrm>
              <a:prstGeom prst="rect">
                <a:avLst/>
              </a:prstGeom>
            </p:spPr>
            <p:txBody>
              <a:bodyPr wrap="none">
                <a:spAutoFit/>
              </a:bodyPr>
              <a:lstStyle/>
              <a:p>
                <a:r>
                  <a:rPr lang="zh-CN" altLang="en-US" spc="300" dirty="0">
                    <a:latin typeface="微软雅黑" panose="020B0503020204020204" pitchFamily="34" charset="-122"/>
                    <a:ea typeface="微软雅黑" panose="020B0503020204020204" pitchFamily="34" charset="-122"/>
                  </a:rPr>
                  <a:t>  办手工业</a:t>
                </a:r>
                <a:r>
                  <a:rPr lang="zh-CN" altLang="en-US" b="1" spc="300" dirty="0">
                    <a:solidFill>
                      <a:srgbClr val="B0261F"/>
                    </a:solidFill>
                    <a:latin typeface="微软雅黑" panose="020B0503020204020204" pitchFamily="34" charset="-122"/>
                    <a:ea typeface="微软雅黑" panose="020B0503020204020204" pitchFamily="34" charset="-122"/>
                  </a:rPr>
                  <a:t>供销小组</a:t>
                </a:r>
                <a:endParaRPr lang="zh-CN" altLang="en-US" b="1" spc="300" dirty="0">
                  <a:solidFill>
                    <a:srgbClr val="B0261F"/>
                  </a:solidFill>
                </a:endParaRPr>
              </a:p>
            </p:txBody>
          </p:sp>
        </p:grpSp>
        <p:sp>
          <p:nvSpPr>
            <p:cNvPr id="21" name="文本框 20"/>
            <p:cNvSpPr txBox="1"/>
            <p:nvPr/>
          </p:nvSpPr>
          <p:spPr>
            <a:xfrm>
              <a:off x="1162464" y="2275210"/>
              <a:ext cx="2262158" cy="369332"/>
            </a:xfrm>
            <a:prstGeom prst="rect">
              <a:avLst/>
            </a:prstGeom>
            <a:solidFill>
              <a:srgbClr val="FCFDFA"/>
            </a:solid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在方法步骤上，通过</a:t>
              </a:r>
              <a:endParaRPr lang="zh-CN" altLang="en-US" b="1" dirty="0">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99193" y="1905642"/>
            <a:ext cx="4087035" cy="3036894"/>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lum bright="70000" contrast="-70000"/>
            <a:extLst>
              <a:ext uri="{28A0092B-C50C-407E-A947-70E740481C1C}">
                <a14:useLocalDpi xmlns:a14="http://schemas.microsoft.com/office/drawing/2010/main" val="0"/>
              </a:ext>
            </a:extLst>
          </a:blip>
          <a:srcRect t="22069" b="21783"/>
          <a:stretch>
            <a:fillRect/>
          </a:stretch>
        </p:blipFill>
        <p:spPr>
          <a:xfrm>
            <a:off x="3892286" y="-1"/>
            <a:ext cx="8286930" cy="6858000"/>
          </a:xfrm>
          <a:prstGeom prst="rect">
            <a:avLst/>
          </a:prstGeom>
        </p:spPr>
      </p:pic>
      <p:pic>
        <p:nvPicPr>
          <p:cNvPr id="19" name="图片 18"/>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l="9000" t="24005" r="7600" b="25662"/>
          <a:stretch>
            <a:fillRect/>
          </a:stretch>
        </p:blipFill>
        <p:spPr>
          <a:xfrm>
            <a:off x="324861" y="1"/>
            <a:ext cx="7912100" cy="6858000"/>
          </a:xfrm>
          <a:prstGeom prst="rect">
            <a:avLst/>
          </a:prstGeom>
          <a:effectLst>
            <a:outerShdw blurRad="165100" dist="38100" algn="l" rotWithShape="0">
              <a:prstClr val="black">
                <a:alpha val="20000"/>
              </a:prstClr>
            </a:outerShdw>
          </a:effectLst>
        </p:spPr>
      </p:pic>
      <p:pic>
        <p:nvPicPr>
          <p:cNvPr id="10" name="图片 9"/>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l="9000" t="24005" r="7600" b="25662"/>
          <a:stretch>
            <a:fillRect/>
          </a:stretch>
        </p:blipFill>
        <p:spPr>
          <a:xfrm>
            <a:off x="0" y="1"/>
            <a:ext cx="7912100" cy="6858000"/>
          </a:xfrm>
          <a:prstGeom prst="rect">
            <a:avLst/>
          </a:prstGeom>
          <a:effectLst>
            <a:outerShdw blurRad="165100" dist="38100" algn="l" rotWithShape="0">
              <a:prstClr val="black">
                <a:alpha val="20000"/>
              </a:prstClr>
            </a:outerShdw>
          </a:effectLst>
        </p:spPr>
      </p:pic>
      <p:sp>
        <p:nvSpPr>
          <p:cNvPr id="18" name="矩形 17"/>
          <p:cNvSpPr/>
          <p:nvPr/>
        </p:nvSpPr>
        <p:spPr>
          <a:xfrm>
            <a:off x="0" y="0"/>
            <a:ext cx="12191999"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#D43A0B</a:t>
            </a:r>
            <a:endParaRPr lang="zh-CN" altLang="en-US"/>
          </a:p>
        </p:txBody>
      </p:sp>
      <p:sp>
        <p:nvSpPr>
          <p:cNvPr id="11" name="矩形: 对角圆角 10"/>
          <p:cNvSpPr/>
          <p:nvPr/>
        </p:nvSpPr>
        <p:spPr>
          <a:xfrm flipH="1">
            <a:off x="5633127" y="2048229"/>
            <a:ext cx="6266461" cy="3596111"/>
          </a:xfrm>
          <a:prstGeom prst="round2DiagRect">
            <a:avLst/>
          </a:prstGeom>
          <a:solidFill>
            <a:schemeClr val="bg1"/>
          </a:solidFill>
          <a:ln>
            <a:noFill/>
          </a:ln>
          <a:effectLst>
            <a:outerShdw blurRad="254000" sx="102000" sy="102000" algn="ctr" rotWithShape="0">
              <a:schemeClr val="tx1">
                <a:lumMod val="50000"/>
                <a:lumOff val="50000"/>
                <a:alpha val="40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136054" y="3043769"/>
            <a:ext cx="4346331" cy="2346283"/>
          </a:xfrm>
          <a:prstGeom prst="rect">
            <a:avLst/>
          </a:prstGeom>
          <a:noFill/>
        </p:spPr>
        <p:txBody>
          <a:bodyPr wrap="square" rtlCol="0">
            <a:spAutoFit/>
          </a:bodyPr>
          <a:lstStyle/>
          <a:p>
            <a:pPr algn="just" fontAlgn="auto">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新中国是工人阶级领导的以工农联盟为基础的</a:t>
            </a:r>
            <a:r>
              <a:rPr lang="zh-CN" altLang="en-US" sz="2000" b="1" dirty="0">
                <a:solidFill>
                  <a:srgbClr val="AF1E22"/>
                </a:solidFill>
                <a:latin typeface="微软雅黑" panose="020B0503020204020204" pitchFamily="34" charset="-122"/>
                <a:ea typeface="微软雅黑" panose="020B0503020204020204" pitchFamily="34" charset="-122"/>
                <a:cs typeface="微软雅黑" panose="020B0503020204020204" pitchFamily="34" charset="-122"/>
              </a:rPr>
              <a:t>人民民主专政</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的国家，</a:t>
            </a:r>
            <a:r>
              <a:rPr lang="zh-CN" altLang="en-US" sz="2000" b="1" dirty="0">
                <a:solidFill>
                  <a:srgbClr val="AF1E22"/>
                </a:solidFill>
                <a:latin typeface="微软雅黑" panose="020B0503020204020204" pitchFamily="34" charset="-122"/>
                <a:ea typeface="微软雅黑" panose="020B0503020204020204" pitchFamily="34" charset="-122"/>
                <a:cs typeface="微软雅黑" panose="020B0503020204020204" pitchFamily="34" charset="-122"/>
              </a:rPr>
              <a:t>马克思主义</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在思想文化领域处于指导地位，</a:t>
            </a:r>
            <a:r>
              <a:rPr lang="zh-CN" altLang="en-US" sz="2000" b="1" dirty="0">
                <a:solidFill>
                  <a:srgbClr val="AF1E22"/>
                </a:solidFill>
                <a:latin typeface="微软雅黑" panose="020B0503020204020204" pitchFamily="34" charset="-122"/>
                <a:ea typeface="微软雅黑" panose="020B0503020204020204" pitchFamily="34" charset="-122"/>
                <a:cs typeface="微软雅黑" panose="020B0503020204020204" pitchFamily="34" charset="-122"/>
              </a:rPr>
              <a:t>中国共产党</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执政并得到人民群众的广泛拥护。</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9" name="组合 8"/>
          <p:cNvGrpSpPr/>
          <p:nvPr/>
        </p:nvGrpSpPr>
        <p:grpSpPr>
          <a:xfrm>
            <a:off x="337561" y="1420834"/>
            <a:ext cx="6537302" cy="4236206"/>
            <a:chOff x="4793602" y="0"/>
            <a:chExt cx="9568656" cy="6858000"/>
          </a:xfrm>
          <a:effectLst>
            <a:outerShdw blurRad="50800" dist="38100" algn="l" rotWithShape="0">
              <a:prstClr val="black">
                <a:alpha val="40000"/>
              </a:prstClr>
            </a:outerShdw>
            <a:reflection blurRad="6350" stA="16000" endPos="29000" dir="5400000" sy="-100000" algn="bl" rotWithShape="0"/>
          </a:effectLst>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602" y="0"/>
              <a:ext cx="4775054" cy="6858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8656" y="0"/>
              <a:ext cx="4793602" cy="6858000"/>
            </a:xfrm>
            <a:prstGeom prst="rect">
              <a:avLst/>
            </a:prstGeom>
          </p:spPr>
        </p:pic>
      </p:grpSp>
      <p:grpSp>
        <p:nvGrpSpPr>
          <p:cNvPr id="23" name="组合 22"/>
          <p:cNvGrpSpPr/>
          <p:nvPr/>
        </p:nvGrpSpPr>
        <p:grpSpPr>
          <a:xfrm>
            <a:off x="7136054" y="2368549"/>
            <a:ext cx="4478094" cy="427149"/>
            <a:chOff x="7598926" y="2265705"/>
            <a:chExt cx="4478094" cy="580794"/>
          </a:xfrm>
        </p:grpSpPr>
        <p:grpSp>
          <p:nvGrpSpPr>
            <p:cNvPr id="15" name="组合 14"/>
            <p:cNvGrpSpPr/>
            <p:nvPr/>
          </p:nvGrpSpPr>
          <p:grpSpPr>
            <a:xfrm>
              <a:off x="8976581" y="2265705"/>
              <a:ext cx="1718446" cy="580794"/>
              <a:chOff x="9003189" y="740677"/>
              <a:chExt cx="2974957" cy="670202"/>
            </a:xfrm>
          </p:grpSpPr>
          <p:sp>
            <p:nvSpPr>
              <p:cNvPr id="16" name="对角圆角矩形 31"/>
              <p:cNvSpPr/>
              <p:nvPr/>
            </p:nvSpPr>
            <p:spPr>
              <a:xfrm>
                <a:off x="9003189" y="740677"/>
                <a:ext cx="2974957" cy="670202"/>
              </a:xfrm>
              <a:prstGeom prst="round2SameRect">
                <a:avLst>
                  <a:gd name="adj1" fmla="val 23227"/>
                  <a:gd name="adj2" fmla="val 0"/>
                </a:avLst>
              </a:prstGeom>
              <a:gradFill>
                <a:gsLst>
                  <a:gs pos="0">
                    <a:srgbClr val="E95204"/>
                  </a:gs>
                  <a:gs pos="100000">
                    <a:srgbClr val="B0261F"/>
                  </a:gs>
                </a:gsLst>
                <a:lin ang="6000000" scaled="0"/>
              </a:gradFill>
              <a:ln w="25400">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056054" y="750639"/>
                <a:ext cx="2869225" cy="400111"/>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在政治上</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21" name="直接连接符 20"/>
            <p:cNvCxnSpPr/>
            <p:nvPr/>
          </p:nvCxnSpPr>
          <p:spPr>
            <a:xfrm>
              <a:off x="10928390"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598926"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 一、为什么要向社会主义社会过渡？</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90666" y="-11783"/>
            <a:ext cx="5901334" cy="6869783"/>
          </a:xfrm>
          <a:prstGeom prst="rect">
            <a:avLst/>
          </a:prstGeom>
          <a:gradFill flip="none" rotWithShape="1">
            <a:gsLst>
              <a:gs pos="0">
                <a:schemeClr val="tx1">
                  <a:alpha val="70000"/>
                </a:schemeClr>
              </a:gs>
              <a:gs pos="100000">
                <a:schemeClr val="tx1">
                  <a:alpha val="0"/>
                </a:schemeClr>
              </a:gs>
            </a:gsLst>
            <a:lin ang="5400000" scaled="1"/>
            <a:tileRect/>
          </a:gradFill>
          <a:ln>
            <a:noFill/>
          </a:ln>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r="21052"/>
          <a:stretch>
            <a:fillRect/>
          </a:stretch>
        </p:blipFill>
        <p:spPr>
          <a:xfrm>
            <a:off x="-1021278" y="-3243"/>
            <a:ext cx="7311944" cy="6873917"/>
          </a:xfrm>
          <a:prstGeom prst="rect">
            <a:avLst/>
          </a:prstGeom>
          <a:effectLst>
            <a:outerShdw blurRad="215900" dist="114300" dir="2700000" algn="tl" rotWithShape="0">
              <a:prstClr val="black">
                <a:alpha val="64000"/>
              </a:prstClr>
            </a:outerShdw>
          </a:effectLst>
        </p:spPr>
      </p:pic>
      <p:sp>
        <p:nvSpPr>
          <p:cNvPr id="5" name="矩形 4"/>
          <p:cNvSpPr/>
          <p:nvPr/>
        </p:nvSpPr>
        <p:spPr>
          <a:xfrm rot="10800000" flipH="1">
            <a:off x="6296961" y="2590800"/>
            <a:ext cx="5895039" cy="4279874"/>
          </a:xfrm>
          <a:prstGeom prst="rect">
            <a:avLst/>
          </a:prstGeom>
          <a:gradFill flip="none" rotWithShape="1">
            <a:gsLst>
              <a:gs pos="0">
                <a:schemeClr val="tx1">
                  <a:alpha val="70000"/>
                </a:schemeClr>
              </a:gs>
              <a:gs pos="100000">
                <a:schemeClr val="tx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10800000" flipH="1" flipV="1">
            <a:off x="0" y="0"/>
            <a:ext cx="7406641" cy="3752850"/>
          </a:xfrm>
          <a:prstGeom prst="rect">
            <a:avLst/>
          </a:prstGeom>
          <a:gradFill flip="none" rotWithShape="1">
            <a:gsLst>
              <a:gs pos="0">
                <a:schemeClr val="tx1">
                  <a:alpha val="16000"/>
                </a:schemeClr>
              </a:gs>
              <a:gs pos="100000">
                <a:schemeClr val="tx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5719" y="5382354"/>
            <a:ext cx="5137414" cy="499624"/>
          </a:xfrm>
          <a:prstGeom prst="rect">
            <a:avLst/>
          </a:prstGeom>
          <a:noFill/>
        </p:spPr>
        <p:txBody>
          <a:bodyPr wrap="square" rtlCol="0">
            <a:spAutoFit/>
          </a:bodyPr>
          <a:lstStyle/>
          <a:p>
            <a:pPr algn="ctr" fontAlgn="auto">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福建晋江县金井乡新街缝纫手工业合作社</a:t>
            </a:r>
            <a:endParaRPr lang="zh-CN" altLang="en-US" sz="20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8012047" y="5382354"/>
            <a:ext cx="4179953" cy="1015663"/>
          </a:xfrm>
          <a:prstGeom prst="rect">
            <a:avLst/>
          </a:prstGeom>
          <a:noFill/>
        </p:spPr>
        <p:txBody>
          <a:bodyPr wrap="square" rtlCol="0">
            <a:spAutoFit/>
          </a:bodyPr>
          <a:lstStyle/>
          <a:p>
            <a:pPr fontAlgn="auto">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西藏高原上第一个手工业合作社</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七一</a:t>
            </a:r>
            <a:r>
              <a:rPr lang="zh-CN" altLang="en-US" sz="20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微软雅黑" panose="020B0503020204020204" pitchFamily="34"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铁木生产合作社</a:t>
            </a:r>
            <a:endParaRPr lang="zh-CN" altLang="en-US" sz="2000" b="1" dirty="0">
              <a:solidFill>
                <a:srgbClr val="FFF8C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 二、新民主主义社会如何向社会主义社会过渡？</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00338" y="915988"/>
            <a:ext cx="6799263" cy="1303338"/>
          </a:xfrm>
        </p:spPr>
        <p:txBody>
          <a:bodyPr vert="horz" wrap="square" lIns="91440" tIns="45720" rIns="91440" bIns="45720" numCol="1" anchor="ctr" anchorCtr="0" compatLnSpc="1"/>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2860" b="1" i="0" u="none" strike="noStrike" kern="1200" cap="none" spc="0" normalizeH="0" baseline="0" noProof="0" dirty="0">
                <a:ln w="3175" cmpd="sng">
                  <a:noFill/>
                </a:ln>
                <a:solidFill>
                  <a:srgbClr val="262626"/>
                </a:solidFill>
                <a:effectLst/>
                <a:uLnTx/>
                <a:uFillTx/>
                <a:latin typeface="方正粗黑宋简体" panose="02000000000000000000" pitchFamily="2" charset="-122"/>
                <a:ea typeface="方正粗黑宋简体" panose="02000000000000000000" pitchFamily="2" charset="-122"/>
                <a:cs typeface="+mj-cs"/>
              </a:rPr>
              <a:t>围绕农业社会主义改造的三次争论</a:t>
            </a:r>
            <a:endParaRPr kumimoji="1" lang="zh-CN" altLang="en-US" sz="2860" b="1" i="0" u="none" strike="noStrike" kern="1200" cap="none" spc="0" normalizeH="0" baseline="0" noProof="0" dirty="0">
              <a:ln w="3175" cmpd="sng">
                <a:noFill/>
              </a:ln>
              <a:solidFill>
                <a:srgbClr val="262626"/>
              </a:solidFill>
              <a:effectLst/>
              <a:uLnTx/>
              <a:uFillTx/>
              <a:latin typeface="方正粗黑宋简体" panose="02000000000000000000" pitchFamily="2" charset="-122"/>
              <a:ea typeface="方正粗黑宋简体" panose="02000000000000000000" pitchFamily="2" charset="-122"/>
              <a:cs typeface="+mj-cs"/>
            </a:endParaRPr>
          </a:p>
        </p:txBody>
      </p:sp>
      <p:sp>
        <p:nvSpPr>
          <p:cNvPr id="3" name="内容占位符 2"/>
          <p:cNvSpPr>
            <a:spLocks noGrp="1"/>
          </p:cNvSpPr>
          <p:nvPr>
            <p:ph idx="1"/>
          </p:nvPr>
        </p:nvSpPr>
        <p:spPr>
          <a:xfrm>
            <a:off x="2700338" y="2490788"/>
            <a:ext cx="6799263" cy="3444875"/>
          </a:xfrm>
        </p:spPr>
        <p:txBody>
          <a:bodyPr vert="horz" wrap="square" lIns="91440" tIns="45720" rIns="91440" bIns="45720" numCol="1" anchor="t" anchorCtr="0" compatLnSpc="1"/>
          <a:lstStyle/>
          <a:p>
            <a:pPr marL="285750" marR="0" lvl="0" indent="-28575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Char char="•"/>
              <a:defRPr/>
            </a:pPr>
            <a:r>
              <a:rPr kumimoji="1" lang="zh-CN" altLang="en-US" sz="2400" b="0" i="0" u="none" strike="noStrike" kern="1200" cap="none" spc="0" normalizeH="0" baseline="0" noProof="0" dirty="0">
                <a:ln>
                  <a:noFill/>
                </a:ln>
                <a:solidFill>
                  <a:srgbClr val="262626"/>
                </a:solidFill>
                <a:effectLst/>
                <a:uLnTx/>
                <a:uFillTx/>
                <a:latin typeface="+mn-lt"/>
                <a:ea typeface="+mn-ea"/>
                <a:cs typeface="+mn-cs"/>
              </a:rPr>
              <a:t>土地革命后，党在农业的基本方向上的认识是</a:t>
            </a:r>
            <a:r>
              <a:rPr kumimoji="1" lang="zh-CN" altLang="en-US" sz="2225" b="1" i="0" u="none" strike="noStrike" kern="1200" cap="none" spc="0" normalizeH="0" baseline="0" noProof="0" dirty="0">
                <a:ln>
                  <a:noFill/>
                </a:ln>
                <a:solidFill>
                  <a:srgbClr val="860908"/>
                </a:solidFill>
                <a:effectLst/>
                <a:uLnTx/>
                <a:uFillTx/>
                <a:latin typeface="+mn-lt"/>
                <a:ea typeface="+mn-ea"/>
                <a:cs typeface="+mn-cs"/>
              </a:rPr>
              <a:t>一致的</a:t>
            </a:r>
            <a:endParaRPr kumimoji="1" lang="en-US" altLang="zh-CN" sz="2225" b="1" i="0" u="none" strike="noStrike" kern="1200" cap="none" spc="0" normalizeH="0" baseline="0" noProof="0" dirty="0">
              <a:ln>
                <a:noFill/>
              </a:ln>
              <a:solidFill>
                <a:srgbClr val="860908"/>
              </a:solidFill>
              <a:effectLst/>
              <a:uLnTx/>
              <a:uFillTx/>
              <a:latin typeface="+mn-lt"/>
              <a:ea typeface="+mn-ea"/>
              <a:cs typeface="+mn-cs"/>
            </a:endParaRPr>
          </a:p>
          <a:p>
            <a:pPr marL="285750" marR="0" lvl="0" indent="-28575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Char char="•"/>
              <a:defRPr/>
            </a:pPr>
            <a:r>
              <a:rPr kumimoji="1" lang="zh-CN" altLang="en-US" sz="2400" b="0" i="0" u="none" strike="noStrike" kern="1200" cap="none" spc="0" normalizeH="0" baseline="0" noProof="0" dirty="0">
                <a:ln>
                  <a:noFill/>
                </a:ln>
                <a:solidFill>
                  <a:srgbClr val="262626"/>
                </a:solidFill>
                <a:effectLst/>
                <a:uLnTx/>
                <a:uFillTx/>
                <a:latin typeface="+mn-lt"/>
                <a:ea typeface="+mn-ea"/>
                <a:cs typeface="+mn-cs"/>
              </a:rPr>
              <a:t>但什么时候进行？如何进行？以怎样的速度进行？</a:t>
            </a:r>
            <a:r>
              <a:rPr kumimoji="1" lang="zh-CN" altLang="en-US" sz="2225" b="1" i="0" u="none" strike="noStrike" kern="1200" cap="none" spc="0" normalizeH="0" baseline="0" noProof="0" dirty="0">
                <a:ln>
                  <a:noFill/>
                </a:ln>
                <a:solidFill>
                  <a:srgbClr val="860908"/>
                </a:solidFill>
                <a:effectLst/>
                <a:uLnTx/>
                <a:uFillTx/>
                <a:latin typeface="+mn-lt"/>
                <a:ea typeface="+mn-ea"/>
                <a:cs typeface="+mn-cs"/>
              </a:rPr>
              <a:t>存在争议</a:t>
            </a:r>
            <a:endParaRPr kumimoji="1" lang="zh-CN" altLang="en-US" sz="2225" b="1" i="0" u="none" strike="noStrike" kern="1200" cap="none" spc="0" normalizeH="0" baseline="0" noProof="0" dirty="0">
              <a:ln>
                <a:noFill/>
              </a:ln>
              <a:solidFill>
                <a:srgbClr val="860908"/>
              </a:solidFill>
              <a:effectLst/>
              <a:uLnTx/>
              <a:uFillTx/>
              <a:latin typeface="+mn-lt"/>
              <a:ea typeface="+mn-ea"/>
              <a:cs typeface="+mn-cs"/>
            </a:endParaRPr>
          </a:p>
        </p:txBody>
      </p:sp>
      <p:sp>
        <p:nvSpPr>
          <p:cNvPr id="4" name="椭圆 3"/>
          <p:cNvSpPr/>
          <p:nvPr/>
        </p:nvSpPr>
        <p:spPr>
          <a:xfrm>
            <a:off x="1524001" y="1234427"/>
            <a:ext cx="914575" cy="79032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mn-cs"/>
              </a:rPr>
              <a:t>补</a:t>
            </a:r>
            <a:endParaRPr kumimoji="1" lang="zh-CN" altLang="en-US"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mn-cs"/>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charRg st="0" end="24"/>
                                            </p:txEl>
                                          </p:spTgt>
                                        </p:tgtEl>
                                        <p:attrNameLst>
                                          <p:attrName>style.visibility</p:attrName>
                                        </p:attrNameLst>
                                      </p:cBhvr>
                                      <p:to>
                                        <p:strVal val="visible"/>
                                      </p:to>
                                    </p:set>
                                    <p:animEffect transition="in" filter="strips(downLeft)">
                                      <p:cBhvr>
                                        <p:cTn id="7" dur="500"/>
                                        <p:tgtEl>
                                          <p:spTgt spid="3">
                                            <p:txEl>
                                              <p:charRg st="0" end="2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charRg st="24" end="51"/>
                                            </p:txEl>
                                          </p:spTgt>
                                        </p:tgtEl>
                                        <p:attrNameLst>
                                          <p:attrName>style.visibility</p:attrName>
                                        </p:attrNameLst>
                                      </p:cBhvr>
                                      <p:to>
                                        <p:strVal val="visible"/>
                                      </p:to>
                                    </p:set>
                                    <p:anim calcmode="lin" valueType="num">
                                      <p:cBhvr additive="base">
                                        <p:cTn id="12" dur="500"/>
                                        <p:tgtEl>
                                          <p:spTgt spid="3">
                                            <p:txEl>
                                              <p:charRg st="24" end="5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charRg st="24" end="5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00338" y="915988"/>
            <a:ext cx="6799263" cy="1303338"/>
          </a:xfrm>
        </p:spPr>
        <p:txBody>
          <a:bodyPr vert="horz" wrap="square" lIns="91440" tIns="45720" rIns="91440" bIns="45720" numCol="1" anchor="ctr" anchorCtr="0" compatLnSpc="1"/>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en-US" altLang="zh-CN" sz="2860" b="1" i="0" u="none" strike="noStrike" kern="1200" cap="none" spc="0" normalizeH="0" baseline="0" noProof="0" dirty="0">
                <a:ln w="3175" cmpd="sng">
                  <a:noFill/>
                </a:ln>
                <a:solidFill>
                  <a:srgbClr val="262626"/>
                </a:solidFill>
                <a:effectLst/>
                <a:uLnTx/>
                <a:uFillTx/>
                <a:latin typeface="+mn-ea"/>
                <a:ea typeface="+mn-ea"/>
                <a:cs typeface="+mj-cs"/>
              </a:rPr>
              <a:t>1951</a:t>
            </a:r>
            <a:r>
              <a:rPr kumimoji="1" lang="zh-CN" altLang="en-US" sz="2860" b="1" i="0" u="none" strike="noStrike" kern="1200" cap="none" spc="0" normalizeH="0" baseline="0" noProof="0" dirty="0">
                <a:ln w="3175" cmpd="sng">
                  <a:noFill/>
                </a:ln>
                <a:solidFill>
                  <a:srgbClr val="262626"/>
                </a:solidFill>
                <a:effectLst/>
                <a:uLnTx/>
                <a:uFillTx/>
                <a:latin typeface="+mn-ea"/>
                <a:ea typeface="+mn-ea"/>
                <a:cs typeface="+mj-cs"/>
              </a:rPr>
              <a:t>年的新现象</a:t>
            </a:r>
            <a:endParaRPr kumimoji="1" lang="zh-CN" altLang="en-US" sz="2860" b="1" i="0" u="none" strike="noStrike" kern="1200" cap="none" spc="0" normalizeH="0" baseline="0" noProof="0" dirty="0">
              <a:ln w="3175" cmpd="sng">
                <a:noFill/>
              </a:ln>
              <a:solidFill>
                <a:srgbClr val="262626"/>
              </a:solidFill>
              <a:effectLst/>
              <a:uLnTx/>
              <a:uFillTx/>
              <a:latin typeface="+mn-ea"/>
              <a:ea typeface="+mn-ea"/>
              <a:cs typeface="+mj-cs"/>
            </a:endParaRPr>
          </a:p>
        </p:txBody>
      </p:sp>
      <p:cxnSp>
        <p:nvCxnSpPr>
          <p:cNvPr id="7" name="直线箭头连接符 6"/>
          <p:cNvCxnSpPr/>
          <p:nvPr/>
        </p:nvCxnSpPr>
        <p:spPr>
          <a:xfrm flipH="1" flipV="1">
            <a:off x="2676525" y="1885950"/>
            <a:ext cx="25400" cy="2457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直线箭头连接符 8"/>
          <p:cNvCxnSpPr/>
          <p:nvPr/>
        </p:nvCxnSpPr>
        <p:spPr>
          <a:xfrm>
            <a:off x="2701925" y="4343400"/>
            <a:ext cx="34956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线箭头连接符 9"/>
          <p:cNvCxnSpPr/>
          <p:nvPr/>
        </p:nvCxnSpPr>
        <p:spPr>
          <a:xfrm flipH="1" flipV="1">
            <a:off x="6611938" y="1885950"/>
            <a:ext cx="26988" cy="2457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线箭头连接符 10"/>
          <p:cNvCxnSpPr/>
          <p:nvPr/>
        </p:nvCxnSpPr>
        <p:spPr>
          <a:xfrm>
            <a:off x="6664325" y="4343400"/>
            <a:ext cx="34972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559" name="文本框 12"/>
          <p:cNvSpPr txBox="1"/>
          <p:nvPr/>
        </p:nvSpPr>
        <p:spPr>
          <a:xfrm>
            <a:off x="2135505" y="2624138"/>
            <a:ext cx="439420" cy="1452880"/>
          </a:xfrm>
          <a:prstGeom prst="rect">
            <a:avLst/>
          </a:prstGeom>
          <a:noFill/>
          <a:ln w="9525">
            <a:noFill/>
          </a:ln>
        </p:spPr>
        <p:txBody>
          <a:bodyPr vert="eaVert" wrap="none" lIns="81647" tIns="40823" rIns="81647" bIns="40823">
            <a:spAutoFit/>
          </a:bodyPr>
          <a:p>
            <a:pPr>
              <a:buNone/>
            </a:pPr>
            <a:r>
              <a:rPr lang="zh-CN" altLang="en-US" dirty="0">
                <a:latin typeface="Garamond" panose="02020404030301010803" pitchFamily="18" charset="0"/>
                <a:ea typeface="方正舒体" panose="02010601030101010101" pitchFamily="2" charset="-122"/>
              </a:rPr>
              <a:t>经济生活水平</a:t>
            </a:r>
            <a:endParaRPr lang="zh-CN" altLang="en-US" dirty="0">
              <a:latin typeface="Garamond" panose="02020404030301010803" pitchFamily="18" charset="0"/>
              <a:ea typeface="方正舒体" panose="02010601030101010101" pitchFamily="2" charset="-122"/>
            </a:endParaRPr>
          </a:p>
        </p:txBody>
      </p:sp>
      <p:pic>
        <p:nvPicPr>
          <p:cNvPr id="23560" name="图片 14" descr="屏幕快照 2019-03-18 16.31.04.png"/>
          <p:cNvPicPr>
            <a:picLocks noChangeAspect="1"/>
          </p:cNvPicPr>
          <p:nvPr/>
        </p:nvPicPr>
        <p:blipFill>
          <a:blip r:embed="rId1"/>
          <a:stretch>
            <a:fillRect/>
          </a:stretch>
        </p:blipFill>
        <p:spPr>
          <a:xfrm>
            <a:off x="7545388" y="2947988"/>
            <a:ext cx="622300" cy="295275"/>
          </a:xfrm>
          <a:prstGeom prst="rect">
            <a:avLst/>
          </a:prstGeom>
          <a:noFill/>
          <a:ln w="9525">
            <a:noFill/>
          </a:ln>
        </p:spPr>
      </p:pic>
      <p:pic>
        <p:nvPicPr>
          <p:cNvPr id="23561" name="图片 15" descr="屏幕快照 2019-03-18 16.30.42.png"/>
          <p:cNvPicPr>
            <a:picLocks noChangeAspect="1"/>
          </p:cNvPicPr>
          <p:nvPr/>
        </p:nvPicPr>
        <p:blipFill>
          <a:blip r:embed="rId2"/>
          <a:stretch>
            <a:fillRect/>
          </a:stretch>
        </p:blipFill>
        <p:spPr>
          <a:xfrm>
            <a:off x="7494588" y="2366963"/>
            <a:ext cx="673100" cy="514350"/>
          </a:xfrm>
          <a:prstGeom prst="rect">
            <a:avLst/>
          </a:prstGeom>
          <a:noFill/>
          <a:ln w="9525">
            <a:noFill/>
          </a:ln>
        </p:spPr>
      </p:pic>
      <p:pic>
        <p:nvPicPr>
          <p:cNvPr id="23562" name="图片 16" descr="屏幕快照 2019-03-18 16.30.30.png"/>
          <p:cNvPicPr>
            <a:picLocks noChangeAspect="1"/>
          </p:cNvPicPr>
          <p:nvPr/>
        </p:nvPicPr>
        <p:blipFill>
          <a:blip r:embed="rId3"/>
          <a:stretch>
            <a:fillRect/>
          </a:stretch>
        </p:blipFill>
        <p:spPr>
          <a:xfrm>
            <a:off x="6664325" y="2305050"/>
            <a:ext cx="647700" cy="466725"/>
          </a:xfrm>
          <a:prstGeom prst="rect">
            <a:avLst/>
          </a:prstGeom>
          <a:noFill/>
          <a:ln w="9525">
            <a:noFill/>
          </a:ln>
        </p:spPr>
      </p:pic>
      <p:pic>
        <p:nvPicPr>
          <p:cNvPr id="23563" name="图片 19" descr="屏幕快照 2019-03-18 16.39.18.png"/>
          <p:cNvPicPr>
            <a:picLocks noChangeAspect="1"/>
          </p:cNvPicPr>
          <p:nvPr/>
        </p:nvPicPr>
        <p:blipFill>
          <a:blip r:embed="rId4"/>
          <a:stretch>
            <a:fillRect/>
          </a:stretch>
        </p:blipFill>
        <p:spPr>
          <a:xfrm>
            <a:off x="6664325" y="2881313"/>
            <a:ext cx="914400" cy="381000"/>
          </a:xfrm>
          <a:prstGeom prst="rect">
            <a:avLst/>
          </a:prstGeom>
          <a:noFill/>
          <a:ln w="9525">
            <a:noFill/>
          </a:ln>
        </p:spPr>
      </p:pic>
      <p:pic>
        <p:nvPicPr>
          <p:cNvPr id="23564" name="图片 20" descr="屏幕快照 2019-03-18 16.38.54.png"/>
          <p:cNvPicPr>
            <a:picLocks noChangeAspect="1"/>
          </p:cNvPicPr>
          <p:nvPr/>
        </p:nvPicPr>
        <p:blipFill>
          <a:blip r:embed="rId5"/>
          <a:stretch>
            <a:fillRect/>
          </a:stretch>
        </p:blipFill>
        <p:spPr>
          <a:xfrm>
            <a:off x="3011488" y="2128838"/>
            <a:ext cx="1219200" cy="495300"/>
          </a:xfrm>
          <a:prstGeom prst="rect">
            <a:avLst/>
          </a:prstGeom>
          <a:noFill/>
          <a:ln w="9525">
            <a:noFill/>
          </a:ln>
        </p:spPr>
      </p:pic>
      <p:pic>
        <p:nvPicPr>
          <p:cNvPr id="23565" name="图片 21" descr="屏幕快照 2019-03-18 16.39.02.png"/>
          <p:cNvPicPr>
            <a:picLocks noChangeAspect="1"/>
          </p:cNvPicPr>
          <p:nvPr/>
        </p:nvPicPr>
        <p:blipFill>
          <a:blip r:embed="rId6"/>
          <a:stretch>
            <a:fillRect/>
          </a:stretch>
        </p:blipFill>
        <p:spPr>
          <a:xfrm>
            <a:off x="3011488" y="2776538"/>
            <a:ext cx="431800" cy="485775"/>
          </a:xfrm>
          <a:prstGeom prst="rect">
            <a:avLst/>
          </a:prstGeom>
          <a:noFill/>
          <a:ln w="9525">
            <a:noFill/>
          </a:ln>
        </p:spPr>
      </p:pic>
      <p:pic>
        <p:nvPicPr>
          <p:cNvPr id="23566" name="图片 22" descr="屏幕快照 2019-03-18 16.39.09.png"/>
          <p:cNvPicPr>
            <a:picLocks noChangeAspect="1"/>
          </p:cNvPicPr>
          <p:nvPr/>
        </p:nvPicPr>
        <p:blipFill>
          <a:blip r:embed="rId7"/>
          <a:stretch>
            <a:fillRect/>
          </a:stretch>
        </p:blipFill>
        <p:spPr>
          <a:xfrm>
            <a:off x="3595688" y="2700338"/>
            <a:ext cx="1270000" cy="561975"/>
          </a:xfrm>
          <a:prstGeom prst="rect">
            <a:avLst/>
          </a:prstGeom>
          <a:noFill/>
          <a:ln w="9525">
            <a:noFill/>
          </a:ln>
        </p:spPr>
      </p:pic>
      <p:sp>
        <p:nvSpPr>
          <p:cNvPr id="27" name="上箭头 26"/>
          <p:cNvSpPr/>
          <p:nvPr/>
        </p:nvSpPr>
        <p:spPr>
          <a:xfrm>
            <a:off x="4967526" y="2497165"/>
            <a:ext cx="680849" cy="1365220"/>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lIns="81647" tIns="40823" rIns="81647" bIns="40823" spcCol="0" rtlCol="0"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下箭头 27"/>
          <p:cNvSpPr/>
          <p:nvPr/>
        </p:nvSpPr>
        <p:spPr>
          <a:xfrm>
            <a:off x="8816941" y="2497165"/>
            <a:ext cx="707035" cy="1365220"/>
          </a:xfrm>
          <a:prstGeom prst="down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lIns="81647" tIns="40823" rIns="81647" bIns="40823" spcCol="0" rtlCol="0"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pull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00338" y="915988"/>
            <a:ext cx="6799263" cy="1303338"/>
          </a:xfrm>
        </p:spPr>
        <p:txBody>
          <a:bodyPr vert="horz" wrap="square" lIns="91440" tIns="45720" rIns="91440" bIns="45720" numCol="1" anchor="ctr" anchorCtr="0" compatLnSpc="1"/>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2860" b="1" i="0" u="none" strike="noStrike" kern="1200" cap="none" spc="0" normalizeH="0" baseline="0" noProof="0" dirty="0">
                <a:ln w="3175" cmpd="sng">
                  <a:noFill/>
                </a:ln>
                <a:solidFill>
                  <a:srgbClr val="860908"/>
                </a:solidFill>
                <a:effectLst/>
                <a:uLnTx/>
                <a:uFillTx/>
                <a:latin typeface="+mj-lt"/>
                <a:ea typeface="+mj-ea"/>
                <a:cs typeface="+mj-cs"/>
              </a:rPr>
              <a:t>第一次争论</a:t>
            </a:r>
            <a:endParaRPr kumimoji="1" lang="zh-CN" altLang="en-US" sz="2860" b="1" i="0" u="none" strike="noStrike" kern="1200" cap="none" spc="0" normalizeH="0" baseline="0" noProof="0" dirty="0">
              <a:ln w="3175" cmpd="sng">
                <a:noFill/>
              </a:ln>
              <a:solidFill>
                <a:srgbClr val="860908"/>
              </a:solidFill>
              <a:effectLst/>
              <a:uLnTx/>
              <a:uFillTx/>
              <a:latin typeface="+mj-lt"/>
              <a:ea typeface="+mj-ea"/>
              <a:cs typeface="+mj-cs"/>
            </a:endParaRPr>
          </a:p>
        </p:txBody>
      </p:sp>
      <p:pic>
        <p:nvPicPr>
          <p:cNvPr id="24579" name="内容占位符 5" descr="屏幕快照 2019-03-19 07.16.38.png"/>
          <p:cNvPicPr>
            <a:picLocks noGrp="1" noChangeAspect="1"/>
          </p:cNvPicPr>
          <p:nvPr>
            <p:ph idx="1"/>
          </p:nvPr>
        </p:nvPicPr>
        <p:blipFill>
          <a:blip r:embed="rId1"/>
          <a:srcRect l="-114441" r="-114441"/>
          <a:stretch>
            <a:fillRect/>
          </a:stretch>
        </p:blipFill>
        <p:spPr>
          <a:xfrm>
            <a:off x="-672782" y="2007553"/>
            <a:ext cx="7315200" cy="3043237"/>
          </a:xfrm>
        </p:spPr>
      </p:pic>
      <p:pic>
        <p:nvPicPr>
          <p:cNvPr id="24580" name="图片 6" descr="屏幕快照 2019-03-19 07.16.23.png"/>
          <p:cNvPicPr>
            <a:picLocks noChangeAspect="1"/>
          </p:cNvPicPr>
          <p:nvPr/>
        </p:nvPicPr>
        <p:blipFill>
          <a:blip r:embed="rId2"/>
          <a:stretch>
            <a:fillRect/>
          </a:stretch>
        </p:blipFill>
        <p:spPr>
          <a:xfrm>
            <a:off x="6300788" y="2046288"/>
            <a:ext cx="2479675" cy="2965450"/>
          </a:xfrm>
          <a:prstGeom prst="rect">
            <a:avLst/>
          </a:prstGeom>
          <a:noFill/>
          <a:ln w="9525">
            <a:noFill/>
          </a:ln>
        </p:spPr>
      </p:pic>
      <p:sp>
        <p:nvSpPr>
          <p:cNvPr id="24581" name="文本框 7"/>
          <p:cNvSpPr txBox="1"/>
          <p:nvPr/>
        </p:nvSpPr>
        <p:spPr>
          <a:xfrm>
            <a:off x="2341563" y="5383213"/>
            <a:ext cx="1304925" cy="368300"/>
          </a:xfrm>
          <a:prstGeom prst="rect">
            <a:avLst/>
          </a:prstGeom>
          <a:noFill/>
          <a:ln w="9525">
            <a:noFill/>
          </a:ln>
        </p:spPr>
        <p:txBody>
          <a:bodyPr>
            <a:spAutoFit/>
          </a:bodyPr>
          <a:p>
            <a:pPr>
              <a:buNone/>
            </a:pPr>
            <a:r>
              <a:rPr lang="zh-CN" altLang="en-US" dirty="0">
                <a:latin typeface="Garamond" panose="02020404030301010803" pitchFamily="18" charset="0"/>
                <a:ea typeface="方正舒体" panose="02010601030101010101" pitchFamily="2" charset="-122"/>
              </a:rPr>
              <a:t>高岗</a:t>
            </a:r>
            <a:endParaRPr lang="zh-CN" altLang="en-US" dirty="0">
              <a:latin typeface="Garamond" panose="02020404030301010803" pitchFamily="18" charset="0"/>
              <a:ea typeface="方正舒体" panose="02010601030101010101" pitchFamily="2" charset="-122"/>
            </a:endParaRPr>
          </a:p>
        </p:txBody>
      </p:sp>
      <p:sp>
        <p:nvSpPr>
          <p:cNvPr id="24582" name="文本框 8"/>
          <p:cNvSpPr txBox="1"/>
          <p:nvPr/>
        </p:nvSpPr>
        <p:spPr>
          <a:xfrm>
            <a:off x="7251700" y="5303838"/>
            <a:ext cx="1427163" cy="368300"/>
          </a:xfrm>
          <a:prstGeom prst="rect">
            <a:avLst/>
          </a:prstGeom>
          <a:noFill/>
          <a:ln w="9525">
            <a:noFill/>
          </a:ln>
        </p:spPr>
        <p:txBody>
          <a:bodyPr>
            <a:spAutoFit/>
          </a:bodyPr>
          <a:p>
            <a:pPr>
              <a:buNone/>
            </a:pPr>
            <a:r>
              <a:rPr lang="zh-CN" altLang="en-US" dirty="0">
                <a:latin typeface="Garamond" panose="02020404030301010803" pitchFamily="18" charset="0"/>
                <a:ea typeface="方正舒体" panose="02010601030101010101" pitchFamily="2" charset="-122"/>
              </a:rPr>
              <a:t>张闻天</a:t>
            </a:r>
            <a:endParaRPr lang="zh-CN" altLang="en-US" dirty="0">
              <a:latin typeface="Garamond" panose="02020404030301010803" pitchFamily="18" charset="0"/>
              <a:ea typeface="方正舒体" panose="02010601030101010101" pitchFamily="2" charset="-122"/>
            </a:endParaRPr>
          </a:p>
        </p:txBody>
      </p:sp>
      <p:sp>
        <p:nvSpPr>
          <p:cNvPr id="10" name="文本框 9"/>
          <p:cNvSpPr txBox="1"/>
          <p:nvPr/>
        </p:nvSpPr>
        <p:spPr>
          <a:xfrm>
            <a:off x="8759825" y="2348865"/>
            <a:ext cx="1416050" cy="2734310"/>
          </a:xfrm>
          <a:prstGeom prst="rect">
            <a:avLst/>
          </a:prstGeom>
          <a:noFill/>
        </p:spPr>
        <p:txBody>
          <a:bodyPr wrap="square" rtlCol="0">
            <a:spAutoFit/>
          </a:bodyPr>
          <a:lstStyle/>
          <a:p>
            <a:pPr marR="0" defTabSz="457200">
              <a:buClrTx/>
              <a:buSzTx/>
              <a:buFontTx/>
              <a:buNone/>
              <a:defRPr/>
            </a:pPr>
            <a:r>
              <a:rPr kumimoji="1" lang="zh-CN" altLang="en-US" sz="1905" kern="1200" cap="none" spc="0" normalizeH="0" baseline="0" noProof="0" dirty="0">
                <a:solidFill>
                  <a:srgbClr val="860908"/>
                </a:solidFill>
                <a:latin typeface="Garamond" panose="02020404030301010803" pitchFamily="18" charset="0"/>
                <a:ea typeface="+mn-ea"/>
                <a:cs typeface="+mn-cs"/>
              </a:rPr>
              <a:t>党应该坚持新民主主义政策，防止左的偏向，对于农村的阶级分化问题，不要过分夸大其危险</a:t>
            </a:r>
            <a:endParaRPr kumimoji="1" lang="zh-CN" altLang="en-US" sz="1905" kern="1200" cap="none" spc="0" normalizeH="0" baseline="0" noProof="0" dirty="0">
              <a:solidFill>
                <a:srgbClr val="860908"/>
              </a:solidFill>
              <a:latin typeface="Garamond" panose="02020404030301010803" pitchFamily="18" charset="0"/>
              <a:ea typeface="+mn-ea"/>
              <a:cs typeface="+mn-cs"/>
            </a:endParaRPr>
          </a:p>
        </p:txBody>
      </p:sp>
      <p:sp>
        <p:nvSpPr>
          <p:cNvPr id="11" name="文本框 10"/>
          <p:cNvSpPr txBox="1"/>
          <p:nvPr/>
        </p:nvSpPr>
        <p:spPr>
          <a:xfrm>
            <a:off x="4223068" y="2348865"/>
            <a:ext cx="1612900" cy="2146935"/>
          </a:xfrm>
          <a:prstGeom prst="rect">
            <a:avLst/>
          </a:prstGeom>
          <a:noFill/>
        </p:spPr>
        <p:txBody>
          <a:bodyPr wrap="square" rtlCol="0">
            <a:spAutoFit/>
          </a:bodyPr>
          <a:lstStyle/>
          <a:p>
            <a:pPr marR="0" defTabSz="457200">
              <a:buClrTx/>
              <a:buSzTx/>
              <a:buFontTx/>
              <a:buNone/>
              <a:defRPr/>
            </a:pPr>
            <a:r>
              <a:rPr kumimoji="1" lang="zh-CN" altLang="en-US" sz="1905" kern="1200" cap="none" spc="0" normalizeH="0" baseline="0" noProof="0" dirty="0">
                <a:solidFill>
                  <a:srgbClr val="860908"/>
                </a:solidFill>
                <a:latin typeface="Garamond" panose="02020404030301010803" pitchFamily="18" charset="0"/>
                <a:ea typeface="+mn-ea"/>
                <a:cs typeface="+mn-cs"/>
              </a:rPr>
              <a:t>批评“要求单干，对组织起来苦恼”的思想，虽允许单干，但要强调领导、限制</a:t>
            </a:r>
            <a:endParaRPr kumimoji="1" lang="zh-CN" altLang="en-US" sz="1905" kern="1200" cap="none" spc="0" normalizeH="0" baseline="0" noProof="0" dirty="0">
              <a:solidFill>
                <a:srgbClr val="860908"/>
              </a:solidFill>
              <a:latin typeface="Garamond" panose="02020404030301010803" pitchFamily="18" charset="0"/>
              <a:ea typeface="+mn-ea"/>
              <a:cs typeface="+mn-cs"/>
            </a:endParaRPr>
          </a:p>
        </p:txBody>
      </p:sp>
    </p:spTree>
  </p:cSld>
  <p:clrMapOvr>
    <a:masterClrMapping/>
  </p:clrMapOvr>
  <p:transition spd="slow">
    <p:pull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00338" y="915988"/>
            <a:ext cx="6799263" cy="1303338"/>
          </a:xfrm>
        </p:spPr>
        <p:txBody>
          <a:bodyPr vert="horz" wrap="square" lIns="91440" tIns="45720" rIns="91440" bIns="45720" numCol="1" anchor="ctr" anchorCtr="0" compatLnSpc="1"/>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2860" b="0" i="0" u="none" strike="noStrike" kern="1200" cap="none" spc="0" normalizeH="0" baseline="0" noProof="0" dirty="0">
                <a:ln w="3175" cmpd="sng">
                  <a:noFill/>
                </a:ln>
                <a:solidFill>
                  <a:srgbClr val="860908"/>
                </a:solidFill>
                <a:effectLst/>
                <a:uLnTx/>
                <a:uFillTx/>
                <a:latin typeface="方正粗黑宋简体" panose="02000000000000000000" pitchFamily="2" charset="-122"/>
                <a:ea typeface="方正粗黑宋简体" panose="02000000000000000000" pitchFamily="2" charset="-122"/>
                <a:cs typeface="+mj-cs"/>
              </a:rPr>
              <a:t>第二次争论</a:t>
            </a:r>
            <a:endParaRPr kumimoji="1" lang="zh-CN" altLang="en-US" sz="2860" b="0" i="0" u="none" strike="noStrike" kern="1200" cap="none" spc="0" normalizeH="0" baseline="0" noProof="0" dirty="0">
              <a:ln w="3175" cmpd="sng">
                <a:noFill/>
              </a:ln>
              <a:solidFill>
                <a:srgbClr val="860908"/>
              </a:solidFill>
              <a:effectLst/>
              <a:uLnTx/>
              <a:uFillTx/>
              <a:latin typeface="方正粗黑宋简体" panose="02000000000000000000" pitchFamily="2" charset="-122"/>
              <a:ea typeface="方正粗黑宋简体" panose="02000000000000000000" pitchFamily="2" charset="-122"/>
              <a:cs typeface="+mj-cs"/>
            </a:endParaRPr>
          </a:p>
        </p:txBody>
      </p:sp>
      <p:sp>
        <p:nvSpPr>
          <p:cNvPr id="3" name="内容占位符 2"/>
          <p:cNvSpPr>
            <a:spLocks noGrp="1"/>
          </p:cNvSpPr>
          <p:nvPr>
            <p:ph idx="1"/>
          </p:nvPr>
        </p:nvSpPr>
        <p:spPr>
          <a:xfrm>
            <a:off x="1524000" y="2159000"/>
            <a:ext cx="9144000" cy="3041650"/>
          </a:xfrm>
        </p:spPr>
        <p:txBody>
          <a:bodyPr vert="horz" wrap="square" lIns="91440" tIns="45720" rIns="91440" bIns="45720" numCol="1" anchor="t" anchorCtr="0" compatLnSpc="1">
            <a:normAutofit/>
          </a:bodyPr>
          <a:lstStyle/>
          <a:p>
            <a:pPr marL="285750" marR="0" lvl="0" indent="-28575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Char char="•"/>
              <a:defRPr/>
            </a:pPr>
            <a:r>
              <a:rPr kumimoji="1" lang="en-US" altLang="zh-CN" sz="2225" b="1" i="0" u="none" strike="noStrike" kern="1200" cap="none" spc="0" normalizeH="0" baseline="0" noProof="0" dirty="0">
                <a:ln>
                  <a:noFill/>
                </a:ln>
                <a:solidFill>
                  <a:srgbClr val="800000"/>
                </a:solidFill>
                <a:effectLst/>
                <a:uLnTx/>
                <a:uFillTx/>
                <a:latin typeface="Heiti SC Light"/>
                <a:ea typeface="Heiti SC Light"/>
                <a:cs typeface="Heiti SC Light"/>
              </a:rPr>
              <a:t>1951</a:t>
            </a:r>
            <a:r>
              <a:rPr kumimoji="1" lang="zh-CN" altLang="en-US" sz="2225" b="1" i="0" u="none" strike="noStrike" kern="1200" cap="none" spc="0" normalizeH="0" baseline="0" noProof="0" dirty="0">
                <a:ln>
                  <a:noFill/>
                </a:ln>
                <a:solidFill>
                  <a:srgbClr val="800000"/>
                </a:solidFill>
                <a:effectLst/>
                <a:uLnTx/>
                <a:uFillTx/>
                <a:latin typeface="Heiti SC Light"/>
                <a:ea typeface="Heiti SC Light"/>
                <a:cs typeface="Heiti SC Light"/>
              </a:rPr>
              <a:t>年山西农业生产合作社围绕是否要将互助组提高一步展开争论。</a:t>
            </a:r>
            <a:endParaRPr kumimoji="1" lang="zh-CN" altLang="en-US" sz="2225" b="1" i="0" u="none" strike="noStrike" kern="1200" cap="none" spc="0" normalizeH="0" baseline="0" noProof="0" dirty="0">
              <a:ln>
                <a:noFill/>
              </a:ln>
              <a:solidFill>
                <a:srgbClr val="800000"/>
              </a:solidFill>
              <a:effectLst/>
              <a:uLnTx/>
              <a:uFillTx/>
              <a:latin typeface="Heiti SC Light"/>
              <a:ea typeface="Heiti SC Light"/>
              <a:cs typeface="Heiti SC Light"/>
            </a:endParaRPr>
          </a:p>
        </p:txBody>
      </p:sp>
      <p:pic>
        <p:nvPicPr>
          <p:cNvPr id="4" name="图片 3" descr="屏幕快照 2019-03-19 07.29.45.png"/>
          <p:cNvPicPr>
            <a:picLocks noChangeAspect="1"/>
          </p:cNvPicPr>
          <p:nvPr/>
        </p:nvPicPr>
        <p:blipFill>
          <a:blip r:embed="rId1"/>
          <a:stretch>
            <a:fillRect/>
          </a:stretch>
        </p:blipFill>
        <p:spPr>
          <a:xfrm>
            <a:off x="1524000" y="1984375"/>
            <a:ext cx="9144000" cy="1535113"/>
          </a:xfrm>
          <a:prstGeom prst="rect">
            <a:avLst/>
          </a:prstGeom>
          <a:noFill/>
          <a:ln w="9525">
            <a:noFill/>
          </a:ln>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charRg st="0" end="33"/>
                                            </p:txEl>
                                          </p:spTgt>
                                        </p:tgtEl>
                                        <p:attrNameLst>
                                          <p:attrName>style.visibility</p:attrName>
                                        </p:attrNameLst>
                                      </p:cBhvr>
                                      <p:to>
                                        <p:strVal val="visible"/>
                                      </p:to>
                                    </p:set>
                                    <p:animEffect transition="in" filter="barn(inVertical)">
                                      <p:cBhvr>
                                        <p:cTn id="7" dur="500"/>
                                        <p:tgtEl>
                                          <p:spTgt spid="3">
                                            <p:txEl>
                                              <p:charRg st="0" end="3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src=http___hkpic.crntt.com_upload_201212_16_102348552.jpg&amp;refer=http___hkpic.crntt"/>
          <p:cNvPicPr>
            <a:picLocks noChangeAspect="1"/>
          </p:cNvPicPr>
          <p:nvPr>
            <p:ph idx="1"/>
            <p:custDataLst>
              <p:tags r:id="rId1"/>
            </p:custDataLst>
          </p:nvPr>
        </p:nvPicPr>
        <p:blipFill>
          <a:blip r:embed="rId2"/>
          <a:stretch>
            <a:fillRect/>
          </a:stretch>
        </p:blipFill>
        <p:spPr>
          <a:xfrm>
            <a:off x="2155825" y="548640"/>
            <a:ext cx="8014970" cy="5017770"/>
          </a:xfrm>
          <a:prstGeom prst="rect">
            <a:avLst/>
          </a:prstGeom>
        </p:spPr>
      </p:pic>
      <p:sp>
        <p:nvSpPr>
          <p:cNvPr id="5" name="文本框 4"/>
          <p:cNvSpPr txBox="1"/>
          <p:nvPr/>
        </p:nvSpPr>
        <p:spPr>
          <a:xfrm>
            <a:off x="1998345" y="5805170"/>
            <a:ext cx="8467090" cy="460375"/>
          </a:xfrm>
          <a:prstGeom prst="rect">
            <a:avLst/>
          </a:prstGeom>
          <a:noFill/>
        </p:spPr>
        <p:txBody>
          <a:bodyPr wrap="square" rtlCol="0">
            <a:spAutoFit/>
          </a:bodyPr>
          <a:p>
            <a:r>
              <a:rPr lang="zh-CN" altLang="en-US" sz="2400"/>
              <a:t>农业合作化运动同地缘政治不可分割的内在联系</a:t>
            </a:r>
            <a:r>
              <a:rPr lang="en-US" altLang="zh-CN" sz="2400"/>
              <a:t>“</a:t>
            </a:r>
            <a:r>
              <a:rPr lang="zh-CN" altLang="en-US" sz="2400"/>
              <a:t>试办合作社</a:t>
            </a:r>
            <a:r>
              <a:rPr lang="en-US" altLang="zh-CN" sz="2400"/>
              <a:t>”</a:t>
            </a:r>
            <a:endParaRPr lang="en-US" altLang="zh-CN" sz="2400"/>
          </a:p>
        </p:txBody>
      </p:sp>
    </p:spTree>
  </p:cSld>
  <p:clrMapOvr>
    <a:masterClrMapping/>
  </p:clrMapOvr>
  <p:transition spd="slow">
    <p:pull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pitchFamily="34" charset="-122"/>
                <a:ea typeface="微软雅黑" panose="020B0503020204020204" pitchFamily="34" charset="-122"/>
              </a:rPr>
              <a:t>大力推进农业</a:t>
            </a:r>
            <a:r>
              <a:rPr lang="zh-CN" altLang="en-US">
                <a:latin typeface="微软雅黑" panose="020B0503020204020204" pitchFamily="34" charset="-122"/>
                <a:ea typeface="微软雅黑" panose="020B0503020204020204" pitchFamily="34" charset="-122"/>
              </a:rPr>
              <a:t>合作化</a:t>
            </a:r>
            <a:endParaRPr lang="zh-CN" altLang="en-US">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2700655" y="2491105"/>
            <a:ext cx="7206615" cy="3444875"/>
          </a:xfrm>
        </p:spPr>
        <p:txBody>
          <a:bodyPr/>
          <a:p>
            <a:r>
              <a:rPr lang="zh-CN" altLang="en-US"/>
              <a:t>地缘政治环境的危机与初级农业合作社快速</a:t>
            </a:r>
            <a:r>
              <a:rPr lang="zh-CN" altLang="en-US"/>
              <a:t>发展</a:t>
            </a:r>
            <a:endParaRPr lang="zh-CN" altLang="en-US"/>
          </a:p>
        </p:txBody>
      </p:sp>
      <p:pic>
        <p:nvPicPr>
          <p:cNvPr id="4" name="图片 3" descr="src=http___yzhtml01.book118.com_2016_09_13_16_21553335_4.files_file0001.png&amp;refer=http___yzhtml01.book118"/>
          <p:cNvPicPr>
            <a:picLocks noChangeAspect="1"/>
          </p:cNvPicPr>
          <p:nvPr/>
        </p:nvPicPr>
        <p:blipFill>
          <a:blip r:embed="rId1"/>
          <a:stretch>
            <a:fillRect/>
          </a:stretch>
        </p:blipFill>
        <p:spPr>
          <a:xfrm>
            <a:off x="2207260" y="2924810"/>
            <a:ext cx="3232150" cy="3179445"/>
          </a:xfrm>
          <a:prstGeom prst="rect">
            <a:avLst/>
          </a:prstGeom>
        </p:spPr>
      </p:pic>
      <p:pic>
        <p:nvPicPr>
          <p:cNvPr id="5" name="图片 4" descr="src=http___s2.sinaimg.cn_middle_5161d92cnabfd0c0a1df1&amp;690&amp;refer=http___s2.sinaimg"/>
          <p:cNvPicPr>
            <a:picLocks noChangeAspect="1"/>
          </p:cNvPicPr>
          <p:nvPr/>
        </p:nvPicPr>
        <p:blipFill>
          <a:blip r:embed="rId2"/>
          <a:stretch>
            <a:fillRect/>
          </a:stretch>
        </p:blipFill>
        <p:spPr>
          <a:xfrm>
            <a:off x="5439410" y="3068955"/>
            <a:ext cx="4542790" cy="3007360"/>
          </a:xfrm>
          <a:prstGeom prst="rect">
            <a:avLst/>
          </a:prstGeom>
        </p:spPr>
      </p:pic>
    </p:spTree>
  </p:cSld>
  <p:clrMapOvr>
    <a:masterClrMapping/>
  </p:clrMapOvr>
  <p:transition spd="slow">
    <p:pull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方正粗黑宋简体" panose="02000000000000000000" pitchFamily="2" charset="-122"/>
                <a:ea typeface="方正粗黑宋简体" panose="02000000000000000000" pitchFamily="2" charset="-122"/>
              </a:rPr>
              <a:t>粮食统购</a:t>
            </a:r>
            <a:r>
              <a:rPr lang="zh-CN" altLang="en-US">
                <a:latin typeface="方正粗黑宋简体" panose="02000000000000000000" pitchFamily="2" charset="-122"/>
                <a:ea typeface="方正粗黑宋简体" panose="02000000000000000000" pitchFamily="2" charset="-122"/>
              </a:rPr>
              <a:t>统销</a:t>
            </a:r>
            <a:endParaRPr lang="zh-CN" altLang="en-US">
              <a:latin typeface="方正粗黑宋简体" panose="02000000000000000000" pitchFamily="2" charset="-122"/>
              <a:ea typeface="方正粗黑宋简体" panose="02000000000000000000" pitchFamily="2" charset="-122"/>
            </a:endParaRPr>
          </a:p>
        </p:txBody>
      </p:sp>
      <p:pic>
        <p:nvPicPr>
          <p:cNvPr id="4" name="内容占位符 3" descr="src=http___s2.sinaimg.cn_mw690_002QXhJVgy6HJVRLvz371&amp;refer=http___s2.sinaimg"/>
          <p:cNvPicPr>
            <a:picLocks noChangeAspect="1"/>
          </p:cNvPicPr>
          <p:nvPr>
            <p:ph idx="1"/>
          </p:nvPr>
        </p:nvPicPr>
        <p:blipFill>
          <a:blip r:embed="rId1"/>
          <a:stretch>
            <a:fillRect/>
          </a:stretch>
        </p:blipFill>
        <p:spPr>
          <a:xfrm>
            <a:off x="2691765" y="2555875"/>
            <a:ext cx="6864985" cy="3314700"/>
          </a:xfrm>
          <a:prstGeom prst="rect">
            <a:avLst/>
          </a:prstGeom>
        </p:spPr>
      </p:pic>
    </p:spTree>
  </p:cSld>
  <p:clrMapOvr>
    <a:masterClrMapping/>
  </p:clrMapOvr>
  <p:transition spd="slow">
    <p:pull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内容占位符 3" descr="屏幕快照 2019-03-19 07.33.09.png"/>
          <p:cNvPicPr>
            <a:picLocks noGrp="1" noChangeAspect="1"/>
          </p:cNvPicPr>
          <p:nvPr>
            <p:ph idx="1"/>
          </p:nvPr>
        </p:nvPicPr>
        <p:blipFill>
          <a:blip r:embed="rId1"/>
          <a:srcRect t="-39287" b="-39287"/>
          <a:stretch>
            <a:fillRect/>
          </a:stretch>
        </p:blipFill>
        <p:spPr>
          <a:xfrm>
            <a:off x="1524000" y="1466850"/>
            <a:ext cx="9144000" cy="2916238"/>
          </a:xfrm>
        </p:spPr>
      </p:pic>
    </p:spTree>
  </p:cSld>
  <p:clrMapOvr>
    <a:masterClrMapping/>
  </p:clrMapOvr>
  <p:transition spd="slow">
    <p:pull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内容占位符 3" descr="屏幕快照 2019-03-19 07.35.11.png"/>
          <p:cNvPicPr>
            <a:picLocks noGrp="1" noChangeAspect="1"/>
          </p:cNvPicPr>
          <p:nvPr>
            <p:ph idx="1"/>
          </p:nvPr>
        </p:nvPicPr>
        <p:blipFill>
          <a:blip r:embed="rId1"/>
          <a:srcRect t="-36134" b="-36134"/>
          <a:stretch>
            <a:fillRect/>
          </a:stretch>
        </p:blipFill>
        <p:spPr>
          <a:xfrm>
            <a:off x="1524000" y="-603250"/>
            <a:ext cx="9070975" cy="3041650"/>
          </a:xfrm>
        </p:spPr>
      </p:pic>
      <p:sp>
        <p:nvSpPr>
          <p:cNvPr id="2" name="文本框 1"/>
          <p:cNvSpPr txBox="1"/>
          <p:nvPr/>
        </p:nvSpPr>
        <p:spPr>
          <a:xfrm>
            <a:off x="7248208" y="1916113"/>
            <a:ext cx="3554413" cy="434340"/>
          </a:xfrm>
          <a:prstGeom prst="rect">
            <a:avLst/>
          </a:prstGeom>
          <a:noFill/>
        </p:spPr>
        <p:txBody>
          <a:bodyPr wrap="square" rtlCol="0">
            <a:spAutoFit/>
          </a:bodyPr>
          <a:lstStyle/>
          <a:p>
            <a:pPr marR="0" defTabSz="457200">
              <a:buClrTx/>
              <a:buSzTx/>
              <a:buFontTx/>
              <a:buNone/>
              <a:defRPr/>
            </a:pPr>
            <a:r>
              <a:rPr kumimoji="0" lang="en-US" altLang="zh-CN" sz="2225" b="1" kern="1200" cap="none" spc="0" normalizeH="0" baseline="0" noProof="0" dirty="0">
                <a:latin typeface="黑体" panose="02010609060101010101" charset="-122"/>
                <a:ea typeface="黑体" panose="02010609060101010101" charset="-122"/>
                <a:cs typeface="+mn-cs"/>
              </a:rPr>
              <a:t>——</a:t>
            </a:r>
            <a:r>
              <a:rPr kumimoji="0" lang="zh-CN" altLang="en-US" sz="2225" b="1" kern="1200" cap="none" spc="0" normalizeH="0" baseline="0" noProof="0" dirty="0">
                <a:latin typeface="黑体" panose="02010609060101010101" charset="-122"/>
                <a:ea typeface="黑体" panose="02010609060101010101" charset="-122"/>
                <a:cs typeface="+mn-cs"/>
              </a:rPr>
              <a:t>毛泽东</a:t>
            </a:r>
            <a:endParaRPr kumimoji="0" lang="zh-CN" altLang="en-US" sz="2225" b="1" kern="1200" cap="none" spc="0" normalizeH="0" baseline="0" noProof="0" dirty="0">
              <a:latin typeface="黑体" panose="02010609060101010101" charset="-122"/>
              <a:ea typeface="黑体" panose="02010609060101010101" charset="-122"/>
              <a:cs typeface="+mn-cs"/>
            </a:endParaRPr>
          </a:p>
        </p:txBody>
      </p:sp>
      <p:sp>
        <p:nvSpPr>
          <p:cNvPr id="3" name="文本框 2"/>
          <p:cNvSpPr txBox="1"/>
          <p:nvPr/>
        </p:nvSpPr>
        <p:spPr>
          <a:xfrm>
            <a:off x="2330450" y="2438400"/>
            <a:ext cx="7531100" cy="1753235"/>
          </a:xfrm>
          <a:prstGeom prst="rect">
            <a:avLst/>
          </a:prstGeom>
          <a:noFill/>
        </p:spPr>
        <p:txBody>
          <a:bodyPr wrap="square" rtlCol="0">
            <a:spAutoFit/>
          </a:bodyPr>
          <a:p>
            <a:pPr>
              <a:lnSpc>
                <a:spcPct val="150000"/>
              </a:lnSpc>
            </a:pPr>
            <a:r>
              <a:rPr lang="zh-CN" altLang="en-US" sz="2400" b="1">
                <a:solidFill>
                  <a:srgbClr val="002060"/>
                </a:solidFill>
                <a:latin typeface="黑体" panose="02010609060101010101" charset="-122"/>
                <a:ea typeface="黑体" panose="02010609060101010101" charset="-122"/>
              </a:rPr>
              <a:t>农业合作化问题在当时，不仅是国内粮食危机的解决办法，更是工农业协调发展，搞好工业化的重要基础。</a:t>
            </a:r>
            <a:endParaRPr lang="zh-CN" altLang="en-US" sz="2400" b="1">
              <a:solidFill>
                <a:srgbClr val="002060"/>
              </a:solidFill>
              <a:latin typeface="黑体" panose="02010609060101010101" charset="-122"/>
              <a:ea typeface="黑体" panose="02010609060101010101" charset="-122"/>
            </a:endParaRPr>
          </a:p>
          <a:p>
            <a:pPr>
              <a:lnSpc>
                <a:spcPct val="150000"/>
              </a:lnSpc>
            </a:pPr>
            <a:endParaRPr lang="zh-CN" altLang="en-US" sz="2400" b="1">
              <a:solidFill>
                <a:srgbClr val="002060"/>
              </a:solidFill>
              <a:latin typeface="黑体" panose="02010609060101010101" charset="-122"/>
              <a:ea typeface="黑体" panose="02010609060101010101" charset="-122"/>
            </a:endParaRPr>
          </a:p>
        </p:txBody>
      </p:sp>
      <p:sp>
        <p:nvSpPr>
          <p:cNvPr id="4" name="文本框 3"/>
          <p:cNvSpPr txBox="1"/>
          <p:nvPr/>
        </p:nvSpPr>
        <p:spPr>
          <a:xfrm>
            <a:off x="2351405" y="4076700"/>
            <a:ext cx="7531100" cy="1753235"/>
          </a:xfrm>
          <a:prstGeom prst="rect">
            <a:avLst/>
          </a:prstGeom>
          <a:noFill/>
        </p:spPr>
        <p:txBody>
          <a:bodyPr wrap="square" rtlCol="0">
            <a:spAutoFit/>
          </a:bodyPr>
          <a:p>
            <a:pPr>
              <a:lnSpc>
                <a:spcPct val="150000"/>
              </a:lnSpc>
            </a:pPr>
            <a:r>
              <a:rPr lang="en-US" altLang="zh-CN" sz="2400" b="1">
                <a:solidFill>
                  <a:srgbClr val="002060"/>
                </a:solidFill>
                <a:latin typeface="黑体" panose="02010609060101010101" charset="-122"/>
                <a:ea typeface="黑体" panose="02010609060101010101" charset="-122"/>
              </a:rPr>
              <a:t>1953</a:t>
            </a:r>
            <a:r>
              <a:rPr lang="zh-CN" altLang="en-US" sz="2400" b="1">
                <a:solidFill>
                  <a:srgbClr val="002060"/>
                </a:solidFill>
                <a:latin typeface="黑体" panose="02010609060101010101" charset="-122"/>
                <a:ea typeface="黑体" panose="02010609060101010101" charset="-122"/>
              </a:rPr>
              <a:t>年</a:t>
            </a:r>
            <a:r>
              <a:rPr lang="en-US" altLang="zh-CN" sz="2400" b="1">
                <a:solidFill>
                  <a:srgbClr val="002060"/>
                </a:solidFill>
                <a:latin typeface="黑体" panose="02010609060101010101" charset="-122"/>
                <a:ea typeface="黑体" panose="02010609060101010101" charset="-122"/>
              </a:rPr>
              <a:t>12</a:t>
            </a:r>
            <a:r>
              <a:rPr lang="zh-CN" altLang="en-US" sz="2400" b="1">
                <a:solidFill>
                  <a:srgbClr val="002060"/>
                </a:solidFill>
                <a:latin typeface="黑体" panose="02010609060101010101" charset="-122"/>
                <a:ea typeface="黑体" panose="02010609060101010101" charset="-122"/>
              </a:rPr>
              <a:t>月</a:t>
            </a:r>
            <a:r>
              <a:rPr lang="en-US" altLang="zh-CN" sz="2400" b="1">
                <a:solidFill>
                  <a:srgbClr val="002060"/>
                </a:solidFill>
                <a:latin typeface="黑体" panose="02010609060101010101" charset="-122"/>
                <a:ea typeface="黑体" panose="02010609060101010101" charset="-122"/>
              </a:rPr>
              <a:t>16</a:t>
            </a:r>
            <a:r>
              <a:rPr lang="zh-CN" altLang="en-US" sz="2400" b="1">
                <a:solidFill>
                  <a:srgbClr val="002060"/>
                </a:solidFill>
                <a:latin typeface="黑体" panose="02010609060101010101" charset="-122"/>
                <a:ea typeface="黑体" panose="02010609060101010101" charset="-122"/>
              </a:rPr>
              <a:t>日《中共中央关于发展农业生产合作社</a:t>
            </a:r>
            <a:r>
              <a:rPr lang="en-US" altLang="zh-CN" sz="2400" b="1">
                <a:solidFill>
                  <a:srgbClr val="002060"/>
                </a:solidFill>
                <a:latin typeface="黑体" panose="02010609060101010101" charset="-122"/>
                <a:ea typeface="黑体" panose="02010609060101010101" charset="-122"/>
              </a:rPr>
              <a:t> </a:t>
            </a:r>
            <a:r>
              <a:rPr lang="zh-CN" altLang="en-US" sz="2400" b="1">
                <a:solidFill>
                  <a:srgbClr val="002060"/>
                </a:solidFill>
                <a:latin typeface="黑体" panose="02010609060101010101" charset="-122"/>
                <a:ea typeface="黑体" panose="02010609060101010101" charset="-122"/>
              </a:rPr>
              <a:t>的决议》通过，推动新中国农业合作社由试办进入发展</a:t>
            </a:r>
            <a:r>
              <a:rPr lang="zh-CN" altLang="en-US" sz="2400" b="1">
                <a:solidFill>
                  <a:srgbClr val="002060"/>
                </a:solidFill>
                <a:latin typeface="黑体" panose="02010609060101010101" charset="-122"/>
                <a:ea typeface="黑体" panose="02010609060101010101" charset="-122"/>
              </a:rPr>
              <a:t>新阶段。</a:t>
            </a:r>
            <a:endParaRPr lang="zh-CN" altLang="en-US" sz="2400" b="1">
              <a:solidFill>
                <a:srgbClr val="002060"/>
              </a:solidFill>
              <a:latin typeface="黑体" panose="02010609060101010101" charset="-122"/>
              <a:ea typeface="黑体" panose="02010609060101010101"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flipV="1">
            <a:off x="0" y="5168899"/>
            <a:ext cx="12192000" cy="1703557"/>
          </a:xfrm>
          <a:prstGeom prst="rect">
            <a:avLst/>
          </a:prstGeom>
          <a:gradFill>
            <a:gsLst>
              <a:gs pos="70000">
                <a:srgbClr val="B70202"/>
              </a:gs>
              <a:gs pos="0">
                <a:srgbClr val="B70202"/>
              </a:gs>
              <a:gs pos="35000">
                <a:srgbClr val="90090A"/>
              </a:gs>
              <a:gs pos="100000">
                <a:srgbClr val="700E1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矩形 17"/>
          <p:cNvSpPr/>
          <p:nvPr/>
        </p:nvSpPr>
        <p:spPr>
          <a:xfrm>
            <a:off x="650788" y="818796"/>
            <a:ext cx="5205276" cy="5220408"/>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rotWithShape="1">
          <a:blip r:embed="rId1">
            <a:duotone>
              <a:prstClr val="black"/>
              <a:srgbClr val="D9C3A5">
                <a:tint val="50000"/>
                <a:satMod val="180000"/>
              </a:srgbClr>
            </a:duotone>
            <a:extLst>
              <a:ext uri="{28A0092B-C50C-407E-A947-70E740481C1C}">
                <a14:useLocalDpi xmlns:a14="http://schemas.microsoft.com/office/drawing/2010/main" val="0"/>
              </a:ext>
            </a:extLst>
          </a:blip>
          <a:srcRect l="23475" t="5001" r="2962" b="56389"/>
          <a:stretch>
            <a:fillRect/>
          </a:stretch>
        </p:blipFill>
        <p:spPr>
          <a:xfrm>
            <a:off x="849617" y="2216148"/>
            <a:ext cx="4809946" cy="3580789"/>
          </a:xfrm>
          <a:prstGeom prst="rect">
            <a:avLst/>
          </a:prstGeom>
          <a:effectLst>
            <a:outerShdw blurRad="50800" dist="38100" dir="2700000" algn="tl" rotWithShape="0">
              <a:prstClr val="black">
                <a:alpha val="40000"/>
              </a:prstClr>
            </a:outerShdw>
          </a:effectLst>
        </p:spPr>
      </p:pic>
      <p:sp>
        <p:nvSpPr>
          <p:cNvPr id="16" name="矩形 15"/>
          <p:cNvSpPr/>
          <p:nvPr/>
        </p:nvSpPr>
        <p:spPr>
          <a:xfrm>
            <a:off x="6335936" y="818796"/>
            <a:ext cx="5205276" cy="5220408"/>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33597" t="2592" r="1397" b="70138"/>
          <a:stretch>
            <a:fillRect/>
          </a:stretch>
        </p:blipFill>
        <p:spPr>
          <a:xfrm>
            <a:off x="6667587" y="3136742"/>
            <a:ext cx="4484230" cy="2650670"/>
          </a:xfrm>
          <a:prstGeom prst="rect">
            <a:avLst/>
          </a:prstGeom>
          <a:effectLst>
            <a:outerShdw blurRad="50800" dist="38100" dir="2700000" algn="tl" rotWithShape="0">
              <a:prstClr val="black">
                <a:alpha val="40000"/>
              </a:prstClr>
            </a:outerShdw>
          </a:effectLst>
        </p:spPr>
      </p:pic>
      <p:grpSp>
        <p:nvGrpSpPr>
          <p:cNvPr id="19" name="组合 18"/>
          <p:cNvGrpSpPr/>
          <p:nvPr/>
        </p:nvGrpSpPr>
        <p:grpSpPr>
          <a:xfrm>
            <a:off x="771702" y="574321"/>
            <a:ext cx="1572537" cy="488950"/>
            <a:chOff x="771704" y="974017"/>
            <a:chExt cx="1572537" cy="488950"/>
          </a:xfrm>
        </p:grpSpPr>
        <p:sp>
          <p:nvSpPr>
            <p:cNvPr id="2" name="缺角矩形 1"/>
            <p:cNvSpPr/>
            <p:nvPr/>
          </p:nvSpPr>
          <p:spPr>
            <a:xfrm>
              <a:off x="771704" y="974017"/>
              <a:ext cx="1572537" cy="488950"/>
            </a:xfrm>
            <a:prstGeom prst="plaque">
              <a:avLst>
                <a:gd name="adj" fmla="val 0"/>
              </a:avLst>
            </a:prstGeom>
            <a:solidFill>
              <a:schemeClr val="bg1"/>
            </a:solidFill>
            <a:ln w="12700" cap="rnd">
              <a:gradFill>
                <a:gsLst>
                  <a:gs pos="0">
                    <a:schemeClr val="accent2"/>
                  </a:gs>
                  <a:gs pos="100000">
                    <a:schemeClr val="accent2">
                      <a:lumMod val="60000"/>
                      <a:lumOff val="40000"/>
                      <a:alpha val="20000"/>
                    </a:schemeClr>
                  </a:gs>
                </a:gsLst>
                <a:lin ang="2700000" scaled="0"/>
              </a:gradFill>
              <a:prstDash val="solid"/>
              <a:round/>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3" name="íşḻíďé"/>
            <p:cNvSpPr txBox="1"/>
            <p:nvPr/>
          </p:nvSpPr>
          <p:spPr>
            <a:xfrm>
              <a:off x="781229" y="1065010"/>
              <a:ext cx="1523822" cy="306964"/>
            </a:xfrm>
            <a:prstGeom prst="rect">
              <a:avLst/>
            </a:prstGeom>
            <a:noFill/>
          </p:spPr>
          <p:txBody>
            <a:bodyPr wrap="none" lIns="0" tIns="0" rIns="0" bIns="0" rtlCol="0" anchor="ctr" anchorCtr="0">
              <a:normAutofit/>
            </a:bodyPr>
            <a:lstStyle/>
            <a:p>
              <a:pPr algn="ct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1950年6月</a:t>
              </a:r>
              <a:endParaRPr lang="zh-CN" altLang="en-US" sz="2000" b="1" dirty="0">
                <a:solidFill>
                  <a:srgbClr val="B0261F"/>
                </a:solidFill>
              </a:endParaRPr>
            </a:p>
          </p:txBody>
        </p:sp>
      </p:grpSp>
      <p:grpSp>
        <p:nvGrpSpPr>
          <p:cNvPr id="6" name="组合 5"/>
          <p:cNvGrpSpPr/>
          <p:nvPr/>
        </p:nvGrpSpPr>
        <p:grpSpPr>
          <a:xfrm>
            <a:off x="6477266" y="574321"/>
            <a:ext cx="1572537" cy="488950"/>
            <a:chOff x="771704" y="974017"/>
            <a:chExt cx="1572537" cy="488950"/>
          </a:xfrm>
        </p:grpSpPr>
        <p:sp>
          <p:nvSpPr>
            <p:cNvPr id="7" name="缺角矩形 6"/>
            <p:cNvSpPr/>
            <p:nvPr/>
          </p:nvSpPr>
          <p:spPr>
            <a:xfrm>
              <a:off x="771704" y="974017"/>
              <a:ext cx="1572537" cy="488950"/>
            </a:xfrm>
            <a:prstGeom prst="plaque">
              <a:avLst>
                <a:gd name="adj" fmla="val 0"/>
              </a:avLst>
            </a:prstGeom>
            <a:solidFill>
              <a:schemeClr val="bg1"/>
            </a:solidFill>
            <a:ln w="12700" cap="rnd">
              <a:gradFill>
                <a:gsLst>
                  <a:gs pos="0">
                    <a:schemeClr val="accent2"/>
                  </a:gs>
                  <a:gs pos="100000">
                    <a:schemeClr val="accent2">
                      <a:lumMod val="60000"/>
                      <a:lumOff val="40000"/>
                      <a:alpha val="20000"/>
                    </a:schemeClr>
                  </a:gs>
                </a:gsLst>
                <a:lin ang="2700000" scaled="0"/>
              </a:gradFill>
              <a:prstDash val="solid"/>
              <a:round/>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8" name="íşḻíďé"/>
            <p:cNvSpPr txBox="1"/>
            <p:nvPr/>
          </p:nvSpPr>
          <p:spPr>
            <a:xfrm>
              <a:off x="781229" y="1065010"/>
              <a:ext cx="1523822" cy="306964"/>
            </a:xfrm>
            <a:prstGeom prst="rect">
              <a:avLst/>
            </a:prstGeom>
            <a:noFill/>
          </p:spPr>
          <p:txBody>
            <a:bodyPr wrap="none" lIns="0" tIns="0" rIns="0" bIns="0" rtlCol="0" anchor="ctr" anchorCtr="0">
              <a:normAutofit/>
            </a:bodyPr>
            <a:lstStyle/>
            <a:p>
              <a:pPr algn="ctr"/>
              <a:r>
                <a:rPr lang="en-US" altLang="zh-CN"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1952</a:t>
              </a: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年</a:t>
              </a:r>
              <a:endPar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 name="矩形 4"/>
          <p:cNvSpPr/>
          <p:nvPr/>
        </p:nvSpPr>
        <p:spPr>
          <a:xfrm>
            <a:off x="892658" y="1085953"/>
            <a:ext cx="4628614" cy="967188"/>
          </a:xfrm>
          <a:prstGeom prst="rect">
            <a:avLst/>
          </a:prstGeom>
        </p:spPr>
        <p:txBody>
          <a:bodyPr wrap="square">
            <a:sp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1950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日，</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人民日报</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上刊登的</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中华人民共和国土地改革法</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p>
        </p:txBody>
      </p:sp>
      <p:sp>
        <p:nvSpPr>
          <p:cNvPr id="9" name="矩形 8"/>
          <p:cNvSpPr/>
          <p:nvPr/>
        </p:nvSpPr>
        <p:spPr>
          <a:xfrm>
            <a:off x="6506852" y="1091901"/>
            <a:ext cx="4482038" cy="2954655"/>
          </a:xfrm>
          <a:prstGeom prst="rect">
            <a:avLst/>
          </a:prstGeom>
        </p:spPr>
        <p:txBody>
          <a:bodyPr wrap="square">
            <a:spAutoFit/>
          </a:bodyPr>
          <a:lstStyle/>
          <a:p>
            <a:pPr algn="just">
              <a:lnSpc>
                <a:spcPct val="150000"/>
              </a:lnSpc>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       除了</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一部分少数民族地区和台湾省以外</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B0261F"/>
                </a:solidFill>
                <a:latin typeface="华文中宋" panose="02010600040101010101" pitchFamily="2" charset="-122"/>
                <a:ea typeface="华文中宋" panose="02010600040101010101" pitchFamily="2" charset="-122"/>
                <a:cs typeface="微软雅黑" panose="020B0503020204020204" pitchFamily="34" charset="-122"/>
              </a:rPr>
              <a:t>全国土地改革基本</a:t>
            </a:r>
            <a:r>
              <a:rPr lang="zh-CN" altLang="en-US" sz="2400" b="1" dirty="0" smtClean="0">
                <a:solidFill>
                  <a:srgbClr val="B0261F"/>
                </a:solidFill>
                <a:latin typeface="华文中宋" panose="02010600040101010101" pitchFamily="2" charset="-122"/>
                <a:ea typeface="华文中宋" panose="02010600040101010101" pitchFamily="2" charset="-122"/>
                <a:cs typeface="微软雅黑" panose="020B0503020204020204" pitchFamily="34" charset="-122"/>
              </a:rPr>
              <a:t>完成</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，3亿多</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无地少地的农民获得了土地，占了当时农业人口的</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60%—70%</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endParaRPr lang="zh-CN" altLang="en-US" sz="2000" b="1" spc="300" dirty="0">
              <a:solidFill>
                <a:srgbClr val="B0261F"/>
              </a:solidFill>
              <a:latin typeface="华文中宋" panose="02010600040101010101" pitchFamily="2" charset="-122"/>
              <a:ea typeface="华文中宋" panose="02010600040101010101" pitchFamily="2" charset="-122"/>
            </a:endParaRPr>
          </a:p>
          <a:p>
            <a:pPr algn="just">
              <a:lnSpc>
                <a:spcPct val="150000"/>
              </a:lnSpc>
            </a:pP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nvSpPr>
        <p:spPr>
          <a:xfrm>
            <a:off x="2177540" y="5912443"/>
            <a:ext cx="7836919" cy="601255"/>
          </a:xfrm>
          <a:prstGeom prst="rect">
            <a:avLst/>
          </a:prstGeom>
        </p:spPr>
        <p:txBody>
          <a:bodyPr wrap="square">
            <a:spAutoFit/>
          </a:bodyPr>
          <a:lstStyle/>
          <a:p>
            <a:pPr algn="ctr">
              <a:lnSpc>
                <a:spcPct val="150000"/>
              </a:lnSpc>
            </a:pPr>
            <a:r>
              <a:rPr lang="zh-CN" altLang="en-US" sz="2500" b="1" spc="600"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这极大地提高了中国共产党执政的威望</a:t>
            </a:r>
            <a:endParaRPr lang="zh-CN" altLang="en-US" sz="2500" b="1" spc="600"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22" name="文本框 2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84425" y="1235075"/>
            <a:ext cx="7315200" cy="650875"/>
          </a:xfrm>
        </p:spPr>
        <p:txBody>
          <a:bodyPr vert="horz" wrap="square" lIns="91440" tIns="45720" rIns="91440" bIns="45720" numCol="1" anchor="ctr" anchorCtr="0" compatLnSpc="1"/>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2800" b="0" i="0" u="none" strike="noStrike" kern="1200" cap="none" spc="0" normalizeH="0" baseline="0" noProof="0" dirty="0">
                <a:ln w="3175" cmpd="sng">
                  <a:noFill/>
                </a:ln>
                <a:solidFill>
                  <a:srgbClr val="80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第三次争论</a:t>
            </a:r>
            <a:r>
              <a:rPr kumimoji="1" lang="en-US" altLang="zh-CN" sz="2800" b="1" i="0" u="none" strike="noStrike" kern="1200" cap="none" spc="0" normalizeH="0" baseline="0" noProof="0" dirty="0">
                <a:ln w="3175" cmpd="sng">
                  <a:noFill/>
                </a:ln>
                <a:solidFill>
                  <a:srgbClr val="80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a:t>
            </a:r>
            <a:r>
              <a:rPr kumimoji="1" lang="zh-CN" altLang="en-US" sz="2800" b="1" i="0" u="none" strike="noStrike" kern="1200" cap="none" spc="0" normalizeH="0" baseline="0" noProof="0" dirty="0">
                <a:ln w="3175" cmpd="sng">
                  <a:noFill/>
                </a:ln>
                <a:solidFill>
                  <a:srgbClr val="80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速度之争</a:t>
            </a:r>
            <a:endParaRPr kumimoji="1" lang="zh-CN" altLang="en-US" sz="2800" b="1" i="0" u="none" strike="noStrike" kern="1200" cap="none" spc="0" normalizeH="0" baseline="0" noProof="0" dirty="0">
              <a:ln w="3175" cmpd="sng">
                <a:noFill/>
              </a:ln>
              <a:solidFill>
                <a:srgbClr val="80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pic>
        <p:nvPicPr>
          <p:cNvPr id="28675" name="图片 3" descr="屏幕快照 2019-03-19 07.37.01.png"/>
          <p:cNvPicPr>
            <a:picLocks noChangeAspect="1"/>
          </p:cNvPicPr>
          <p:nvPr/>
        </p:nvPicPr>
        <p:blipFill>
          <a:blip r:embed="rId1"/>
          <a:stretch>
            <a:fillRect/>
          </a:stretch>
        </p:blipFill>
        <p:spPr>
          <a:xfrm>
            <a:off x="2208213" y="1885950"/>
            <a:ext cx="2746375" cy="3732213"/>
          </a:xfrm>
          <a:prstGeom prst="rect">
            <a:avLst/>
          </a:prstGeom>
          <a:noFill/>
          <a:ln w="9525">
            <a:noFill/>
          </a:ln>
        </p:spPr>
      </p:pic>
      <p:sp>
        <p:nvSpPr>
          <p:cNvPr id="5" name="矩形 4"/>
          <p:cNvSpPr/>
          <p:nvPr/>
        </p:nvSpPr>
        <p:spPr>
          <a:xfrm>
            <a:off x="5045075" y="2786063"/>
            <a:ext cx="4572000" cy="1559560"/>
          </a:xfrm>
          <a:prstGeom prst="rect">
            <a:avLst/>
          </a:prstGeom>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zh-CN" sz="1905" b="1" i="0" u="none" strike="noStrike" kern="1200" cap="none" spc="0" normalizeH="0" baseline="0" noProof="0" dirty="0">
                <a:ln>
                  <a:noFill/>
                </a:ln>
                <a:solidFill>
                  <a:schemeClr val="tx1"/>
                </a:solidFill>
                <a:effectLst/>
                <a:uLnTx/>
                <a:uFillTx/>
                <a:latin typeface="+mn-ea"/>
                <a:ea typeface="+mn-ea"/>
                <a:cs typeface="+mn-cs"/>
              </a:rPr>
              <a:t>为了加强对农业合作化运动的领导，中央成立了农村工作部，邓子恢于</a:t>
            </a:r>
            <a:r>
              <a:rPr kumimoji="0" lang="en-US" altLang="zh-CN" sz="1905" b="1" i="0" u="none" strike="noStrike" kern="1200" cap="none" spc="0" normalizeH="0" baseline="0" noProof="0" dirty="0">
                <a:ln>
                  <a:noFill/>
                </a:ln>
                <a:solidFill>
                  <a:schemeClr val="tx1"/>
                </a:solidFill>
                <a:effectLst/>
                <a:uLnTx/>
                <a:uFillTx/>
                <a:latin typeface="+mn-ea"/>
                <a:ea typeface="+mn-ea"/>
                <a:cs typeface="+mn-cs"/>
              </a:rPr>
              <a:t> 1953 </a:t>
            </a:r>
            <a:r>
              <a:rPr kumimoji="0" lang="zh-CN" altLang="zh-CN" sz="1905" b="1" i="0" u="none" strike="noStrike" kern="1200" cap="none" spc="0" normalizeH="0" baseline="0" noProof="0" dirty="0">
                <a:ln>
                  <a:noFill/>
                </a:ln>
                <a:solidFill>
                  <a:schemeClr val="tx1"/>
                </a:solidFill>
                <a:effectLst/>
                <a:uLnTx/>
                <a:uFillTx/>
                <a:latin typeface="+mn-ea"/>
                <a:ea typeface="+mn-ea"/>
                <a:cs typeface="+mn-cs"/>
              </a:rPr>
              <a:t>年初调中央农村工作部担任部长。邓子恢对农业合作化的发展强调慎重、稳步、秩序渐进。</a:t>
            </a:r>
            <a:endParaRPr kumimoji="0" lang="zh-CN" altLang="en-US" sz="1905"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384425" y="1235075"/>
            <a:ext cx="7315200" cy="650875"/>
          </a:xfrm>
        </p:spPr>
        <p:txBody>
          <a:bodyPr vert="horz" wrap="square" lIns="91440" tIns="45720" rIns="91440" bIns="45720" numCol="1" anchor="ctr" anchorCtr="0" compatLnSpc="1"/>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2860" b="0" i="0" u="none" strike="noStrike" kern="1200" cap="none" spc="0" normalizeH="0" baseline="0" noProof="0" dirty="0">
                <a:ln w="3175" cmpd="sng">
                  <a:noFill/>
                </a:ln>
                <a:solidFill>
                  <a:srgbClr val="800000"/>
                </a:solidFill>
                <a:effectLst/>
                <a:uLnTx/>
                <a:uFillTx/>
                <a:latin typeface="方正粗黑宋简体" panose="02000000000000000000" pitchFamily="2" charset="-122"/>
                <a:ea typeface="方正粗黑宋简体" panose="02000000000000000000" pitchFamily="2" charset="-122"/>
                <a:cs typeface="+mj-cs"/>
              </a:rPr>
              <a:t>第三次争论</a:t>
            </a:r>
            <a:endParaRPr kumimoji="1" lang="zh-CN" altLang="en-US" sz="2860" b="0" i="0" u="none" strike="noStrike" kern="1200" cap="none" spc="0" normalizeH="0" baseline="0" noProof="0" dirty="0">
              <a:ln w="3175" cmpd="sng">
                <a:noFill/>
              </a:ln>
              <a:solidFill>
                <a:srgbClr val="800000"/>
              </a:solidFill>
              <a:effectLst/>
              <a:uLnTx/>
              <a:uFillTx/>
              <a:latin typeface="方正粗黑宋简体" panose="02000000000000000000" pitchFamily="2" charset="-122"/>
              <a:ea typeface="方正粗黑宋简体" panose="02000000000000000000" pitchFamily="2" charset="-122"/>
              <a:cs typeface="+mj-cs"/>
            </a:endParaRPr>
          </a:p>
        </p:txBody>
      </p:sp>
      <p:pic>
        <p:nvPicPr>
          <p:cNvPr id="29699" name="图片 3" descr="屏幕快照 2019-03-19 07.37.01.png"/>
          <p:cNvPicPr>
            <a:picLocks noChangeAspect="1"/>
          </p:cNvPicPr>
          <p:nvPr/>
        </p:nvPicPr>
        <p:blipFill>
          <a:blip r:embed="rId1"/>
          <a:stretch>
            <a:fillRect/>
          </a:stretch>
        </p:blipFill>
        <p:spPr>
          <a:xfrm>
            <a:off x="1724025" y="1787525"/>
            <a:ext cx="2746375" cy="3732213"/>
          </a:xfrm>
          <a:prstGeom prst="rect">
            <a:avLst/>
          </a:prstGeom>
          <a:noFill/>
          <a:ln w="9525">
            <a:noFill/>
          </a:ln>
        </p:spPr>
      </p:pic>
      <p:sp>
        <p:nvSpPr>
          <p:cNvPr id="6" name="文本框 5"/>
          <p:cNvSpPr txBox="1"/>
          <p:nvPr/>
        </p:nvSpPr>
        <p:spPr>
          <a:xfrm>
            <a:off x="4781550" y="2503488"/>
            <a:ext cx="5324475" cy="1852930"/>
          </a:xfrm>
          <a:prstGeom prst="rect">
            <a:avLst/>
          </a:prstGeom>
          <a:noFill/>
        </p:spPr>
        <p:txBody>
          <a:bodyPr wrap="square" rtlCol="0">
            <a:spAutoFit/>
          </a:bodyPr>
          <a:lstStyle/>
          <a:p>
            <a:pPr marR="0" defTabSz="457200">
              <a:buClrTx/>
              <a:buSzTx/>
              <a:buFontTx/>
              <a:buNone/>
              <a:defRPr/>
            </a:pPr>
            <a:r>
              <a:rPr kumimoji="0" lang="zh-CN" altLang="zh-CN" sz="1905" b="1" kern="1200" cap="none" spc="0" normalizeH="0" baseline="0" noProof="0" dirty="0">
                <a:latin typeface="+mn-ea"/>
                <a:ea typeface="+mn-ea"/>
                <a:cs typeface="+mn-cs"/>
              </a:rPr>
              <a:t>提出：“必须坚持宁肯少些，但要好些的方针，必须发展一批，办好一批，在办好的基础上求发展。认为“这一批社会主义据点，将是吸引中贫农战胜乡村资本主义的基本阵地，巩固这一阵地，打好基础，尔后稳步前进，就可收到事半功倍之效，否则仍要走回头路，要快反慢。”</a:t>
            </a:r>
            <a:r>
              <a:rPr kumimoji="0" lang="zh-CN" altLang="zh-CN" sz="1905" kern="1200" cap="none" spc="0" normalizeH="0" baseline="0" noProof="0" dirty="0">
                <a:latin typeface="+mn-ea"/>
                <a:ea typeface="+mn-ea"/>
                <a:cs typeface="+mn-cs"/>
              </a:rPr>
              <a:t> </a:t>
            </a:r>
            <a:endParaRPr kumimoji="0" lang="zh-CN" altLang="en-US" sz="1905" kern="1200" cap="none" spc="0" normalizeH="0" baseline="0" noProof="0" dirty="0">
              <a:latin typeface="+mn-ea"/>
              <a:ea typeface="+mn-ea"/>
              <a:cs typeface="+mn-cs"/>
            </a:endParaRPr>
          </a:p>
        </p:txBody>
      </p:sp>
    </p:spTree>
  </p:cSld>
  <p:clrMapOvr>
    <a:masterClrMapping/>
  </p:clrMapOvr>
  <p:transition spd="slow">
    <p:pull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700338" y="2490788"/>
            <a:ext cx="6799263" cy="3444875"/>
          </a:xfrm>
        </p:spPr>
        <p:txBody>
          <a:bodyPr vert="horz" wrap="square" lIns="91440" tIns="45720" rIns="91440" bIns="45720" numCol="1" anchor="t" anchorCtr="0" compatLnSpc="1"/>
          <a:lstStyle/>
          <a:p>
            <a:pPr marL="285750" marR="0" lvl="0" indent="-285750" algn="l" defTabSz="457200" rtl="0" eaLnBrk="0" fontAlgn="base" latinLnBrk="0" hangingPunct="0">
              <a:lnSpc>
                <a:spcPct val="150000"/>
              </a:lnSpc>
              <a:spcBef>
                <a:spcPct val="20000"/>
              </a:spcBef>
              <a:spcAft>
                <a:spcPts val="600"/>
              </a:spcAft>
              <a:buClr>
                <a:schemeClr val="accent1"/>
              </a:buClr>
              <a:buSzPct val="115000"/>
              <a:buFont typeface="Arial" panose="020B0604020202020204" pitchFamily="34" charset="0"/>
              <a:buChar char="•"/>
              <a:defRPr/>
            </a:pPr>
            <a:r>
              <a:rPr kumimoji="0" lang="zh-CN" altLang="zh-CN" sz="2400" b="0" i="0" u="none" strike="noStrike" kern="1200" cap="none" spc="0" normalizeH="0" baseline="0" noProof="0" dirty="0">
                <a:ln>
                  <a:noFill/>
                </a:ln>
                <a:solidFill>
                  <a:srgbClr val="800000"/>
                </a:solidFill>
                <a:effectLst/>
                <a:uLnTx/>
                <a:uFillTx/>
                <a:latin typeface="+mn-ea"/>
                <a:ea typeface="+mn-ea"/>
                <a:cs typeface="+mn-cs"/>
              </a:rPr>
              <a:t>毛泽东认为农村关系紧张，是由于地主、富农和富裕中农对社会主义的反抗，而不是因为政府多购了</a:t>
            </a:r>
            <a:r>
              <a:rPr kumimoji="0" lang="en-US" altLang="zh-CN" sz="2400" b="0" i="0" u="none" strike="noStrike" kern="1200" cap="none" spc="0" normalizeH="0" baseline="0" noProof="0" dirty="0">
                <a:ln>
                  <a:noFill/>
                </a:ln>
                <a:solidFill>
                  <a:srgbClr val="800000"/>
                </a:solidFill>
                <a:effectLst/>
                <a:uLnTx/>
                <a:uFillTx/>
                <a:latin typeface="+mn-ea"/>
                <a:ea typeface="+mn-ea"/>
                <a:cs typeface="+mn-cs"/>
              </a:rPr>
              <a:t> 70 </a:t>
            </a:r>
            <a:r>
              <a:rPr kumimoji="0" lang="zh-CN" altLang="zh-CN" sz="2400" b="0" i="0" u="none" strike="noStrike" kern="1200" cap="none" spc="0" normalizeH="0" baseline="0" noProof="0" dirty="0">
                <a:ln>
                  <a:noFill/>
                </a:ln>
                <a:solidFill>
                  <a:srgbClr val="800000"/>
                </a:solidFill>
                <a:effectLst/>
                <a:uLnTx/>
                <a:uFillTx/>
                <a:latin typeface="+mn-ea"/>
                <a:ea typeface="+mn-ea"/>
                <a:cs typeface="+mn-cs"/>
              </a:rPr>
              <a:t>亿斤粮食。他认为，农民叫缺粮大部分是假的，是阶级斗争的反映。因此毛泽东主张全面规划，加快步伐。 </a:t>
            </a:r>
            <a:endParaRPr kumimoji="1" lang="zh-CN" altLang="en-US" sz="2400" b="0" i="0" u="none" strike="noStrike" kern="1200" cap="none" spc="0" normalizeH="0" baseline="0" noProof="0" dirty="0">
              <a:ln>
                <a:noFill/>
              </a:ln>
              <a:solidFill>
                <a:srgbClr val="800000"/>
              </a:solidFill>
              <a:effectLst/>
              <a:uLnTx/>
              <a:uFillTx/>
              <a:latin typeface="+mn-ea"/>
              <a:ea typeface="+mn-ea"/>
              <a:cs typeface="+mn-cs"/>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charRg st="0" end="97"/>
                                            </p:txEl>
                                          </p:spTgt>
                                        </p:tgtEl>
                                        <p:attrNameLst>
                                          <p:attrName>style.visibility</p:attrName>
                                        </p:attrNameLst>
                                      </p:cBhvr>
                                      <p:to>
                                        <p:strVal val="visible"/>
                                      </p:to>
                                    </p:set>
                                    <p:animEffect transition="in" filter="barn(inVertical)">
                                      <p:cBhvr>
                                        <p:cTn id="7" dur="500"/>
                                        <p:tgtEl>
                                          <p:spTgt spid="3">
                                            <p:txEl>
                                              <p:charRg st="0" end="9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700338" y="2490788"/>
            <a:ext cx="6799263" cy="3444875"/>
          </a:xfrm>
        </p:spPr>
        <p:txBody>
          <a:bodyPr vert="horz" wrap="square" lIns="91440" tIns="45720" rIns="91440" bIns="45720" numCol="1" anchor="t" anchorCtr="0" compatLnSpc="1">
            <a:normAutofit fontScale="60000" lnSpcReduction="20000"/>
          </a:bodyPr>
          <a:lstStyle/>
          <a:p>
            <a:pPr marL="285750" marR="0" lvl="0" indent="-285750" algn="l" defTabSz="457200" rtl="0" eaLnBrk="0" fontAlgn="base" latinLnBrk="0" hangingPunct="0">
              <a:lnSpc>
                <a:spcPct val="150000"/>
              </a:lnSpc>
              <a:spcBef>
                <a:spcPct val="20000"/>
              </a:spcBef>
              <a:spcAft>
                <a:spcPts val="600"/>
              </a:spcAft>
              <a:buClr>
                <a:schemeClr val="accent1"/>
              </a:buClr>
              <a:buSzPct val="115000"/>
              <a:buFont typeface="Arial" panose="020B0604020202020204" pitchFamily="34" charset="0"/>
              <a:buChar char="•"/>
              <a:defRPr/>
            </a:pPr>
            <a:r>
              <a:rPr kumimoji="0" lang="en-US" altLang="zh-CN" sz="2400" b="1" i="0" u="none" strike="noStrike" kern="1200" cap="none" spc="0" normalizeH="0" baseline="0" noProof="0" dirty="0">
                <a:ln>
                  <a:noFill/>
                </a:ln>
                <a:solidFill>
                  <a:srgbClr val="800000"/>
                </a:solidFill>
                <a:effectLst/>
                <a:uLnTx/>
                <a:uFillTx/>
                <a:latin typeface="+mn-ea"/>
                <a:ea typeface="+mn-ea"/>
                <a:cs typeface="+mn-cs"/>
              </a:rPr>
              <a:t>1955 </a:t>
            </a:r>
            <a:r>
              <a:rPr kumimoji="0" lang="zh-CN" altLang="zh-CN" sz="2400" b="1" i="0" u="none" strike="noStrike" kern="1200" cap="none" spc="0" normalizeH="0" baseline="0" noProof="0" dirty="0">
                <a:ln>
                  <a:noFill/>
                </a:ln>
                <a:solidFill>
                  <a:srgbClr val="800000"/>
                </a:solidFill>
                <a:effectLst/>
                <a:uLnTx/>
                <a:uFillTx/>
                <a:latin typeface="+mn-ea"/>
                <a:ea typeface="+mn-ea"/>
                <a:cs typeface="+mn-cs"/>
              </a:rPr>
              <a:t>年</a:t>
            </a:r>
            <a:r>
              <a:rPr kumimoji="0" lang="en-US" altLang="zh-CN" sz="2400" b="1" i="0" u="none" strike="noStrike" kern="1200" cap="none" spc="0" normalizeH="0" baseline="0" noProof="0" dirty="0">
                <a:ln>
                  <a:noFill/>
                </a:ln>
                <a:solidFill>
                  <a:srgbClr val="800000"/>
                </a:solidFill>
                <a:effectLst/>
                <a:uLnTx/>
                <a:uFillTx/>
                <a:latin typeface="+mn-ea"/>
                <a:ea typeface="+mn-ea"/>
                <a:cs typeface="+mn-cs"/>
              </a:rPr>
              <a:t> 7 </a:t>
            </a:r>
            <a:r>
              <a:rPr kumimoji="0" lang="zh-CN" altLang="zh-CN" sz="2400" b="1" i="0" u="none" strike="noStrike" kern="1200" cap="none" spc="0" normalizeH="0" baseline="0" noProof="0" dirty="0">
                <a:ln>
                  <a:noFill/>
                </a:ln>
                <a:solidFill>
                  <a:srgbClr val="800000"/>
                </a:solidFill>
                <a:effectLst/>
                <a:uLnTx/>
                <a:uFillTx/>
                <a:latin typeface="+mn-ea"/>
                <a:ea typeface="+mn-ea"/>
                <a:cs typeface="+mn-cs"/>
              </a:rPr>
              <a:t>月</a:t>
            </a:r>
            <a:r>
              <a:rPr kumimoji="0" lang="en-US" altLang="zh-CN" sz="2400" b="1" i="0" u="none" strike="noStrike" kern="1200" cap="none" spc="0" normalizeH="0" baseline="0" noProof="0" dirty="0">
                <a:ln>
                  <a:noFill/>
                </a:ln>
                <a:solidFill>
                  <a:srgbClr val="800000"/>
                </a:solidFill>
                <a:effectLst/>
                <a:uLnTx/>
                <a:uFillTx/>
                <a:latin typeface="+mn-ea"/>
                <a:ea typeface="+mn-ea"/>
                <a:cs typeface="+mn-cs"/>
              </a:rPr>
              <a:t> 31 </a:t>
            </a:r>
            <a:r>
              <a:rPr kumimoji="0" lang="zh-CN" altLang="zh-CN" sz="2400" b="1" i="0" u="none" strike="noStrike" kern="1200" cap="none" spc="0" normalizeH="0" baseline="0" noProof="0" dirty="0">
                <a:ln>
                  <a:noFill/>
                </a:ln>
                <a:solidFill>
                  <a:srgbClr val="800000"/>
                </a:solidFill>
                <a:effectLst/>
                <a:uLnTx/>
                <a:uFillTx/>
                <a:latin typeface="+mn-ea"/>
                <a:ea typeface="+mn-ea"/>
                <a:cs typeface="+mn-cs"/>
              </a:rPr>
              <a:t>日《关于农业合作化问题》的报告中对邓子恢等同志的意见进行了批评：“在全国农村中，新的社会主义群众运动的高潮就要到来。我们的某些同志却像一个小脚女人，东摇西摆地在那里走路，老是埋怨旁人说：走快了，走快了。过多的平评头品足，不适当的埋怨，无穷的忧虑，数不尽的清规和戒律，以为这是指导农村中祖宗主义群众的正确方针。否，这不是正确的方针，这是错误的方针。”甚至还指责说“有些同志被几十万个小型合作社吓昏了”，被“胜利吓昏了头脑”，是“从资产阶级、富农，或者具有资源共享本主义自发倾向的富裕中农立场出发。”他认为这些都是“右”的错误，要克服掉。</a:t>
            </a:r>
            <a:r>
              <a:rPr kumimoji="0" lang="zh-CN" altLang="zh-CN" sz="2400" b="0" i="0" u="none" strike="noStrike" kern="1200" cap="none" spc="0" normalizeH="0" baseline="0" noProof="0" dirty="0">
                <a:ln>
                  <a:noFill/>
                </a:ln>
                <a:solidFill>
                  <a:srgbClr val="800000"/>
                </a:solidFill>
                <a:effectLst/>
                <a:uLnTx/>
                <a:uFillTx/>
                <a:latin typeface="+mn-ea"/>
                <a:ea typeface="+mn-ea"/>
                <a:cs typeface="+mn-cs"/>
              </a:rPr>
              <a:t> </a:t>
            </a:r>
            <a:endParaRPr kumimoji="1" lang="zh-CN" altLang="en-US" sz="2400" b="0" i="0" u="none" strike="noStrike" kern="1200" cap="none" spc="0" normalizeH="0" baseline="0" noProof="0" dirty="0">
              <a:ln>
                <a:noFill/>
              </a:ln>
              <a:solidFill>
                <a:srgbClr val="800000"/>
              </a:solidFill>
              <a:effectLst/>
              <a:uLnTx/>
              <a:uFillTx/>
              <a:latin typeface="+mn-ea"/>
              <a:ea typeface="+mn-ea"/>
              <a:cs typeface="+mn-cs"/>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charRg st="0" end="283"/>
                                            </p:txEl>
                                          </p:spTgt>
                                        </p:tgtEl>
                                        <p:attrNameLst>
                                          <p:attrName>style.visibility</p:attrName>
                                        </p:attrNameLst>
                                      </p:cBhvr>
                                      <p:to>
                                        <p:strVal val="visible"/>
                                      </p:to>
                                    </p:set>
                                    <p:animEffect transition="in" filter="barn(inVertical)">
                                      <p:cBhvr>
                                        <p:cTn id="7" dur="500"/>
                                        <p:tgtEl>
                                          <p:spTgt spid="3">
                                            <p:txEl>
                                              <p:charRg st="0" end="28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标题 1"/>
          <p:cNvSpPr>
            <a:spLocks noGrp="1"/>
          </p:cNvSpPr>
          <p:nvPr>
            <p:ph type="title"/>
          </p:nvPr>
        </p:nvSpPr>
        <p:spPr/>
        <p:txBody>
          <a:bodyPr vert="horz" wrap="square" lIns="91440" tIns="45720" rIns="91440" bIns="45720" anchor="ctr" anchorCtr="0"/>
          <a:p>
            <a:pPr>
              <a:buNone/>
            </a:pPr>
            <a:r>
              <a:rPr lang="zh-CN" altLang="en-US" dirty="0">
                <a:ea typeface="方正舒体" panose="02010601030101010101" pitchFamily="2" charset="-122"/>
              </a:rPr>
              <a:t>争论的焦点：</a:t>
            </a:r>
            <a:endParaRPr lang="zh-CN" altLang="en-US" dirty="0">
              <a:ea typeface="方正舒体" panose="02010601030101010101" pitchFamily="2" charset="-122"/>
            </a:endParaRPr>
          </a:p>
        </p:txBody>
      </p:sp>
      <p:sp>
        <p:nvSpPr>
          <p:cNvPr id="3" name="内容占位符 2"/>
          <p:cNvSpPr>
            <a:spLocks noGrp="1"/>
          </p:cNvSpPr>
          <p:nvPr>
            <p:ph idx="1"/>
          </p:nvPr>
        </p:nvSpPr>
        <p:spPr>
          <a:xfrm>
            <a:off x="2438400" y="2967038"/>
            <a:ext cx="2043113" cy="3043238"/>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ts val="600"/>
              </a:spcAft>
              <a:buClr>
                <a:schemeClr val="accent1"/>
              </a:buClr>
              <a:buSzPct val="115000"/>
              <a:buFont typeface="Arial" panose="020B0604020202020204" pitchFamily="34" charset="0"/>
              <a:buNone/>
              <a:defRPr/>
            </a:pPr>
            <a:r>
              <a:rPr kumimoji="1" lang="zh-CN" altLang="en-US" sz="2400" b="1" i="0" u="none" strike="noStrike" kern="1200" cap="none" spc="0" normalizeH="0" baseline="0" noProof="0" dirty="0">
                <a:ln>
                  <a:noFill/>
                </a:ln>
                <a:solidFill>
                  <a:srgbClr val="800000"/>
                </a:solidFill>
                <a:effectLst/>
                <a:uLnTx/>
                <a:uFillTx/>
                <a:latin typeface="+mn-ea"/>
                <a:ea typeface="+mn-ea"/>
                <a:cs typeface="+mn-cs"/>
              </a:rPr>
              <a:t>农业合作社</a:t>
            </a:r>
            <a:endParaRPr kumimoji="1" lang="zh-CN" altLang="en-US" sz="2400" b="1" i="0" u="none" strike="noStrike" kern="1200" cap="none" spc="0" normalizeH="0" baseline="0" noProof="0" dirty="0">
              <a:ln>
                <a:noFill/>
              </a:ln>
              <a:solidFill>
                <a:srgbClr val="800000"/>
              </a:solidFill>
              <a:effectLst/>
              <a:uLnTx/>
              <a:uFillTx/>
              <a:latin typeface="+mn-ea"/>
              <a:ea typeface="+mn-ea"/>
              <a:cs typeface="+mn-cs"/>
            </a:endParaRPr>
          </a:p>
        </p:txBody>
      </p:sp>
      <p:sp>
        <p:nvSpPr>
          <p:cNvPr id="4" name="矩形 3"/>
          <p:cNvSpPr/>
          <p:nvPr/>
        </p:nvSpPr>
        <p:spPr>
          <a:xfrm>
            <a:off x="4863660" y="2335550"/>
            <a:ext cx="2595217" cy="5376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2000" b="0" i="0" u="none" strike="noStrike" kern="1200" cap="none" spc="0" normalizeH="0" baseline="0" noProof="0" dirty="0">
                <a:ln>
                  <a:noFill/>
                </a:ln>
                <a:solidFill>
                  <a:srgbClr val="800000"/>
                </a:solidFill>
                <a:effectLst/>
                <a:uLnTx/>
                <a:uFillTx/>
                <a:latin typeface="+mn-lt"/>
                <a:ea typeface="+mn-ea"/>
                <a:cs typeface="+mn-cs"/>
              </a:rPr>
              <a:t>大发展？</a:t>
            </a:r>
            <a:endParaRPr kumimoji="1" lang="zh-CN" altLang="en-US" sz="2000" b="0" i="0" u="none" strike="noStrike" kern="1200" cap="none" spc="0" normalizeH="0" baseline="0" noProof="0" dirty="0">
              <a:ln>
                <a:noFill/>
              </a:ln>
              <a:solidFill>
                <a:srgbClr val="800000"/>
              </a:solidFill>
              <a:effectLst/>
              <a:uLnTx/>
              <a:uFillTx/>
              <a:latin typeface="+mn-lt"/>
              <a:ea typeface="+mn-ea"/>
              <a:cs typeface="+mn-cs"/>
            </a:endParaRPr>
          </a:p>
        </p:txBody>
      </p:sp>
      <p:sp>
        <p:nvSpPr>
          <p:cNvPr id="5" name="矩形 4"/>
          <p:cNvSpPr/>
          <p:nvPr/>
        </p:nvSpPr>
        <p:spPr>
          <a:xfrm>
            <a:off x="4863659" y="3663204"/>
            <a:ext cx="4084105" cy="5376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1" lang="zh-CN" altLang="en-US" sz="2000" b="0" i="0" u="none" strike="noStrike" kern="1200" cap="none" spc="0" normalizeH="0" baseline="0" noProof="0" dirty="0">
                <a:ln>
                  <a:noFill/>
                </a:ln>
                <a:solidFill>
                  <a:srgbClr val="800000"/>
                </a:solidFill>
                <a:effectLst/>
                <a:uLnTx/>
                <a:uFillTx/>
                <a:latin typeface="+mn-lt"/>
                <a:ea typeface="+mn-ea"/>
                <a:cs typeface="+mn-cs"/>
              </a:rPr>
              <a:t>巩固基础上的小发展</a:t>
            </a:r>
            <a:endParaRPr kumimoji="1" lang="zh-CN" altLang="en-US" sz="2000" b="0" i="0" u="none" strike="noStrike" kern="1200" cap="none" spc="0" normalizeH="0" baseline="0" noProof="0" dirty="0">
              <a:ln>
                <a:noFill/>
              </a:ln>
              <a:solidFill>
                <a:srgbClr val="800000"/>
              </a:solidFill>
              <a:effectLst/>
              <a:uLnTx/>
              <a:uFillTx/>
              <a:latin typeface="+mn-lt"/>
              <a:ea typeface="+mn-ea"/>
              <a:cs typeface="+mn-cs"/>
            </a:endParaRPr>
          </a:p>
        </p:txBody>
      </p:sp>
      <p:cxnSp>
        <p:nvCxnSpPr>
          <p:cNvPr id="7" name="直线连接符 6"/>
          <p:cNvCxnSpPr/>
          <p:nvPr/>
        </p:nvCxnSpPr>
        <p:spPr>
          <a:xfrm flipV="1">
            <a:off x="3840163" y="2635250"/>
            <a:ext cx="641350" cy="3317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a:off x="3840163" y="3370263"/>
            <a:ext cx="568325" cy="41275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pull dir="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标题 1"/>
          <p:cNvSpPr>
            <a:spLocks noGrp="1"/>
          </p:cNvSpPr>
          <p:nvPr>
            <p:ph type="title" idx="4294967295"/>
          </p:nvPr>
        </p:nvSpPr>
        <p:spPr bwMode="auto">
          <a:xfrm>
            <a:off x="3010042" y="1199867"/>
            <a:ext cx="6172789" cy="743021"/>
          </a:xfrm>
          <a:effectLst/>
          <a:sp3d prstMaterial="plastic"/>
        </p:spPr>
        <p:txBody>
          <a:bodyPr vert="horz" wrap="square" lIns="91440" tIns="45720" rIns="91440" bIns="45720" numCol="1" anchor="ctr" anchorCtr="0" compatLnSpc="1">
            <a:normAutofit/>
            <a:scene3d>
              <a:camera prst="orthographicFront"/>
              <a:lightRig rig="soft" dir="t"/>
            </a:scene3d>
            <a:sp3d prstMaterial="softEdge">
              <a:bevelT w="25400" h="25400"/>
            </a:sp3d>
          </a:bodyPr>
          <a:lstStyle/>
          <a:p>
            <a:pPr marL="0" marR="0" lvl="0" indent="0" algn="l" defTabSz="1451610" rtl="0" eaLnBrk="1" fontAlgn="auto" latinLnBrk="0" hangingPunct="1">
              <a:lnSpc>
                <a:spcPct val="100000"/>
              </a:lnSpc>
              <a:spcBef>
                <a:spcPct val="0"/>
              </a:spcBef>
              <a:spcAft>
                <a:spcPts val="0"/>
              </a:spcAft>
              <a:buClrTx/>
              <a:buSzTx/>
              <a:buFontTx/>
              <a:buNone/>
              <a:defRPr/>
            </a:pPr>
            <a:r>
              <a:rPr kumimoji="0" lang="zh-CN" altLang="en-US" sz="307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方正姚体" panose="02010601030101010101" pitchFamily="2" charset="-122"/>
                <a:ea typeface="方正姚体" panose="02010601030101010101" pitchFamily="2" charset="-122"/>
                <a:cs typeface="+mj-cs"/>
              </a:rPr>
              <a:t>中国农村土地产权制度历史沿革</a:t>
            </a:r>
            <a:endParaRPr kumimoji="0" lang="zh-CN" altLang="en-US" sz="307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方正姚体" panose="02010601030101010101" pitchFamily="2" charset="-122"/>
              <a:ea typeface="方正姚体" panose="02010601030101010101" pitchFamily="2" charset="-122"/>
              <a:cs typeface="+mj-cs"/>
            </a:endParaRPr>
          </a:p>
        </p:txBody>
      </p:sp>
      <p:graphicFrame>
        <p:nvGraphicFramePr>
          <p:cNvPr id="46120" name="Group 40"/>
          <p:cNvGraphicFramePr>
            <a:graphicFrameLocks noGrp="1"/>
          </p:cNvGraphicFramePr>
          <p:nvPr>
            <p:ph idx="1"/>
          </p:nvPr>
        </p:nvGraphicFramePr>
        <p:xfrm>
          <a:off x="2709863" y="2286000"/>
          <a:ext cx="6795770" cy="2929255"/>
        </p:xfrm>
        <a:graphic>
          <a:graphicData uri="http://schemas.openxmlformats.org/drawingml/2006/table">
            <a:tbl>
              <a:tblPr/>
              <a:tblGrid>
                <a:gridCol w="1119505"/>
                <a:gridCol w="1145540"/>
                <a:gridCol w="1132840"/>
                <a:gridCol w="1132840"/>
                <a:gridCol w="1132840"/>
                <a:gridCol w="1132205"/>
              </a:tblGrid>
              <a:tr h="754535">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主体 时间</a:t>
                      </a:r>
                      <a:endParaRPr kumimoji="0" 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类型</a:t>
                      </a:r>
                      <a:endParaRPr kumimoji="0" 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1949</a:t>
                      </a:r>
                      <a:r>
                        <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年前</a:t>
                      </a:r>
                      <a:endPar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1949-1952</a:t>
                      </a:r>
                      <a:r>
                        <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年</a:t>
                      </a:r>
                      <a:endPar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1952-1956</a:t>
                      </a: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年</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1956-1978</a:t>
                      </a: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年</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1978-</a:t>
                      </a: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今</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solidFill>
                      <a:srgbClr val="E1FDFE"/>
                    </a:solidFill>
                  </a:tcPr>
                </a:tc>
              </a:tr>
              <a:tr h="108785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所有权主体</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地主，中农、富农</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地主</a:t>
                      </a: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农民</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农民</a:t>
                      </a: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集体</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集体</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集体</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r>
              <a:tr h="10868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经营权主体</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 </a:t>
                      </a: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贫农、雇</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 农，中农</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、富农</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农民</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农民</a:t>
                      </a:r>
                      <a:endPar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 </a:t>
                      </a:r>
                      <a:r>
                        <a:rPr kumimoji="0" lang="zh-CN" alt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合作社、生产队</a:t>
                      </a:r>
                      <a:endParaRPr kumimoji="0" lang="en-US" sz="1500" b="1" i="0" u="none" strike="noStrike" cap="none" normalizeH="0" baseline="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rPr>
                        <a:t>农户、农业公司</a:t>
                      </a:r>
                      <a:endParaRPr kumimoji="0" lang="zh-CN" altLang="en-US" sz="1500" b="1" i="0" u="none" strike="noStrike" cap="none" normalizeH="0" baseline="0" dirty="0">
                        <a:ln>
                          <a:noFill/>
                        </a:ln>
                        <a:solidFill>
                          <a:srgbClr val="CC0000"/>
                        </a:solidFill>
                        <a:effectLst>
                          <a:outerShdw blurRad="38100" dist="38100" dir="2700000" algn="tl">
                            <a:srgbClr val="000000"/>
                          </a:outerShdw>
                        </a:effectLst>
                        <a:latin typeface="方正姚体" panose="02010601030101010101" pitchFamily="2" charset="-122"/>
                        <a:ea typeface="方正姚体" panose="02010601030101010101" pitchFamily="2" charset="-122"/>
                      </a:endParaRPr>
                    </a:p>
                  </a:txBody>
                  <a:tcPr marL="68585" marR="68585" marT="34292" marB="3429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1FDFE"/>
                    </a:solidFill>
                  </a:tcPr>
                </a:tc>
              </a:tr>
            </a:tbl>
          </a:graphicData>
        </a:graphic>
      </p:graphicFrame>
      <p:sp>
        <p:nvSpPr>
          <p:cNvPr id="62496" name="下箭头 5"/>
          <p:cNvSpPr/>
          <p:nvPr/>
        </p:nvSpPr>
        <p:spPr>
          <a:xfrm>
            <a:off x="5467350" y="3444875"/>
            <a:ext cx="215900" cy="269875"/>
          </a:xfrm>
          <a:prstGeom prst="downArrow">
            <a:avLst>
              <a:gd name="adj1" fmla="val 50000"/>
              <a:gd name="adj2" fmla="val 49991"/>
            </a:avLst>
          </a:prstGeom>
          <a:solidFill>
            <a:schemeClr val="accent1"/>
          </a:solidFill>
          <a:ln w="25400" cap="flat" cmpd="sng">
            <a:solidFill>
              <a:srgbClr val="239595"/>
            </a:solidFill>
            <a:prstDash val="solid"/>
            <a:miter/>
            <a:headEnd type="none" w="med" len="med"/>
            <a:tailEnd type="none" w="med" len="med"/>
          </a:ln>
        </p:spPr>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2497" name="下箭头 6"/>
          <p:cNvSpPr/>
          <p:nvPr/>
        </p:nvSpPr>
        <p:spPr>
          <a:xfrm>
            <a:off x="6548438" y="3454400"/>
            <a:ext cx="215900" cy="269875"/>
          </a:xfrm>
          <a:prstGeom prst="downArrow">
            <a:avLst>
              <a:gd name="adj1" fmla="val 50000"/>
              <a:gd name="adj2" fmla="val 49991"/>
            </a:avLst>
          </a:prstGeom>
          <a:solidFill>
            <a:schemeClr val="accent1"/>
          </a:solidFill>
          <a:ln w="25400" cap="flat" cmpd="sng">
            <a:solidFill>
              <a:srgbClr val="239595"/>
            </a:solidFill>
            <a:prstDash val="solid"/>
            <a:miter/>
            <a:headEnd type="none" w="med" len="med"/>
            <a:tailEnd type="none" w="med" len="med"/>
          </a:ln>
        </p:spPr>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cxnSp>
        <p:nvCxnSpPr>
          <p:cNvPr id="38947" name="直接连接符 13"/>
          <p:cNvCxnSpPr/>
          <p:nvPr/>
        </p:nvCxnSpPr>
        <p:spPr>
          <a:xfrm>
            <a:off x="3071813" y="2320925"/>
            <a:ext cx="647700" cy="647700"/>
          </a:xfrm>
          <a:prstGeom prst="line">
            <a:avLst/>
          </a:prstGeom>
          <a:ln w="12700" cap="flat" cmpd="sng">
            <a:solidFill>
              <a:srgbClr val="020A0A"/>
            </a:solidFill>
            <a:prstDash val="solid"/>
            <a:headEnd type="none" w="med" len="med"/>
            <a:tailEnd type="none" w="med" len="med"/>
          </a:ln>
        </p:spPr>
      </p:cxnSp>
      <p:cxnSp>
        <p:nvCxnSpPr>
          <p:cNvPr id="38948" name="直接连接符 15"/>
          <p:cNvCxnSpPr/>
          <p:nvPr/>
        </p:nvCxnSpPr>
        <p:spPr>
          <a:xfrm>
            <a:off x="2689225" y="2571750"/>
            <a:ext cx="1025525" cy="377825"/>
          </a:xfrm>
          <a:prstGeom prst="line">
            <a:avLst/>
          </a:prstGeom>
          <a:ln w="9525" cap="flat" cmpd="sng">
            <a:solidFill>
              <a:srgbClr val="020A0A"/>
            </a:solidFill>
            <a:prstDash val="solid"/>
            <a:headEnd type="none" w="med" len="med"/>
            <a:tailEnd type="none" w="med" len="med"/>
          </a:ln>
        </p:spPr>
      </p:cxnSp>
      <p:sp>
        <p:nvSpPr>
          <p:cNvPr id="46117" name="日期占位符 7"/>
          <p:cNvSpPr txBox="1">
            <a:spLocks noGrp="1" noChangeArrowheads="1"/>
          </p:cNvSpPr>
          <p:nvPr/>
        </p:nvSpPr>
        <p:spPr bwMode="auto">
          <a:xfrm>
            <a:off x="3009900" y="5541963"/>
            <a:ext cx="1600200" cy="357188"/>
          </a:xfrm>
          <a:prstGeom prst="rect">
            <a:avLst/>
          </a:prstGeom>
          <a:noFill/>
          <a:ln w="9525">
            <a:noFill/>
            <a:miter lim="800000"/>
          </a:ln>
        </p:spPr>
        <p:txBody>
          <a:bodyPr anchor="b"/>
          <a:lstStyle/>
          <a:p>
            <a:pPr marR="0" defTabSz="1451610">
              <a:buClrTx/>
              <a:buSzTx/>
              <a:buFontTx/>
              <a:buNone/>
              <a:defRPr/>
            </a:pPr>
            <a:fld id="{DA9CF0F7-7C46-4BA2-BE7C-47AC2B633ED3}" type="datetime3">
              <a:rPr kumimoji="0" lang="zh-CN" altLang="en-US" sz="1050" kern="1200" cap="none" spc="0" normalizeH="0" baseline="0" noProof="0">
                <a:effectLst>
                  <a:outerShdw blurRad="38100" dist="38100" dir="2700000" algn="tl">
                    <a:srgbClr val="C0C0C0"/>
                  </a:outerShdw>
                </a:effectLst>
                <a:latin typeface="Arial" panose="020B0604020202020204" pitchFamily="34" charset="0"/>
                <a:ea typeface="宋体" panose="02010600030101010101" pitchFamily="2" charset="-122"/>
                <a:cs typeface="+mn-cs"/>
              </a:rPr>
            </a:fld>
            <a:endParaRPr kumimoji="0" lang="en-US" sz="1050" kern="1200" cap="none" spc="0" normalizeH="0" baseline="0" noProof="0">
              <a:effectLst>
                <a:outerShdw blurRad="38100" dist="38100" dir="2700000" algn="tl">
                  <a:srgbClr val="C0C0C0"/>
                </a:outerShdw>
              </a:effectLst>
              <a:latin typeface="Arial" panose="020B0604020202020204" pitchFamily="34" charset="0"/>
              <a:ea typeface="宋体" panose="02010600030101010101" pitchFamily="2" charset="-122"/>
              <a:cs typeface="+mn-cs"/>
            </a:endParaRPr>
          </a:p>
        </p:txBody>
      </p:sp>
      <p:sp>
        <p:nvSpPr>
          <p:cNvPr id="46118" name="灯片编号占位符 8"/>
          <p:cNvSpPr txBox="1">
            <a:spLocks noGrp="1" noChangeArrowheads="1"/>
          </p:cNvSpPr>
          <p:nvPr/>
        </p:nvSpPr>
        <p:spPr bwMode="auto">
          <a:xfrm>
            <a:off x="7581900" y="5541963"/>
            <a:ext cx="1600200" cy="357188"/>
          </a:xfrm>
          <a:prstGeom prst="rect">
            <a:avLst/>
          </a:prstGeom>
          <a:noFill/>
          <a:ln w="9525">
            <a:noFill/>
            <a:miter lim="800000"/>
          </a:ln>
        </p:spPr>
        <p:txBody>
          <a:bodyPr anchor="b"/>
          <a:p>
            <a:pPr algn="r">
              <a:buNone/>
            </a:pPr>
            <a:fld id="{9A0DB2DC-4C9A-4742-B13C-FB6460FD3503}" type="slidenum">
              <a:rPr lang="en-US" altLang="zh-CN" sz="1000" dirty="0">
                <a:effectLst>
                  <a:outerShdw blurRad="38100" dist="38100" dir="2700000">
                    <a:srgbClr val="FFFFFF"/>
                  </a:outerShdw>
                </a:effectLst>
                <a:latin typeface="Arial" panose="020B0604020202020204" pitchFamily="34" charset="0"/>
                <a:ea typeface="宋体" panose="02010600030101010101" pitchFamily="2" charset="-122"/>
              </a:rPr>
            </a:fld>
            <a:endParaRPr lang="en-US" altLang="zh-CN" sz="1000" dirty="0">
              <a:effectLst>
                <a:outerShdw blurRad="38100" dist="38100" dir="2700000">
                  <a:srgbClr val="FFFFFF"/>
                </a:outerShdw>
              </a:effectLst>
              <a:latin typeface="Arial" panose="020B0604020202020204" pitchFamily="34" charset="0"/>
              <a:ea typeface="宋体" panose="02010600030101010101" pitchFamily="2" charset="-122"/>
            </a:endParaRPr>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9938" name="Group 2"/>
          <p:cNvGrpSpPr/>
          <p:nvPr/>
        </p:nvGrpSpPr>
        <p:grpSpPr>
          <a:xfrm>
            <a:off x="2952750" y="1428750"/>
            <a:ext cx="6172200" cy="3714750"/>
            <a:chOff x="0" y="0"/>
            <a:chExt cx="5472" cy="3120"/>
          </a:xfrm>
        </p:grpSpPr>
        <p:sp>
          <p:nvSpPr>
            <p:cNvPr id="63490" name="Rectangle 3"/>
            <p:cNvSpPr/>
            <p:nvPr/>
          </p:nvSpPr>
          <p:spPr>
            <a:xfrm>
              <a:off x="0" y="0"/>
              <a:ext cx="5472" cy="3120"/>
            </a:xfrm>
            <a:prstGeom prst="rect">
              <a:avLst/>
            </a:prstGeom>
            <a:noFill/>
            <a:ln w="9525" cap="flat" cmpd="sng">
              <a:solidFill>
                <a:srgbClr val="FF3300"/>
              </a:solidFill>
              <a:prstDash val="solid"/>
              <a:miter/>
              <a:headEnd type="none" w="med" len="med"/>
              <a:tailEnd type="none" w="med" len="med"/>
            </a:ln>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350" b="1" i="0" u="none" strike="noStrike" kern="1200" cap="none" spc="0" normalizeH="0" baseline="0" noProof="0" dirty="0">
                <a:ln>
                  <a:noFill/>
                </a:ln>
                <a:solidFill>
                  <a:schemeClr val="tx1"/>
                </a:solidFill>
                <a:effectLst/>
                <a:uLnTx/>
                <a:uFillTx/>
                <a:latin typeface="Arial" panose="020B0604020202020204" pitchFamily="34" charset="0"/>
                <a:ea typeface="方正姚体" panose="02010601030101010101" pitchFamily="2" charset="-122"/>
                <a:cs typeface="+mn-cs"/>
              </a:endParaRPr>
            </a:p>
          </p:txBody>
        </p:sp>
        <p:sp>
          <p:nvSpPr>
            <p:cNvPr id="39964" name="Line 4"/>
            <p:cNvSpPr/>
            <p:nvPr/>
          </p:nvSpPr>
          <p:spPr>
            <a:xfrm>
              <a:off x="0" y="576"/>
              <a:ext cx="5472" cy="0"/>
            </a:xfrm>
            <a:prstGeom prst="line">
              <a:avLst/>
            </a:prstGeom>
            <a:ln w="9525" cap="flat" cmpd="sng">
              <a:solidFill>
                <a:srgbClr val="FF3300"/>
              </a:solidFill>
              <a:prstDash val="solid"/>
              <a:headEnd type="none" w="med" len="med"/>
              <a:tailEnd type="none" w="med" len="med"/>
            </a:ln>
          </p:spPr>
        </p:sp>
        <p:sp>
          <p:nvSpPr>
            <p:cNvPr id="39965" name="Line 5"/>
            <p:cNvSpPr/>
            <p:nvPr/>
          </p:nvSpPr>
          <p:spPr>
            <a:xfrm>
              <a:off x="0" y="1440"/>
              <a:ext cx="5472" cy="0"/>
            </a:xfrm>
            <a:prstGeom prst="line">
              <a:avLst/>
            </a:prstGeom>
            <a:ln w="9525" cap="flat" cmpd="sng">
              <a:solidFill>
                <a:srgbClr val="FF3300"/>
              </a:solidFill>
              <a:prstDash val="solid"/>
              <a:headEnd type="none" w="med" len="med"/>
              <a:tailEnd type="none" w="med" len="med"/>
            </a:ln>
          </p:spPr>
        </p:sp>
        <p:sp>
          <p:nvSpPr>
            <p:cNvPr id="39966" name="Line 6"/>
            <p:cNvSpPr/>
            <p:nvPr/>
          </p:nvSpPr>
          <p:spPr>
            <a:xfrm>
              <a:off x="0" y="2256"/>
              <a:ext cx="5472" cy="0"/>
            </a:xfrm>
            <a:prstGeom prst="line">
              <a:avLst/>
            </a:prstGeom>
            <a:ln w="9525" cap="flat" cmpd="sng">
              <a:solidFill>
                <a:srgbClr val="FF3300"/>
              </a:solidFill>
              <a:prstDash val="solid"/>
              <a:headEnd type="none" w="med" len="med"/>
              <a:tailEnd type="none" w="med" len="med"/>
            </a:ln>
          </p:spPr>
        </p:sp>
        <p:sp>
          <p:nvSpPr>
            <p:cNvPr id="39967" name="Line 7"/>
            <p:cNvSpPr/>
            <p:nvPr/>
          </p:nvSpPr>
          <p:spPr>
            <a:xfrm>
              <a:off x="672" y="0"/>
              <a:ext cx="0" cy="3120"/>
            </a:xfrm>
            <a:prstGeom prst="line">
              <a:avLst/>
            </a:prstGeom>
            <a:ln w="9525" cap="flat" cmpd="sng">
              <a:solidFill>
                <a:srgbClr val="FF3300"/>
              </a:solidFill>
              <a:prstDash val="solid"/>
              <a:headEnd type="none" w="med" len="med"/>
              <a:tailEnd type="none" w="med" len="med"/>
            </a:ln>
          </p:spPr>
        </p:sp>
        <p:sp>
          <p:nvSpPr>
            <p:cNvPr id="39968" name="Line 8"/>
            <p:cNvSpPr/>
            <p:nvPr/>
          </p:nvSpPr>
          <p:spPr>
            <a:xfrm>
              <a:off x="2208" y="0"/>
              <a:ext cx="0" cy="3120"/>
            </a:xfrm>
            <a:prstGeom prst="line">
              <a:avLst/>
            </a:prstGeom>
            <a:ln w="9525" cap="flat" cmpd="sng">
              <a:solidFill>
                <a:srgbClr val="FF3300"/>
              </a:solidFill>
              <a:prstDash val="solid"/>
              <a:headEnd type="none" w="med" len="med"/>
              <a:tailEnd type="none" w="med" len="med"/>
            </a:ln>
          </p:spPr>
        </p:sp>
        <p:sp>
          <p:nvSpPr>
            <p:cNvPr id="39969" name="Line 9"/>
            <p:cNvSpPr/>
            <p:nvPr/>
          </p:nvSpPr>
          <p:spPr>
            <a:xfrm>
              <a:off x="3072" y="0"/>
              <a:ext cx="0" cy="3120"/>
            </a:xfrm>
            <a:prstGeom prst="line">
              <a:avLst/>
            </a:prstGeom>
            <a:ln w="9525" cap="flat" cmpd="sng">
              <a:solidFill>
                <a:srgbClr val="FF3300"/>
              </a:solidFill>
              <a:prstDash val="solid"/>
              <a:headEnd type="none" w="med" len="med"/>
              <a:tailEnd type="none" w="med" len="med"/>
            </a:ln>
          </p:spPr>
        </p:sp>
        <p:sp>
          <p:nvSpPr>
            <p:cNvPr id="39970" name="Line 10"/>
            <p:cNvSpPr/>
            <p:nvPr/>
          </p:nvSpPr>
          <p:spPr>
            <a:xfrm>
              <a:off x="3888" y="0"/>
              <a:ext cx="0" cy="3120"/>
            </a:xfrm>
            <a:prstGeom prst="line">
              <a:avLst/>
            </a:prstGeom>
            <a:ln w="9525" cap="flat" cmpd="sng">
              <a:solidFill>
                <a:srgbClr val="FF3300"/>
              </a:solidFill>
              <a:prstDash val="solid"/>
              <a:headEnd type="none" w="med" len="med"/>
              <a:tailEnd type="none" w="med" len="med"/>
            </a:ln>
          </p:spPr>
        </p:sp>
        <p:sp>
          <p:nvSpPr>
            <p:cNvPr id="39971" name="Line 11"/>
            <p:cNvSpPr/>
            <p:nvPr/>
          </p:nvSpPr>
          <p:spPr>
            <a:xfrm>
              <a:off x="4704" y="0"/>
              <a:ext cx="0" cy="3120"/>
            </a:xfrm>
            <a:prstGeom prst="line">
              <a:avLst/>
            </a:prstGeom>
            <a:ln w="9525" cap="flat" cmpd="sng">
              <a:solidFill>
                <a:srgbClr val="FF3300"/>
              </a:solidFill>
              <a:prstDash val="solid"/>
              <a:headEnd type="none" w="med" len="med"/>
              <a:tailEnd type="none" w="med" len="med"/>
            </a:ln>
          </p:spPr>
        </p:sp>
      </p:grpSp>
      <p:sp>
        <p:nvSpPr>
          <p:cNvPr id="63499" name="Text Box 12"/>
          <p:cNvSpPr txBox="1"/>
          <p:nvPr/>
        </p:nvSpPr>
        <p:spPr>
          <a:xfrm>
            <a:off x="2952750" y="1528763"/>
            <a:ext cx="741363" cy="579755"/>
          </a:xfrm>
          <a:prstGeom prst="rect">
            <a:avLst/>
          </a:prstGeom>
          <a:solidFill>
            <a:srgbClr val="FF6600"/>
          </a:solidFill>
          <a:ln w="9525">
            <a:noFill/>
          </a:ln>
        </p:spPr>
        <p:txBody>
          <a:bodyPr wrap="square" anchor="t">
            <a:spAutoFit/>
          </a:bodyPr>
          <a:lstStyle/>
          <a:p>
            <a:pPr marR="0" defTabSz="457200">
              <a:buClrTx/>
              <a:buSzTx/>
              <a:buFontTx/>
              <a:buNone/>
              <a:defRPr/>
            </a:pPr>
            <a:r>
              <a:rPr kumimoji="0" lang="zh-CN" altLang="en-US" sz="1590" b="1" kern="1200" cap="none" spc="0" normalizeH="0" baseline="0" noProof="0" dirty="0">
                <a:latin typeface="黑体" panose="02010609060101010101" charset="-122"/>
                <a:ea typeface="黑体" panose="02010609060101010101" charset="-122"/>
                <a:cs typeface="+mn-cs"/>
              </a:rPr>
              <a:t>过渡</a:t>
            </a:r>
            <a:endParaRPr kumimoji="0" lang="zh-CN" altLang="en-US" sz="1590" b="1" kern="1200" cap="none" spc="0" normalizeH="0" baseline="0" noProof="0" dirty="0">
              <a:latin typeface="黑体" panose="02010609060101010101" charset="-122"/>
              <a:ea typeface="黑体" panose="02010609060101010101" charset="-122"/>
              <a:cs typeface="+mn-cs"/>
            </a:endParaRPr>
          </a:p>
          <a:p>
            <a:pPr marR="0" defTabSz="457200">
              <a:buClrTx/>
              <a:buSzTx/>
              <a:buFontTx/>
              <a:buNone/>
              <a:defRPr/>
            </a:pPr>
            <a:r>
              <a:rPr kumimoji="0" lang="zh-CN" altLang="en-US" sz="1590" b="1" kern="1200" cap="none" spc="0" normalizeH="0" baseline="0" noProof="0" dirty="0">
                <a:latin typeface="黑体" panose="02010609060101010101" charset="-122"/>
                <a:ea typeface="黑体" panose="02010609060101010101" charset="-122"/>
                <a:cs typeface="+mn-cs"/>
              </a:rPr>
              <a:t>形式</a:t>
            </a:r>
            <a:r>
              <a:rPr kumimoji="0" lang="zh-CN" altLang="en-US" sz="1590" kern="1200" cap="none" spc="0" normalizeH="0" baseline="0" noProof="0" dirty="0">
                <a:latin typeface="黑体" panose="02010609060101010101" charset="-122"/>
                <a:ea typeface="黑体" panose="02010609060101010101" charset="-122"/>
                <a:cs typeface="+mn-cs"/>
              </a:rPr>
              <a:t> </a:t>
            </a:r>
            <a:endParaRPr kumimoji="0" lang="zh-CN" altLang="en-US" sz="1590" kern="1200" cap="none" spc="0" normalizeH="0" baseline="0" noProof="0" dirty="0">
              <a:latin typeface="黑体" panose="02010609060101010101" charset="-122"/>
              <a:ea typeface="黑体" panose="02010609060101010101" charset="-122"/>
              <a:cs typeface="+mn-cs"/>
            </a:endParaRPr>
          </a:p>
        </p:txBody>
      </p:sp>
      <p:sp>
        <p:nvSpPr>
          <p:cNvPr id="63500" name="Text Box 13"/>
          <p:cNvSpPr txBox="1"/>
          <p:nvPr/>
        </p:nvSpPr>
        <p:spPr>
          <a:xfrm>
            <a:off x="2952750" y="2352675"/>
            <a:ext cx="757238" cy="579755"/>
          </a:xfrm>
          <a:prstGeom prst="rect">
            <a:avLst/>
          </a:prstGeom>
          <a:solidFill>
            <a:srgbClr val="FF6600"/>
          </a:solidFill>
          <a:ln w="9525">
            <a:noFill/>
          </a:ln>
        </p:spPr>
        <p:txBody>
          <a:bodyPr wrap="square" anchor="t">
            <a:spAutoFit/>
          </a:bodyPr>
          <a:lstStyle/>
          <a:p>
            <a:pPr marR="0" defTabSz="457200">
              <a:buClrTx/>
              <a:buSzTx/>
              <a:buFontTx/>
              <a:buNone/>
              <a:defRPr/>
            </a:pPr>
            <a:r>
              <a:rPr kumimoji="0" lang="zh-CN" altLang="en-US" sz="1590" b="1" kern="1200" cap="none" spc="0" normalizeH="0" baseline="0" noProof="0" dirty="0">
                <a:latin typeface="黑体" panose="02010609060101010101" charset="-122"/>
                <a:ea typeface="黑体" panose="02010609060101010101" charset="-122"/>
                <a:cs typeface="+mn-cs"/>
              </a:rPr>
              <a:t>互助组</a:t>
            </a:r>
            <a:r>
              <a:rPr kumimoji="0" lang="zh-CN" altLang="en-US" sz="1590" kern="1200" cap="none" spc="0" normalizeH="0" baseline="0" noProof="0" dirty="0">
                <a:latin typeface="黑体" panose="02010609060101010101" charset="-122"/>
                <a:ea typeface="黑体" panose="02010609060101010101" charset="-122"/>
                <a:cs typeface="+mn-cs"/>
              </a:rPr>
              <a:t> </a:t>
            </a:r>
            <a:endParaRPr kumimoji="0" lang="zh-CN" altLang="en-US" sz="1590" kern="1200" cap="none" spc="0" normalizeH="0" baseline="0" noProof="0" dirty="0">
              <a:latin typeface="黑体" panose="02010609060101010101" charset="-122"/>
              <a:ea typeface="黑体" panose="02010609060101010101" charset="-122"/>
              <a:cs typeface="+mn-cs"/>
            </a:endParaRPr>
          </a:p>
        </p:txBody>
      </p:sp>
      <p:sp>
        <p:nvSpPr>
          <p:cNvPr id="63501" name="Text Box 14"/>
          <p:cNvSpPr txBox="1"/>
          <p:nvPr/>
        </p:nvSpPr>
        <p:spPr>
          <a:xfrm>
            <a:off x="2952750" y="3294063"/>
            <a:ext cx="758825" cy="579755"/>
          </a:xfrm>
          <a:prstGeom prst="rect">
            <a:avLst/>
          </a:prstGeom>
          <a:solidFill>
            <a:srgbClr val="FF6600"/>
          </a:solidFill>
          <a:ln w="9525">
            <a:noFill/>
          </a:ln>
        </p:spPr>
        <p:txBody>
          <a:bodyPr wrap="square" anchor="t">
            <a:spAutoFit/>
          </a:bodyPr>
          <a:lstStyle/>
          <a:p>
            <a:pPr marR="0" defTabSz="457200">
              <a:buClrTx/>
              <a:buSzTx/>
              <a:buFontTx/>
              <a:buNone/>
              <a:defRPr/>
            </a:pPr>
            <a:r>
              <a:rPr kumimoji="0" lang="zh-CN" altLang="en-US" sz="1590" b="1" kern="1200" cap="none" spc="0" normalizeH="0" baseline="0" noProof="0" dirty="0">
                <a:latin typeface="黑体" panose="02010609060101010101" charset="-122"/>
                <a:ea typeface="黑体" panose="02010609060101010101" charset="-122"/>
                <a:cs typeface="+mn-cs"/>
              </a:rPr>
              <a:t>初级社 </a:t>
            </a:r>
            <a:endParaRPr kumimoji="0" lang="zh-CN" altLang="en-US" sz="1590" b="1" kern="1200" cap="none" spc="0" normalizeH="0" baseline="0" noProof="0" dirty="0">
              <a:latin typeface="黑体" panose="02010609060101010101" charset="-122"/>
              <a:ea typeface="黑体" panose="02010609060101010101" charset="-122"/>
              <a:cs typeface="+mn-cs"/>
            </a:endParaRPr>
          </a:p>
        </p:txBody>
      </p:sp>
      <p:sp>
        <p:nvSpPr>
          <p:cNvPr id="63502" name="Text Box 15"/>
          <p:cNvSpPr txBox="1"/>
          <p:nvPr/>
        </p:nvSpPr>
        <p:spPr>
          <a:xfrm>
            <a:off x="2952750" y="4187825"/>
            <a:ext cx="757238" cy="579755"/>
          </a:xfrm>
          <a:prstGeom prst="rect">
            <a:avLst/>
          </a:prstGeom>
          <a:solidFill>
            <a:srgbClr val="FF6600"/>
          </a:solidFill>
          <a:ln w="9525">
            <a:noFill/>
          </a:ln>
        </p:spPr>
        <p:txBody>
          <a:bodyPr wrap="square" anchor="t">
            <a:spAutoFit/>
          </a:bodyPr>
          <a:lstStyle/>
          <a:p>
            <a:pPr marR="0" defTabSz="457200">
              <a:buClrTx/>
              <a:buSzTx/>
              <a:buFontTx/>
              <a:buNone/>
              <a:defRPr/>
            </a:pPr>
            <a:r>
              <a:rPr kumimoji="0" lang="zh-CN" altLang="en-US" sz="1590" b="1" kern="1200" cap="none" spc="0" normalizeH="0" baseline="0" noProof="0" dirty="0">
                <a:latin typeface="黑体" panose="02010609060101010101" charset="-122"/>
                <a:ea typeface="黑体" panose="02010609060101010101" charset="-122"/>
                <a:cs typeface="+mn-cs"/>
              </a:rPr>
              <a:t>高级社</a:t>
            </a:r>
            <a:r>
              <a:rPr kumimoji="0" lang="zh-CN" altLang="en-US" sz="1590" kern="1200" cap="none" spc="0" normalizeH="0" baseline="0" noProof="0" dirty="0">
                <a:latin typeface="黑体" panose="02010609060101010101" charset="-122"/>
                <a:ea typeface="黑体" panose="02010609060101010101" charset="-122"/>
                <a:cs typeface="+mn-cs"/>
              </a:rPr>
              <a:t> </a:t>
            </a:r>
            <a:endParaRPr kumimoji="0" lang="zh-CN" altLang="en-US" sz="1590" kern="1200" cap="none" spc="0" normalizeH="0" baseline="0" noProof="0" dirty="0">
              <a:latin typeface="黑体" panose="02010609060101010101" charset="-122"/>
              <a:ea typeface="黑体" panose="02010609060101010101" charset="-122"/>
              <a:cs typeface="+mn-cs"/>
            </a:endParaRPr>
          </a:p>
        </p:txBody>
      </p:sp>
      <p:sp>
        <p:nvSpPr>
          <p:cNvPr id="63503" name="Text Box 16"/>
          <p:cNvSpPr txBox="1"/>
          <p:nvPr/>
        </p:nvSpPr>
        <p:spPr>
          <a:xfrm>
            <a:off x="4014788" y="1617663"/>
            <a:ext cx="1217930" cy="368300"/>
          </a:xfrm>
          <a:prstGeom prst="rect">
            <a:avLst/>
          </a:prstGeom>
          <a:noFill/>
          <a:ln w="9525">
            <a:noFill/>
          </a:ln>
        </p:spPr>
        <p:txBody>
          <a:bodyPr wrap="none" anchor="t">
            <a:spAutoFit/>
          </a:bodyPr>
          <a:lstStyle/>
          <a:p>
            <a:pPr marR="0" defTabSz="457200">
              <a:buClrTx/>
              <a:buSzTx/>
              <a:buFontTx/>
              <a:buNone/>
              <a:defRPr/>
            </a:pPr>
            <a:r>
              <a:rPr kumimoji="0" lang="zh-CN" altLang="en-US" b="1" kern="1200" cap="none" spc="0" normalizeH="0" baseline="0" noProof="0" dirty="0">
                <a:latin typeface="隶书" panose="02010509060101010101" charset="-122"/>
                <a:ea typeface="隶书" panose="02010509060101010101" charset="-122"/>
                <a:cs typeface="+mn-cs"/>
              </a:rPr>
              <a:t>生产资料 </a:t>
            </a:r>
            <a:endParaRPr kumimoji="0" lang="zh-CN" altLang="en-US" b="1" kern="1200" cap="none" spc="0" normalizeH="0" baseline="0" noProof="0" dirty="0">
              <a:latin typeface="隶书" panose="02010509060101010101" charset="-122"/>
              <a:ea typeface="隶书" panose="02010509060101010101" charset="-122"/>
              <a:cs typeface="+mn-cs"/>
            </a:endParaRPr>
          </a:p>
        </p:txBody>
      </p:sp>
      <p:sp>
        <p:nvSpPr>
          <p:cNvPr id="63504" name="Text Box 17"/>
          <p:cNvSpPr txBox="1"/>
          <p:nvPr/>
        </p:nvSpPr>
        <p:spPr>
          <a:xfrm>
            <a:off x="5603875" y="1625600"/>
            <a:ext cx="756920" cy="368300"/>
          </a:xfrm>
          <a:prstGeom prst="rect">
            <a:avLst/>
          </a:prstGeom>
          <a:noFill/>
          <a:ln w="9525">
            <a:noFill/>
          </a:ln>
        </p:spPr>
        <p:txBody>
          <a:bodyPr wrap="none" anchor="t">
            <a:spAutoFit/>
          </a:bodyPr>
          <a:lstStyle/>
          <a:p>
            <a:pPr marR="0" defTabSz="457200">
              <a:buClrTx/>
              <a:buSzTx/>
              <a:buFontTx/>
              <a:buNone/>
              <a:defRPr/>
            </a:pPr>
            <a:r>
              <a:rPr kumimoji="0" lang="zh-CN" altLang="en-US" b="1" kern="1200" cap="none" spc="0" normalizeH="0" baseline="0" noProof="0" dirty="0">
                <a:latin typeface="隶书" panose="02010509060101010101" charset="-122"/>
                <a:ea typeface="隶书" panose="02010509060101010101" charset="-122"/>
                <a:cs typeface="+mn-cs"/>
              </a:rPr>
              <a:t>经营</a:t>
            </a:r>
            <a:r>
              <a:rPr kumimoji="0" lang="zh-CN" altLang="en-US" kern="1200" cap="none" spc="0" normalizeH="0" baseline="0" noProof="0" dirty="0">
                <a:latin typeface="隶书" panose="02010509060101010101" charset="-122"/>
                <a:ea typeface="隶书" panose="02010509060101010101" charset="-122"/>
                <a:cs typeface="+mn-cs"/>
              </a:rPr>
              <a:t> </a:t>
            </a:r>
            <a:endParaRPr kumimoji="0" lang="zh-CN" altLang="en-US" kern="1200" cap="none" spc="0" normalizeH="0" baseline="0" noProof="0" dirty="0">
              <a:latin typeface="隶书" panose="02010509060101010101" charset="-122"/>
              <a:ea typeface="隶书" panose="02010509060101010101" charset="-122"/>
              <a:cs typeface="+mn-cs"/>
            </a:endParaRPr>
          </a:p>
        </p:txBody>
      </p:sp>
      <p:sp>
        <p:nvSpPr>
          <p:cNvPr id="63505" name="Text Box 18"/>
          <p:cNvSpPr txBox="1"/>
          <p:nvPr/>
        </p:nvSpPr>
        <p:spPr>
          <a:xfrm>
            <a:off x="6529388" y="1641475"/>
            <a:ext cx="900113" cy="368300"/>
          </a:xfrm>
          <a:prstGeom prst="rect">
            <a:avLst/>
          </a:prstGeom>
          <a:noFill/>
          <a:ln w="9525">
            <a:noFill/>
          </a:ln>
        </p:spPr>
        <p:txBody>
          <a:bodyPr wrap="square" anchor="t">
            <a:spAutoFit/>
          </a:bodyPr>
          <a:lstStyle/>
          <a:p>
            <a:pPr marR="0" defTabSz="457200">
              <a:buClrTx/>
              <a:buSzTx/>
              <a:buFontTx/>
              <a:buNone/>
              <a:defRPr/>
            </a:pPr>
            <a:r>
              <a:rPr kumimoji="0" lang="zh-CN" altLang="en-US" b="1" kern="1200" cap="none" spc="0" normalizeH="0" baseline="0" noProof="0" dirty="0">
                <a:latin typeface="隶书" panose="02010509060101010101" charset="-122"/>
                <a:ea typeface="隶书" panose="02010509060101010101" charset="-122"/>
                <a:cs typeface="+mn-cs"/>
              </a:rPr>
              <a:t>劳动</a:t>
            </a:r>
            <a:r>
              <a:rPr kumimoji="0" lang="zh-CN" altLang="en-US" kern="1200" cap="none" spc="0" normalizeH="0" baseline="0" noProof="0" dirty="0">
                <a:latin typeface="隶书" panose="02010509060101010101" charset="-122"/>
                <a:ea typeface="隶书" panose="02010509060101010101" charset="-122"/>
                <a:cs typeface="+mn-cs"/>
              </a:rPr>
              <a:t> </a:t>
            </a:r>
            <a:endParaRPr kumimoji="0" lang="zh-CN" altLang="en-US" kern="1200" cap="none" spc="0" normalizeH="0" baseline="0" noProof="0" dirty="0">
              <a:latin typeface="隶书" panose="02010509060101010101" charset="-122"/>
              <a:ea typeface="隶书" panose="02010509060101010101" charset="-122"/>
              <a:cs typeface="+mn-cs"/>
            </a:endParaRPr>
          </a:p>
        </p:txBody>
      </p:sp>
      <p:sp>
        <p:nvSpPr>
          <p:cNvPr id="63506" name="Text Box 19"/>
          <p:cNvSpPr txBox="1"/>
          <p:nvPr/>
        </p:nvSpPr>
        <p:spPr>
          <a:xfrm>
            <a:off x="7402513" y="1633538"/>
            <a:ext cx="756920" cy="368300"/>
          </a:xfrm>
          <a:prstGeom prst="rect">
            <a:avLst/>
          </a:prstGeom>
          <a:noFill/>
          <a:ln w="9525">
            <a:noFill/>
          </a:ln>
        </p:spPr>
        <p:txBody>
          <a:bodyPr wrap="none" anchor="t">
            <a:spAutoFit/>
          </a:bodyPr>
          <a:lstStyle/>
          <a:p>
            <a:pPr marR="0" defTabSz="457200">
              <a:buClrTx/>
              <a:buSzTx/>
              <a:buFontTx/>
              <a:buNone/>
              <a:defRPr/>
            </a:pPr>
            <a:r>
              <a:rPr kumimoji="0" lang="zh-CN" altLang="en-US" b="1" kern="1200" cap="none" spc="0" normalizeH="0" baseline="0" noProof="0" dirty="0">
                <a:latin typeface="隶书" panose="02010509060101010101" charset="-122"/>
                <a:ea typeface="隶书" panose="02010509060101010101" charset="-122"/>
                <a:cs typeface="+mn-cs"/>
              </a:rPr>
              <a:t>分配</a:t>
            </a:r>
            <a:r>
              <a:rPr kumimoji="0" lang="zh-CN" altLang="en-US" kern="1200" cap="none" spc="0" normalizeH="0" baseline="0" noProof="0" dirty="0">
                <a:latin typeface="隶书" panose="02010509060101010101" charset="-122"/>
                <a:ea typeface="隶书" panose="02010509060101010101" charset="-122"/>
                <a:cs typeface="+mn-cs"/>
              </a:rPr>
              <a:t> </a:t>
            </a:r>
            <a:endParaRPr kumimoji="0" lang="zh-CN" altLang="en-US" kern="1200" cap="none" spc="0" normalizeH="0" baseline="0" noProof="0" dirty="0">
              <a:latin typeface="隶书" panose="02010509060101010101" charset="-122"/>
              <a:ea typeface="隶书" panose="02010509060101010101" charset="-122"/>
              <a:cs typeface="+mn-cs"/>
            </a:endParaRPr>
          </a:p>
        </p:txBody>
      </p:sp>
      <p:sp>
        <p:nvSpPr>
          <p:cNvPr id="63507" name="Text Box 20"/>
          <p:cNvSpPr txBox="1"/>
          <p:nvPr/>
        </p:nvSpPr>
        <p:spPr>
          <a:xfrm>
            <a:off x="8334375" y="1643063"/>
            <a:ext cx="756920" cy="368300"/>
          </a:xfrm>
          <a:prstGeom prst="rect">
            <a:avLst/>
          </a:prstGeom>
          <a:noFill/>
          <a:ln w="9525">
            <a:noFill/>
          </a:ln>
        </p:spPr>
        <p:txBody>
          <a:bodyPr wrap="none" anchor="t">
            <a:spAutoFit/>
          </a:bodyPr>
          <a:lstStyle/>
          <a:p>
            <a:pPr marR="0" defTabSz="457200">
              <a:buClrTx/>
              <a:buSzTx/>
              <a:buFontTx/>
              <a:buNone/>
              <a:defRPr/>
            </a:pPr>
            <a:r>
              <a:rPr kumimoji="0" lang="zh-CN" altLang="en-US" b="1" kern="1200" cap="none" spc="0" normalizeH="0" baseline="0" noProof="0" dirty="0">
                <a:latin typeface="隶书" panose="02010509060101010101" charset="-122"/>
                <a:ea typeface="隶书" panose="02010509060101010101" charset="-122"/>
                <a:cs typeface="+mn-cs"/>
              </a:rPr>
              <a:t>性质</a:t>
            </a:r>
            <a:r>
              <a:rPr kumimoji="0" lang="zh-CN" altLang="en-US" kern="1200" cap="none" spc="0" normalizeH="0" baseline="0" noProof="0" dirty="0">
                <a:latin typeface="隶书" panose="02010509060101010101" charset="-122"/>
                <a:ea typeface="隶书" panose="02010509060101010101" charset="-122"/>
                <a:cs typeface="+mn-cs"/>
              </a:rPr>
              <a:t> </a:t>
            </a:r>
            <a:endParaRPr kumimoji="0" lang="zh-CN" altLang="en-US" kern="1200" cap="none" spc="0" normalizeH="0" baseline="0" noProof="0" dirty="0">
              <a:latin typeface="隶书" panose="02010509060101010101" charset="-122"/>
              <a:ea typeface="隶书" panose="02010509060101010101" charset="-122"/>
              <a:cs typeface="+mn-cs"/>
            </a:endParaRPr>
          </a:p>
        </p:txBody>
      </p:sp>
      <p:sp>
        <p:nvSpPr>
          <p:cNvPr id="39948" name="Text Box 21"/>
          <p:cNvSpPr txBox="1"/>
          <p:nvPr/>
        </p:nvSpPr>
        <p:spPr>
          <a:xfrm>
            <a:off x="3741738" y="2154238"/>
            <a:ext cx="1714500" cy="1014730"/>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私有，对某些牲畜、农具共同使用，有少量公共财产 </a:t>
            </a:r>
            <a:endParaRPr lang="zh-CN" altLang="en-US" sz="1500" b="1" dirty="0">
              <a:latin typeface="隶书" panose="02010509060101010101" charset="-122"/>
              <a:ea typeface="隶书" panose="02010509060101010101" charset="-122"/>
            </a:endParaRPr>
          </a:p>
        </p:txBody>
      </p:sp>
      <p:sp>
        <p:nvSpPr>
          <p:cNvPr id="39949" name="Text Box 22"/>
          <p:cNvSpPr txBox="1"/>
          <p:nvPr/>
        </p:nvSpPr>
        <p:spPr>
          <a:xfrm>
            <a:off x="3741738" y="3238500"/>
            <a:ext cx="1782762" cy="553085"/>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牲畜、大农具私有，有较多公共财产 </a:t>
            </a:r>
            <a:endParaRPr lang="zh-CN" altLang="en-US" sz="1500" b="1" dirty="0">
              <a:latin typeface="隶书" panose="02010509060101010101" charset="-122"/>
              <a:ea typeface="隶书" panose="02010509060101010101" charset="-122"/>
            </a:endParaRPr>
          </a:p>
        </p:txBody>
      </p:sp>
      <p:sp>
        <p:nvSpPr>
          <p:cNvPr id="39950" name="Text Box 23"/>
          <p:cNvSpPr txBox="1"/>
          <p:nvPr/>
        </p:nvSpPr>
        <p:spPr>
          <a:xfrm>
            <a:off x="3741738" y="4195763"/>
            <a:ext cx="1714500" cy="783590"/>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土地及其它主要生产资料归集体所有 </a:t>
            </a:r>
            <a:endParaRPr lang="zh-CN" altLang="en-US" sz="1500" b="1" dirty="0">
              <a:latin typeface="隶书" panose="02010509060101010101" charset="-122"/>
              <a:ea typeface="隶书" panose="02010509060101010101" charset="-122"/>
            </a:endParaRPr>
          </a:p>
        </p:txBody>
      </p:sp>
      <p:sp>
        <p:nvSpPr>
          <p:cNvPr id="39951" name="Text Box 24"/>
          <p:cNvSpPr txBox="1"/>
          <p:nvPr/>
        </p:nvSpPr>
        <p:spPr>
          <a:xfrm>
            <a:off x="5461000" y="2501900"/>
            <a:ext cx="1155700" cy="321945"/>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个体经营</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2" name="Text Box 25"/>
          <p:cNvSpPr txBox="1"/>
          <p:nvPr/>
        </p:nvSpPr>
        <p:spPr>
          <a:xfrm>
            <a:off x="6418263" y="2503488"/>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集体劳动</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3" name="Text Box 26"/>
          <p:cNvSpPr txBox="1"/>
          <p:nvPr/>
        </p:nvSpPr>
        <p:spPr>
          <a:xfrm>
            <a:off x="7339013" y="2503488"/>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经营所得</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4" name="Text Box 27"/>
          <p:cNvSpPr txBox="1"/>
          <p:nvPr/>
        </p:nvSpPr>
        <p:spPr>
          <a:xfrm>
            <a:off x="8226425" y="2333625"/>
            <a:ext cx="984250" cy="553085"/>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社会主义萌芽</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5" name="Text Box 28"/>
          <p:cNvSpPr txBox="1"/>
          <p:nvPr/>
        </p:nvSpPr>
        <p:spPr>
          <a:xfrm>
            <a:off x="5443538" y="3287713"/>
            <a:ext cx="1155700" cy="553085"/>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土地入股、统一经营</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6" name="Text Box 29"/>
          <p:cNvSpPr txBox="1"/>
          <p:nvPr/>
        </p:nvSpPr>
        <p:spPr>
          <a:xfrm>
            <a:off x="7288213" y="3197225"/>
            <a:ext cx="1108075" cy="783590"/>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土地分红</a:t>
            </a:r>
            <a:endParaRPr lang="zh-CN" altLang="en-US" sz="1500" b="1" dirty="0">
              <a:latin typeface="隶书" panose="02010509060101010101" charset="-122"/>
              <a:ea typeface="隶书" panose="02010509060101010101" charset="-122"/>
            </a:endParaRPr>
          </a:p>
          <a:p>
            <a:pPr>
              <a:buNone/>
            </a:pPr>
            <a:r>
              <a:rPr lang="zh-CN" altLang="en-US" sz="1500" b="1" dirty="0">
                <a:latin typeface="隶书" panose="02010509060101010101" charset="-122"/>
                <a:ea typeface="隶书" panose="02010509060101010101" charset="-122"/>
              </a:rPr>
              <a:t>和按劳分</a:t>
            </a:r>
            <a:endParaRPr lang="zh-CN" altLang="en-US" sz="1500" b="1" dirty="0">
              <a:latin typeface="隶书" panose="02010509060101010101" charset="-122"/>
              <a:ea typeface="隶书" panose="02010509060101010101" charset="-122"/>
            </a:endParaRPr>
          </a:p>
          <a:p>
            <a:pPr>
              <a:buNone/>
            </a:pPr>
            <a:r>
              <a:rPr lang="zh-CN" altLang="en-US" sz="1500" b="1" dirty="0">
                <a:latin typeface="隶书" panose="02010509060101010101" charset="-122"/>
                <a:ea typeface="隶书" panose="02010509060101010101" charset="-122"/>
              </a:rPr>
              <a:t>配结合</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7" name="Text Box 30"/>
          <p:cNvSpPr txBox="1"/>
          <p:nvPr/>
        </p:nvSpPr>
        <p:spPr>
          <a:xfrm>
            <a:off x="6418263" y="3403600"/>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集体劳动</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58" name="Text Box 31"/>
          <p:cNvSpPr txBox="1"/>
          <p:nvPr/>
        </p:nvSpPr>
        <p:spPr>
          <a:xfrm>
            <a:off x="8210550" y="3308350"/>
            <a:ext cx="1006475" cy="553085"/>
          </a:xfrm>
          <a:prstGeom prst="rect">
            <a:avLst/>
          </a:prstGeom>
          <a:noFill/>
          <a:ln w="9525">
            <a:noFill/>
          </a:ln>
        </p:spPr>
        <p:txBody>
          <a:bodyPr>
            <a:spAutoFit/>
          </a:bodyPr>
          <a:p>
            <a:pPr>
              <a:buNone/>
            </a:pPr>
            <a:r>
              <a:rPr lang="zh-CN" altLang="en-US" sz="1500" b="1" dirty="0">
                <a:latin typeface="隶书" panose="02010509060101010101" charset="-122"/>
                <a:ea typeface="隶书" panose="02010509060101010101" charset="-122"/>
              </a:rPr>
              <a:t>半社会主义 </a:t>
            </a:r>
            <a:endParaRPr lang="zh-CN" altLang="en-US" sz="1500" b="1" dirty="0">
              <a:latin typeface="隶书" panose="02010509060101010101" charset="-122"/>
              <a:ea typeface="隶书" panose="02010509060101010101" charset="-122"/>
            </a:endParaRPr>
          </a:p>
        </p:txBody>
      </p:sp>
      <p:sp>
        <p:nvSpPr>
          <p:cNvPr id="39959" name="Text Box 32"/>
          <p:cNvSpPr txBox="1"/>
          <p:nvPr/>
        </p:nvSpPr>
        <p:spPr>
          <a:xfrm>
            <a:off x="5443538" y="4316413"/>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统一经营</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60" name="Text Box 33"/>
          <p:cNvSpPr txBox="1"/>
          <p:nvPr/>
        </p:nvSpPr>
        <p:spPr>
          <a:xfrm>
            <a:off x="6416675" y="4314825"/>
            <a:ext cx="104648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集体劳动 </a:t>
            </a:r>
            <a:endParaRPr lang="zh-CN" altLang="en-US" sz="1500" b="1" dirty="0">
              <a:latin typeface="隶书" panose="02010509060101010101" charset="-122"/>
              <a:ea typeface="隶书" panose="02010509060101010101" charset="-122"/>
            </a:endParaRPr>
          </a:p>
        </p:txBody>
      </p:sp>
      <p:sp>
        <p:nvSpPr>
          <p:cNvPr id="39961" name="Text Box 34"/>
          <p:cNvSpPr txBox="1"/>
          <p:nvPr/>
        </p:nvSpPr>
        <p:spPr>
          <a:xfrm>
            <a:off x="7278688" y="4329113"/>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按劳分配</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
        <p:nvSpPr>
          <p:cNvPr id="39962" name="Text Box 35"/>
          <p:cNvSpPr txBox="1"/>
          <p:nvPr/>
        </p:nvSpPr>
        <p:spPr>
          <a:xfrm>
            <a:off x="8208963" y="4329113"/>
            <a:ext cx="1045210" cy="321945"/>
          </a:xfrm>
          <a:prstGeom prst="rect">
            <a:avLst/>
          </a:prstGeom>
          <a:noFill/>
          <a:ln w="9525">
            <a:noFill/>
          </a:ln>
        </p:spPr>
        <p:txBody>
          <a:bodyPr wrap="none">
            <a:spAutoFit/>
          </a:bodyPr>
          <a:p>
            <a:pPr>
              <a:buNone/>
            </a:pPr>
            <a:r>
              <a:rPr lang="zh-CN" altLang="en-US" sz="1500" b="1" dirty="0">
                <a:latin typeface="隶书" panose="02010509060101010101" charset="-122"/>
                <a:ea typeface="隶书" panose="02010509060101010101" charset="-122"/>
              </a:rPr>
              <a:t>社会主义</a:t>
            </a:r>
            <a:r>
              <a:rPr lang="zh-CN" altLang="en-US" sz="1500" dirty="0">
                <a:latin typeface="隶书" panose="02010509060101010101" charset="-122"/>
                <a:ea typeface="隶书" panose="02010509060101010101" charset="-122"/>
              </a:rPr>
              <a:t> </a:t>
            </a:r>
            <a:endParaRPr lang="zh-CN" altLang="en-US" sz="1500" dirty="0">
              <a:latin typeface="隶书" panose="02010509060101010101" charset="-122"/>
              <a:ea typeface="隶书" panose="02010509060101010101" charset="-122"/>
            </a:endParaRP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对角圆角 22"/>
          <p:cNvSpPr/>
          <p:nvPr/>
        </p:nvSpPr>
        <p:spPr>
          <a:xfrm>
            <a:off x="693851" y="1935808"/>
            <a:ext cx="10770898" cy="1852421"/>
          </a:xfrm>
          <a:prstGeom prst="round2DiagRect">
            <a:avLst>
              <a:gd name="adj1" fmla="val 16667"/>
              <a:gd name="adj2" fmla="val 0"/>
            </a:avLst>
          </a:prstGeom>
          <a:solidFill>
            <a:schemeClr val="bg1"/>
          </a:solidFill>
          <a:ln>
            <a:noFill/>
          </a:ln>
          <a:effectLst>
            <a:outerShdw blurRad="254000" sx="102000" sy="102000" algn="ctr" rotWithShape="0">
              <a:schemeClr val="tx1">
                <a:lumMod val="50000"/>
                <a:lumOff val="50000"/>
                <a:alpha val="40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307421" y="2100970"/>
            <a:ext cx="6599395" cy="1522095"/>
          </a:xfrm>
          <a:prstGeom prst="rect">
            <a:avLst/>
          </a:prstGeom>
          <a:noFill/>
        </p:spPr>
        <p:txBody>
          <a:bodyPr wrap="square" rtlCol="0">
            <a:spAutoFit/>
          </a:bodyPr>
          <a:lstStyle/>
          <a:p>
            <a:pPr algn="just" fontAlgn="auto">
              <a:lnSpc>
                <a:spcPct val="150000"/>
              </a:lnSpc>
              <a:buClr>
                <a:srgbClr val="C00000"/>
              </a:buClr>
            </a:pPr>
            <a:r>
              <a:rPr lang="zh-CN" altLang="en-US" sz="22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马克思</a:t>
            </a:r>
            <a:r>
              <a:rPr lang="zh-CN" altLang="en-US" sz="2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、恩格斯</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曾设想用暴力没收与和平赎买这两种方式来变革所有制，认为如果能用赎买的办法变革所有制，将是</a:t>
            </a:r>
            <a:r>
              <a:rPr lang="zh-CN" altLang="en-US" sz="2000" dirty="0">
                <a:solidFill>
                  <a:schemeClr val="tx1"/>
                </a:solidFill>
                <a:latin typeface="楷体" panose="02010609060101010101" pitchFamily="49" charset="-122"/>
                <a:ea typeface="楷体" panose="02010609060101010101" pitchFamily="49" charset="-122"/>
                <a:cs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最便宜不过了</a:t>
            </a:r>
            <a:r>
              <a:rPr lang="zh-CN" altLang="en-US" sz="2000" dirty="0">
                <a:solidFill>
                  <a:schemeClr val="tx1"/>
                </a:solidFill>
                <a:latin typeface="楷体" panose="02010609060101010101" pitchFamily="49" charset="-122"/>
                <a:ea typeface="楷体" panose="02010609060101010101" pitchFamily="49" charset="-122"/>
                <a:cs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backgroundRemoval t="25500" b="55875" l="23452" r="74296">
                        <a14:foregroundMark x1="36961" y1="26750" x2="36210" y2="27250"/>
                        <a14:foregroundMark x1="39212" y1="26625" x2="39962" y2="26875"/>
                        <a14:foregroundMark x1="40901" y1="27000" x2="41463" y2="27625"/>
                        <a14:foregroundMark x1="41839" y1="27875" x2="41839" y2="28375"/>
                        <a14:foregroundMark x1="41651" y1="33000" x2="44278" y2="33375"/>
                        <a14:foregroundMark x1="46904" y1="34125" x2="47467" y2="34875"/>
                        <a14:foregroundMark x1="30582" y1="36875" x2="30206" y2="37875"/>
                        <a14:foregroundMark x1="31144" y1="36000" x2="29831" y2="38375"/>
                        <a14:foregroundMark x1="29268" y1="43875" x2="31895" y2="48000"/>
                        <a14:foregroundMark x1="28518" y1="41125" x2="28705" y2="42125"/>
                        <a14:foregroundMark x1="49343" y1="41375" x2="49343" y2="45625"/>
                        <a14:foregroundMark x1="62289" y1="38875" x2="63790" y2="40125"/>
                        <a14:foregroundMark x1="57036" y1="37250" x2="55910" y2="38250"/>
                        <a14:foregroundMark x1="57598" y1="37125" x2="58912" y2="37125"/>
                        <a14:foregroundMark x1="61351" y1="38250" x2="62101" y2="38875"/>
                        <a14:foregroundMark x1="68856" y1="47250" x2="70919" y2="49875"/>
                        <a14:foregroundMark x1="63790" y1="43375" x2="67355" y2="44250"/>
                        <a14:foregroundMark x1="68105" y1="45125" x2="69043" y2="47000"/>
                        <a14:foregroundMark x1="71295" y1="49875" x2="71670" y2="51375"/>
                        <a14:foregroundMark x1="71482" y1="54750" x2="71482" y2="55500"/>
                      </a14:backgroundRemoval>
                    </a14:imgEffect>
                  </a14:imgLayer>
                </a14:imgProps>
              </a:ext>
              <a:ext uri="{28A0092B-C50C-407E-A947-70E740481C1C}">
                <a14:useLocalDpi xmlns:a14="http://schemas.microsoft.com/office/drawing/2010/main" val="0"/>
              </a:ext>
            </a:extLst>
          </a:blip>
          <a:srcRect l="26235" t="24598" r="25590" b="44293"/>
          <a:stretch>
            <a:fillRect/>
          </a:stretch>
        </p:blipFill>
        <p:spPr>
          <a:xfrm>
            <a:off x="8520386" y="1323159"/>
            <a:ext cx="2658110" cy="2465070"/>
          </a:xfrm>
          <a:prstGeom prst="rect">
            <a:avLst/>
          </a:prstGeom>
        </p:spPr>
      </p:pic>
      <p:sp>
        <p:nvSpPr>
          <p:cNvPr id="24" name="矩形: 对角圆角 23"/>
          <p:cNvSpPr/>
          <p:nvPr/>
        </p:nvSpPr>
        <p:spPr>
          <a:xfrm>
            <a:off x="693851" y="4354672"/>
            <a:ext cx="10803469" cy="1794045"/>
          </a:xfrm>
          <a:prstGeom prst="round2DiagRect">
            <a:avLst/>
          </a:prstGeom>
          <a:solidFill>
            <a:schemeClr val="bg1"/>
          </a:solidFill>
          <a:ln>
            <a:noFill/>
          </a:ln>
          <a:effectLst>
            <a:outerShdw blurRad="254000" sx="102000" sy="102000" algn="ctr" rotWithShape="0">
              <a:schemeClr val="tx1">
                <a:lumMod val="50000"/>
                <a:lumOff val="50000"/>
                <a:alpha val="40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69570" y="4952291"/>
            <a:ext cx="7552412" cy="598805"/>
          </a:xfrm>
          <a:prstGeom prst="rect">
            <a:avLst/>
          </a:prstGeom>
          <a:noFill/>
        </p:spPr>
        <p:txBody>
          <a:bodyPr wrap="square" rtlCol="0">
            <a:spAutoFit/>
          </a:bodyPr>
          <a:lstStyle/>
          <a:p>
            <a:pPr indent="558800" algn="just" fontAlgn="auto">
              <a:lnSpc>
                <a:spcPct val="150000"/>
              </a:lnSpc>
              <a:buClr>
                <a:srgbClr val="C00000"/>
              </a:buClr>
              <a:extLst>
                <a:ext uri="{35155182-B16C-46BC-9424-99874614C6A1}">
                  <wpsdc:indentchars xmlns:wpsdc="http://www.wps.cn/officeDocument/2017/drawingmlCustomData" val="200" checksum="1956455923"/>
                </a:ext>
              </a:extLst>
            </a:pPr>
            <a:r>
              <a:rPr lang="zh-CN" altLang="en-US" sz="2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列宁</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曾设想通过国家资本主义对资产阶级进行和平赎买。</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ackgroundRemoval t="10835" b="39254" l="42125" r="59875">
                        <a14:foregroundMark x1="46375" y1="37300" x2="51250" y2="37655"/>
                      </a14:backgroundRemoval>
                    </a14:imgEffect>
                  </a14:imgLayer>
                </a14:imgProps>
              </a:ext>
              <a:ext uri="{28A0092B-C50C-407E-A947-70E740481C1C}">
                <a14:useLocalDpi xmlns:a14="http://schemas.microsoft.com/office/drawing/2010/main" val="0"/>
              </a:ext>
            </a:extLst>
          </a:blip>
          <a:srcRect l="41413" t="9681" r="39613" b="61935"/>
          <a:stretch>
            <a:fillRect/>
          </a:stretch>
        </p:blipFill>
        <p:spPr>
          <a:xfrm>
            <a:off x="890429" y="3902722"/>
            <a:ext cx="2119630" cy="2245995"/>
          </a:xfrm>
          <a:prstGeom prst="rect">
            <a:avLst/>
          </a:prstGeom>
        </p:spPr>
      </p:pic>
      <p:sp>
        <p:nvSpPr>
          <p:cNvPr id="2" name="TextBox 3"/>
          <p:cNvSpPr txBox="1"/>
          <p:nvPr/>
        </p:nvSpPr>
        <p:spPr>
          <a:xfrm>
            <a:off x="2527618" y="593015"/>
            <a:ext cx="7136765" cy="59880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r>
              <a:rPr lang="zh-CN" altLang="en-US" sz="2200" dirty="0">
                <a:solidFill>
                  <a:schemeClr val="tx1">
                    <a:lumMod val="85000"/>
                    <a:lumOff val="15000"/>
                  </a:schemeClr>
                </a:solidFill>
                <a:sym typeface="+mn-ea"/>
              </a:rPr>
              <a:t>（三）对资本主义工商业的社会主义改造</a:t>
            </a:r>
            <a:endParaRPr lang="zh-CN" altLang="en-US" sz="2200"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işlídê"/>
          <p:cNvSpPr/>
          <p:nvPr/>
        </p:nvSpPr>
        <p:spPr>
          <a:xfrm>
            <a:off x="2559176" y="4511220"/>
            <a:ext cx="8283955" cy="1653904"/>
          </a:xfrm>
          <a:prstGeom prst="rect">
            <a:avLst/>
          </a:prstGeom>
          <a:solidFill>
            <a:schemeClr val="bg1"/>
          </a:solidFill>
          <a:ln>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ct val="0"/>
              </a:spcBef>
              <a:spcAft>
                <a:spcPts val="600"/>
              </a:spcAft>
              <a:buClr>
                <a:srgbClr val="C00000"/>
              </a:buClr>
              <a:buSzPct val="90000"/>
            </a:pPr>
            <a:endParaRPr lang="zh-CN" altLang="en-US" sz="2000" dirty="0">
              <a:solidFill>
                <a:schemeClr val="tx1"/>
              </a:solidFill>
              <a:latin typeface="微软雅黑" panose="020B0503020204020204" pitchFamily="34" charset="-122"/>
              <a:ea typeface="微软雅黑" panose="020B0503020204020204" pitchFamily="34" charset="-122"/>
              <a:cs typeface="+mn-ea"/>
            </a:endParaRPr>
          </a:p>
        </p:txBody>
      </p:sp>
      <p:sp>
        <p:nvSpPr>
          <p:cNvPr id="34" name="işlídê"/>
          <p:cNvSpPr/>
          <p:nvPr/>
        </p:nvSpPr>
        <p:spPr>
          <a:xfrm>
            <a:off x="2559176" y="3543753"/>
            <a:ext cx="8283955" cy="859608"/>
          </a:xfrm>
          <a:prstGeom prst="rect">
            <a:avLst/>
          </a:prstGeom>
          <a:solidFill>
            <a:schemeClr val="bg1"/>
          </a:solidFill>
          <a:ln>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ct val="0"/>
              </a:spcBef>
              <a:spcAft>
                <a:spcPts val="600"/>
              </a:spcAft>
              <a:buClr>
                <a:srgbClr val="C00000"/>
              </a:buClr>
              <a:buSzPct val="90000"/>
            </a:pPr>
            <a:endParaRPr lang="zh-CN" altLang="en-US" sz="2000" dirty="0">
              <a:solidFill>
                <a:schemeClr val="tx1"/>
              </a:solidFill>
              <a:latin typeface="微软雅黑" panose="020B0503020204020204" pitchFamily="34" charset="-122"/>
              <a:ea typeface="微软雅黑" panose="020B0503020204020204" pitchFamily="34" charset="-122"/>
              <a:cs typeface="+mn-ea"/>
            </a:endParaRPr>
          </a:p>
        </p:txBody>
      </p:sp>
      <p:sp>
        <p:nvSpPr>
          <p:cNvPr id="33" name="işlídê"/>
          <p:cNvSpPr/>
          <p:nvPr/>
        </p:nvSpPr>
        <p:spPr>
          <a:xfrm>
            <a:off x="2559177" y="2304958"/>
            <a:ext cx="8283955" cy="1124857"/>
          </a:xfrm>
          <a:prstGeom prst="rect">
            <a:avLst/>
          </a:prstGeom>
          <a:solidFill>
            <a:schemeClr val="bg1"/>
          </a:solidFill>
          <a:ln>
            <a:noFill/>
          </a:ln>
          <a:effectLst>
            <a:outerShdw blurRad="190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ct val="0"/>
              </a:spcBef>
              <a:spcAft>
                <a:spcPts val="600"/>
              </a:spcAft>
              <a:buClr>
                <a:srgbClr val="C00000"/>
              </a:buClr>
              <a:buSzPct val="90000"/>
            </a:pPr>
            <a:endParaRPr lang="zh-CN" altLang="en-US" sz="2000" dirty="0">
              <a:solidFill>
                <a:schemeClr val="tx1"/>
              </a:solidFill>
              <a:latin typeface="微软雅黑" panose="020B0503020204020204" pitchFamily="34" charset="-122"/>
              <a:ea typeface="微软雅黑" panose="020B0503020204020204" pitchFamily="34" charset="-122"/>
              <a:cs typeface="+mn-ea"/>
            </a:endParaRPr>
          </a:p>
        </p:txBody>
      </p:sp>
      <p:sp>
        <p:nvSpPr>
          <p:cNvPr id="16" name="矩形 15"/>
          <p:cNvSpPr/>
          <p:nvPr/>
        </p:nvSpPr>
        <p:spPr>
          <a:xfrm>
            <a:off x="1760243" y="831457"/>
            <a:ext cx="8671514" cy="1216359"/>
          </a:xfrm>
          <a:prstGeom prst="rect">
            <a:avLst/>
          </a:prstGeom>
        </p:spPr>
        <p:txBody>
          <a:bodyPr wrap="square">
            <a:spAutoFit/>
          </a:bodyPr>
          <a:lstStyle/>
          <a:p>
            <a:pPr algn="ctr">
              <a:lnSpc>
                <a:spcPct val="150000"/>
              </a:lnSpc>
            </a:pPr>
            <a:r>
              <a:rPr lang="en-US" altLang="zh-CN" sz="2400" b="1" dirty="0">
                <a:solidFill>
                  <a:schemeClr val="tx1"/>
                </a:solidFill>
                <a:latin typeface="华文中宋" panose="02010600040101010101" pitchFamily="2" charset="-122"/>
                <a:ea typeface="华文中宋" panose="02010600040101010101" pitchFamily="2" charset="-122"/>
              </a:rPr>
              <a:t>     </a:t>
            </a:r>
            <a:r>
              <a:rPr lang="zh-CN" altLang="en-US" sz="2400" b="1" dirty="0">
                <a:solidFill>
                  <a:schemeClr val="tx1"/>
                </a:solidFill>
                <a:latin typeface="华文中宋" panose="02010600040101010101" pitchFamily="2" charset="-122"/>
                <a:ea typeface="华文中宋" panose="02010600040101010101" pitchFamily="2" charset="-122"/>
              </a:rPr>
              <a:t>中国共产党根据中国资本主义工商业的实际情况</a:t>
            </a:r>
            <a:endParaRPr lang="zh-CN" altLang="en-US" sz="2400" b="1" dirty="0">
              <a:solidFill>
                <a:schemeClr val="tx1"/>
              </a:solidFill>
              <a:latin typeface="华文中宋" panose="02010600040101010101" pitchFamily="2" charset="-122"/>
              <a:ea typeface="华文中宋" panose="02010600040101010101" pitchFamily="2" charset="-122"/>
            </a:endParaRPr>
          </a:p>
          <a:p>
            <a:pPr algn="ctr">
              <a:lnSpc>
                <a:spcPct val="150000"/>
              </a:lnSpc>
            </a:pPr>
            <a:r>
              <a:rPr lang="en-US" altLang="zh-CN" sz="2400" b="1" dirty="0">
                <a:solidFill>
                  <a:schemeClr val="tx1"/>
                </a:solidFill>
                <a:latin typeface="华文中宋" panose="02010600040101010101" pitchFamily="2" charset="-122"/>
                <a:ea typeface="华文中宋" panose="02010600040101010101" pitchFamily="2" charset="-122"/>
              </a:rPr>
              <a:t>  </a:t>
            </a:r>
            <a:r>
              <a:rPr lang="zh-CN" altLang="en-US" sz="2400" b="1" dirty="0">
                <a:solidFill>
                  <a:schemeClr val="tx1"/>
                </a:solidFill>
                <a:latin typeface="华文中宋" panose="02010600040101010101" pitchFamily="2" charset="-122"/>
                <a:ea typeface="华文中宋" panose="02010600040101010101" pitchFamily="2" charset="-122"/>
              </a:rPr>
              <a:t>采取了</a:t>
            </a:r>
            <a:r>
              <a:rPr lang="zh-CN" altLang="en-US" sz="2800" b="1" dirty="0">
                <a:solidFill>
                  <a:srgbClr val="C00000"/>
                </a:solidFill>
                <a:latin typeface="华文中宋" panose="02010600040101010101" pitchFamily="2" charset="-122"/>
                <a:ea typeface="华文中宋" panose="02010600040101010101" pitchFamily="2" charset="-122"/>
              </a:rPr>
              <a:t>赎买</a:t>
            </a:r>
            <a:r>
              <a:rPr lang="zh-CN" altLang="en-US" sz="2400" b="1" dirty="0">
                <a:solidFill>
                  <a:schemeClr val="tx1"/>
                </a:solidFill>
                <a:latin typeface="华文中宋" panose="02010600040101010101" pitchFamily="2" charset="-122"/>
                <a:ea typeface="华文中宋" panose="02010600040101010101" pitchFamily="2" charset="-122"/>
              </a:rPr>
              <a:t>的方式进行</a:t>
            </a:r>
            <a:r>
              <a:rPr lang="zh-CN" altLang="en-US" sz="2800" b="1" dirty="0">
                <a:solidFill>
                  <a:srgbClr val="C00000"/>
                </a:solidFill>
                <a:latin typeface="华文中宋" panose="02010600040101010101" pitchFamily="2" charset="-122"/>
                <a:ea typeface="华文中宋" panose="02010600040101010101" pitchFamily="2" charset="-122"/>
              </a:rPr>
              <a:t>和平</a:t>
            </a:r>
            <a:r>
              <a:rPr lang="zh-CN" altLang="en-US" sz="2400" b="1" dirty="0">
                <a:solidFill>
                  <a:schemeClr val="tx1"/>
                </a:solidFill>
                <a:latin typeface="华文中宋" panose="02010600040101010101" pitchFamily="2" charset="-122"/>
                <a:ea typeface="华文中宋" panose="02010600040101010101" pitchFamily="2" charset="-122"/>
              </a:rPr>
              <a:t>改造</a:t>
            </a:r>
            <a:endParaRPr lang="zh-CN" altLang="en-US" sz="2400" b="1" dirty="0">
              <a:solidFill>
                <a:schemeClr val="tx1"/>
              </a:solidFill>
              <a:latin typeface="华文中宋" panose="02010600040101010101" pitchFamily="2" charset="-122"/>
              <a:ea typeface="华文中宋" panose="02010600040101010101" pitchFamily="2" charset="-122"/>
            </a:endParaRPr>
          </a:p>
        </p:txBody>
      </p:sp>
      <p:sp>
        <p:nvSpPr>
          <p:cNvPr id="19" name="文本框 18"/>
          <p:cNvSpPr txBox="1"/>
          <p:nvPr/>
        </p:nvSpPr>
        <p:spPr>
          <a:xfrm>
            <a:off x="2963545" y="2343395"/>
            <a:ext cx="7682684" cy="1015663"/>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在社会主义革命时期，民族资产阶级既有剥削工人取得利润的一面，又有拥护宪法、愿意接受社会主义改造的一面。</a:t>
            </a:r>
            <a:endParaRPr lang="zh-CN" altLang="en-US" sz="2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912427" y="3652020"/>
            <a:ext cx="7733802" cy="499624"/>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sym typeface="+mn-ea"/>
              </a:rPr>
              <a:t>       中国共产党与民族资产阶级长期保持着统一战线的关系。</a:t>
            </a:r>
            <a:endParaRPr lang="zh-CN" altLang="en-US" sz="20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2963545" y="4586603"/>
            <a:ext cx="7682684" cy="1477328"/>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solidFill>
                  <a:schemeClr val="tx1"/>
                </a:solidFill>
                <a:effectLst/>
                <a:latin typeface="微软雅黑" panose="020B0503020204020204" pitchFamily="34" charset="-122"/>
                <a:ea typeface="微软雅黑" panose="020B0503020204020204" pitchFamily="34" charset="-122"/>
                <a:sym typeface="+mn-ea"/>
              </a:rPr>
              <a:t>我国</a:t>
            </a:r>
            <a:r>
              <a:rPr lang="zh-CN" altLang="en-US" sz="2000" dirty="0">
                <a:solidFill>
                  <a:schemeClr val="tx1"/>
                </a:solidFill>
                <a:effectLst/>
                <a:latin typeface="微软雅黑" panose="020B0503020204020204" pitchFamily="34" charset="-122"/>
                <a:ea typeface="微软雅黑" panose="020B0503020204020204" pitchFamily="34" charset="-122"/>
                <a:sym typeface="+mn-ea"/>
              </a:rPr>
              <a:t>建立了人民民主专政的国家政权，建立了强大的社会主义国营经济并掌握了国家的经济命脉，造成了私人资本主义在政治上、经济上对社会主义的依赖。</a:t>
            </a:r>
            <a:endParaRPr lang="zh-CN" altLang="en-US" sz="2000" dirty="0">
              <a:solidFill>
                <a:schemeClr val="tx1"/>
              </a:solidFill>
              <a:effectLst/>
              <a:latin typeface="微软雅黑" panose="020B0503020204020204" pitchFamily="34" charset="-122"/>
              <a:ea typeface="微软雅黑" panose="020B0503020204020204" pitchFamily="34" charset="-122"/>
              <a:sym typeface="+mn-ea"/>
            </a:endParaRPr>
          </a:p>
        </p:txBody>
      </p:sp>
      <p:sp>
        <p:nvSpPr>
          <p:cNvPr id="36" name="矩形 35"/>
          <p:cNvSpPr/>
          <p:nvPr/>
        </p:nvSpPr>
        <p:spPr>
          <a:xfrm>
            <a:off x="1271333" y="2577198"/>
            <a:ext cx="1490027" cy="576000"/>
          </a:xfrm>
          <a:prstGeom prst="rect">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a:ln>
            <a:noFill/>
          </a:ln>
          <a:effectLst>
            <a:outerShdw blurRad="127000" dist="38100" algn="l" rotWithShape="0">
              <a:srgbClr val="00206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7" name="矩形 36"/>
          <p:cNvSpPr/>
          <p:nvPr/>
        </p:nvSpPr>
        <p:spPr>
          <a:xfrm>
            <a:off x="1299179" y="3691169"/>
            <a:ext cx="1490028" cy="576000"/>
          </a:xfrm>
          <a:prstGeom prst="rect">
            <a:avLst/>
          </a:prstGeom>
          <a:gradFill>
            <a:gsLst>
              <a:gs pos="0">
                <a:schemeClr val="accent6">
                  <a:lumMod val="40000"/>
                  <a:lumOff val="60000"/>
                </a:schemeClr>
              </a:gs>
              <a:gs pos="46000">
                <a:schemeClr val="accent6">
                  <a:lumMod val="75000"/>
                </a:schemeClr>
              </a:gs>
              <a:gs pos="100000">
                <a:schemeClr val="accent6">
                  <a:lumMod val="50000"/>
                </a:schemeClr>
              </a:gs>
            </a:gsLst>
            <a:path path="circle">
              <a:fillToRect l="50000" t="130000" r="50000" b="-30000"/>
            </a:path>
          </a:gradFill>
          <a:ln>
            <a:noFill/>
          </a:ln>
          <a:effectLst>
            <a:outerShdw blurRad="127000" dist="38100" algn="l" rotWithShape="0">
              <a:schemeClr val="accent6">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8" name="矩形 37"/>
          <p:cNvSpPr/>
          <p:nvPr/>
        </p:nvSpPr>
        <p:spPr>
          <a:xfrm>
            <a:off x="1271335" y="4976326"/>
            <a:ext cx="1490028" cy="576000"/>
          </a:xfrm>
          <a:prstGeom prst="rect">
            <a:avLst/>
          </a:prstGeom>
          <a:gradFill>
            <a:gsLst>
              <a:gs pos="0">
                <a:schemeClr val="accent2">
                  <a:lumMod val="40000"/>
                  <a:lumOff val="60000"/>
                </a:schemeClr>
              </a:gs>
              <a:gs pos="46000">
                <a:schemeClr val="accent2">
                  <a:lumMod val="75000"/>
                </a:schemeClr>
              </a:gs>
              <a:gs pos="100000">
                <a:schemeClr val="accent2">
                  <a:lumMod val="50000"/>
                </a:schemeClr>
              </a:gs>
            </a:gsLst>
            <a:path path="circle">
              <a:fillToRect l="50000" t="130000" r="50000" b="-30000"/>
            </a:path>
          </a:gradFill>
          <a:ln>
            <a:noFill/>
          </a:ln>
          <a:effectLst>
            <a:outerShdw blurRad="127000" dist="38100" algn="l" rotWithShape="0">
              <a:schemeClr val="accent2">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 name="文本框 1"/>
          <p:cNvSpPr txBox="1"/>
          <p:nvPr/>
        </p:nvSpPr>
        <p:spPr>
          <a:xfrm>
            <a:off x="1369784" y="2625667"/>
            <a:ext cx="1293123" cy="461665"/>
          </a:xfrm>
          <a:prstGeom prst="rect">
            <a:avLst/>
          </a:prstGeom>
          <a:noFill/>
        </p:spPr>
        <p:txBody>
          <a:bodyPr wrap="square" rtlCol="0">
            <a:spAutoFit/>
          </a:bodyPr>
          <a:lstStyle/>
          <a:p>
            <a:pPr algn="ctr"/>
            <a:r>
              <a:rPr lang="zh-CN" altLang="en-US" sz="24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原因一</a:t>
            </a:r>
            <a:endParaRPr lang="zh-CN" altLang="en-US" sz="24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39" name="文本框 38"/>
          <p:cNvSpPr txBox="1"/>
          <p:nvPr/>
        </p:nvSpPr>
        <p:spPr>
          <a:xfrm>
            <a:off x="1397629" y="3737450"/>
            <a:ext cx="1293123" cy="461665"/>
          </a:xfrm>
          <a:prstGeom prst="rect">
            <a:avLst/>
          </a:prstGeom>
          <a:noFill/>
        </p:spPr>
        <p:txBody>
          <a:bodyPr wrap="square" rtlCol="0">
            <a:spAutoFit/>
          </a:bodyPr>
          <a:lstStyle/>
          <a:p>
            <a:pPr algn="ctr"/>
            <a:r>
              <a:rPr lang="zh-CN" altLang="en-US" sz="24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原因二</a:t>
            </a:r>
            <a:endParaRPr lang="zh-CN" altLang="en-US" sz="24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40" name="文本框 39"/>
          <p:cNvSpPr txBox="1"/>
          <p:nvPr/>
        </p:nvSpPr>
        <p:spPr>
          <a:xfrm>
            <a:off x="1369784" y="5015472"/>
            <a:ext cx="1293123" cy="461665"/>
          </a:xfrm>
          <a:prstGeom prst="rect">
            <a:avLst/>
          </a:prstGeom>
          <a:noFill/>
        </p:spPr>
        <p:txBody>
          <a:bodyPr wrap="square" rtlCol="0">
            <a:spAutoFit/>
          </a:bodyPr>
          <a:lstStyle/>
          <a:p>
            <a:pPr algn="ctr"/>
            <a:r>
              <a:rPr lang="zh-CN" altLang="en-US" sz="24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原因三</a:t>
            </a:r>
            <a:endParaRPr lang="zh-CN" altLang="en-US" sz="24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6200" y="2159148"/>
            <a:ext cx="12268200" cy="3773565"/>
          </a:xfrm>
          <a:prstGeom prst="rect">
            <a:avLst/>
          </a:prstGeom>
          <a:solidFill>
            <a:schemeClr val="bg1"/>
          </a:solidFill>
          <a:ln w="12700" cap="rnd">
            <a:noFill/>
            <a:prstDash val="solid"/>
            <a:round/>
          </a:ln>
          <a:effectLst>
            <a:outerShdw blurRad="254000" dist="127000" algn="ctr" rotWithShape="0">
              <a:schemeClr val="bg1">
                <a:lumMod val="6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pSp>
        <p:nvGrpSpPr>
          <p:cNvPr id="4" name="组合 3"/>
          <p:cNvGrpSpPr/>
          <p:nvPr/>
        </p:nvGrpSpPr>
        <p:grpSpPr>
          <a:xfrm>
            <a:off x="3368057" y="604214"/>
            <a:ext cx="5771994" cy="670202"/>
            <a:chOff x="9003189" y="740677"/>
            <a:chExt cx="2974957" cy="670202"/>
          </a:xfrm>
        </p:grpSpPr>
        <p:sp>
          <p:nvSpPr>
            <p:cNvPr id="5" name="对角圆角矩形 56"/>
            <p:cNvSpPr/>
            <p:nvPr/>
          </p:nvSpPr>
          <p:spPr>
            <a:xfrm>
              <a:off x="9003189" y="740677"/>
              <a:ext cx="2974957" cy="670202"/>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056055" y="868358"/>
              <a:ext cx="2869225" cy="39878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实行和平赎买的优点</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697225" y="2998030"/>
            <a:ext cx="8729310" cy="3307771"/>
            <a:chOff x="3312573" y="2247692"/>
            <a:chExt cx="8729796" cy="3612891"/>
          </a:xfrm>
        </p:grpSpPr>
        <p:sp>
          <p:nvSpPr>
            <p:cNvPr id="24" name="矩形 23"/>
            <p:cNvSpPr/>
            <p:nvPr/>
          </p:nvSpPr>
          <p:spPr>
            <a:xfrm>
              <a:off x="3312573" y="2504322"/>
              <a:ext cx="8729796" cy="3356261"/>
            </a:xfrm>
            <a:prstGeom prst="rect">
              <a:avLst/>
            </a:prstGeom>
            <a:solidFill>
              <a:srgbClr val="FFFFFB"/>
            </a:solidFill>
            <a:ln w="12700" cap="rnd">
              <a:solidFill>
                <a:srgbClr val="B0261F">
                  <a:alpha val="50000"/>
                </a:srgbClr>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pSp>
          <p:nvGrpSpPr>
            <p:cNvPr id="20" name="组合 19"/>
            <p:cNvGrpSpPr/>
            <p:nvPr/>
          </p:nvGrpSpPr>
          <p:grpSpPr>
            <a:xfrm>
              <a:off x="4434618" y="2247692"/>
              <a:ext cx="1819377" cy="470633"/>
              <a:chOff x="867455" y="2247692"/>
              <a:chExt cx="1819377" cy="470633"/>
            </a:xfrm>
          </p:grpSpPr>
          <p:sp>
            <p:nvSpPr>
              <p:cNvPr id="21" name="矩形 20"/>
              <p:cNvSpPr/>
              <p:nvPr/>
            </p:nvSpPr>
            <p:spPr>
              <a:xfrm>
                <a:off x="867455" y="2268902"/>
                <a:ext cx="1819377" cy="429030"/>
              </a:xfrm>
              <a:prstGeom prst="rect">
                <a:avLst/>
              </a:prstGeom>
              <a:solidFill>
                <a:schemeClr val="bg1"/>
              </a:solidFill>
              <a:ln w="6350">
                <a:gradFill>
                  <a:gsLst>
                    <a:gs pos="0">
                      <a:srgbClr val="E79A82"/>
                    </a:gs>
                    <a:gs pos="42000">
                      <a:srgbClr val="D7562F"/>
                    </a:gs>
                    <a:gs pos="62000">
                      <a:srgbClr val="D7562F"/>
                    </a:gs>
                    <a:gs pos="100000">
                      <a:srgbClr val="E79A82"/>
                    </a:gs>
                  </a:gsLst>
                  <a:lin ang="4800000" scaled="0"/>
                </a:grad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22" name="矩形 21"/>
              <p:cNvSpPr/>
              <p:nvPr/>
            </p:nvSpPr>
            <p:spPr>
              <a:xfrm>
                <a:off x="1010519" y="2247692"/>
                <a:ext cx="1555022" cy="470633"/>
              </a:xfrm>
              <a:prstGeom prst="rect">
                <a:avLst/>
              </a:prstGeom>
            </p:spPr>
            <p:txBody>
              <a:bodyPr wrap="square">
                <a:spAutoFit/>
              </a:bodyPr>
              <a:lstStyle/>
              <a:p>
                <a:pPr algn="ctr"/>
                <a:r>
                  <a:rPr lang="zh-CN" altLang="en-US" sz="2200" b="1" dirty="0">
                    <a:solidFill>
                      <a:srgbClr val="B0261F"/>
                    </a:solidFill>
                    <a:latin typeface="华文中宋" panose="02010600040101010101" pitchFamily="2" charset="-122"/>
                    <a:ea typeface="华文中宋" panose="02010600040101010101" pitchFamily="2" charset="-122"/>
                  </a:rPr>
                  <a:t>在政治上</a:t>
                </a:r>
                <a:endParaRPr lang="zh-CN" altLang="en-US" sz="2200" b="1" dirty="0">
                  <a:solidFill>
                    <a:srgbClr val="B0261F"/>
                  </a:solidFill>
                  <a:latin typeface="华文中宋" panose="02010600040101010101" pitchFamily="2" charset="-122"/>
                  <a:ea typeface="华文中宋" panose="02010600040101010101" pitchFamily="2" charset="-122"/>
                </a:endParaRPr>
              </a:p>
            </p:txBody>
          </p:sp>
        </p:grpSp>
        <p:sp>
          <p:nvSpPr>
            <p:cNvPr id="23" name="矩形 22"/>
            <p:cNvSpPr/>
            <p:nvPr/>
          </p:nvSpPr>
          <p:spPr>
            <a:xfrm>
              <a:off x="3445023" y="2922559"/>
              <a:ext cx="8336074" cy="2647314"/>
            </a:xfrm>
            <a:prstGeom prst="rect">
              <a:avLst/>
            </a:prstGeom>
          </p:spPr>
          <p:txBody>
            <a:bodyPr wrap="square">
              <a:spAutoFit/>
            </a:bodyPr>
            <a:lstStyle/>
            <a:p>
              <a:pPr marL="448945" indent="-342900" algn="just">
                <a:lnSpc>
                  <a:spcPct val="120000"/>
                </a:lnSpc>
                <a:spcAft>
                  <a:spcPts val="300"/>
                </a:spcAft>
                <a:buClr>
                  <a:srgbClr val="B0261F"/>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有利于争取和团结民族资产阶级</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448945" indent="-342900" algn="just">
                <a:lnSpc>
                  <a:spcPct val="120000"/>
                </a:lnSpc>
                <a:spcAft>
                  <a:spcPts val="300"/>
                </a:spcAft>
                <a:buClr>
                  <a:srgbClr val="B0261F"/>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有利于团结各民主党派和各界爱国民主人士，巩固和发展统一战线</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448945" indent="-342900" algn="just">
                <a:lnSpc>
                  <a:spcPct val="120000"/>
                </a:lnSpc>
                <a:spcAft>
                  <a:spcPts val="300"/>
                </a:spcAft>
                <a:buClr>
                  <a:srgbClr val="B0261F"/>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有利于发挥民族资产阶级中大多数人的知识、才能、技术专长和管理经验</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448945" indent="-342900" algn="just">
                <a:lnSpc>
                  <a:spcPct val="120000"/>
                </a:lnSpc>
                <a:spcAft>
                  <a:spcPts val="300"/>
                </a:spcAft>
                <a:buClr>
                  <a:srgbClr val="B0261F"/>
                </a:buClr>
                <a:buSzPct val="80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有利于争取和团结那些原来同资产阶级相联系的知识分子为社会主义建设服务</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3" name="组合 12"/>
          <p:cNvGrpSpPr/>
          <p:nvPr/>
        </p:nvGrpSpPr>
        <p:grpSpPr>
          <a:xfrm>
            <a:off x="1696787" y="1524325"/>
            <a:ext cx="8729748" cy="1286323"/>
            <a:chOff x="367013" y="2239802"/>
            <a:chExt cx="8729103" cy="1404977"/>
          </a:xfrm>
        </p:grpSpPr>
        <p:sp>
          <p:nvSpPr>
            <p:cNvPr id="25" name="矩形 24"/>
            <p:cNvSpPr/>
            <p:nvPr/>
          </p:nvSpPr>
          <p:spPr>
            <a:xfrm>
              <a:off x="367013" y="2504323"/>
              <a:ext cx="8729103" cy="1140456"/>
            </a:xfrm>
            <a:prstGeom prst="rect">
              <a:avLst/>
            </a:prstGeom>
            <a:solidFill>
              <a:srgbClr val="FFFFFB"/>
            </a:solidFill>
            <a:ln w="12700" cap="rnd">
              <a:solidFill>
                <a:srgbClr val="B0261F">
                  <a:alpha val="50000"/>
                </a:srgbClr>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pSp>
          <p:nvGrpSpPr>
            <p:cNvPr id="15" name="组合 14"/>
            <p:cNvGrpSpPr/>
            <p:nvPr/>
          </p:nvGrpSpPr>
          <p:grpSpPr>
            <a:xfrm>
              <a:off x="1533581" y="2239802"/>
              <a:ext cx="1819377" cy="474019"/>
              <a:chOff x="1586997" y="2239802"/>
              <a:chExt cx="1819377" cy="474019"/>
            </a:xfrm>
          </p:grpSpPr>
          <p:sp>
            <p:nvSpPr>
              <p:cNvPr id="11" name="矩形 10"/>
              <p:cNvSpPr/>
              <p:nvPr/>
            </p:nvSpPr>
            <p:spPr>
              <a:xfrm>
                <a:off x="1586997" y="2284791"/>
                <a:ext cx="1819377" cy="429030"/>
              </a:xfrm>
              <a:prstGeom prst="rect">
                <a:avLst/>
              </a:prstGeom>
              <a:solidFill>
                <a:schemeClr val="bg1"/>
              </a:solidFill>
              <a:ln w="6350">
                <a:gradFill>
                  <a:gsLst>
                    <a:gs pos="0">
                      <a:srgbClr val="E79A82"/>
                    </a:gs>
                    <a:gs pos="42000">
                      <a:srgbClr val="D7562F"/>
                    </a:gs>
                    <a:gs pos="62000">
                      <a:srgbClr val="D7562F"/>
                    </a:gs>
                    <a:gs pos="100000">
                      <a:srgbClr val="E79A82"/>
                    </a:gs>
                  </a:gsLst>
                  <a:lin ang="4800000" scaled="0"/>
                </a:gradFill>
              </a:ln>
              <a:effectLst>
                <a:outerShdw blurRad="127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12" name="矩形 11"/>
              <p:cNvSpPr/>
              <p:nvPr/>
            </p:nvSpPr>
            <p:spPr>
              <a:xfrm>
                <a:off x="1730080" y="2239802"/>
                <a:ext cx="1555022" cy="470633"/>
              </a:xfrm>
              <a:prstGeom prst="rect">
                <a:avLst/>
              </a:prstGeom>
            </p:spPr>
            <p:txBody>
              <a:bodyPr wrap="square">
                <a:spAutoFit/>
              </a:bodyPr>
              <a:lstStyle/>
              <a:p>
                <a:pPr algn="ctr"/>
                <a:r>
                  <a:rPr lang="zh-CN" altLang="en-US" sz="2200" b="1" dirty="0">
                    <a:solidFill>
                      <a:srgbClr val="B0261F"/>
                    </a:solidFill>
                    <a:latin typeface="华文中宋" panose="02010600040101010101" pitchFamily="2" charset="-122"/>
                    <a:ea typeface="华文中宋" panose="02010600040101010101" pitchFamily="2" charset="-122"/>
                  </a:rPr>
                  <a:t>在经济上</a:t>
                </a:r>
                <a:endParaRPr lang="zh-CN" altLang="en-US" sz="2200" b="1" dirty="0">
                  <a:solidFill>
                    <a:srgbClr val="B0261F"/>
                  </a:solidFill>
                  <a:latin typeface="华文中宋" panose="02010600040101010101" pitchFamily="2" charset="-122"/>
                  <a:ea typeface="华文中宋" panose="02010600040101010101" pitchFamily="2" charset="-122"/>
                </a:endParaRPr>
              </a:p>
            </p:txBody>
          </p:sp>
        </p:grpSp>
        <p:sp>
          <p:nvSpPr>
            <p:cNvPr id="14" name="文本框 13"/>
            <p:cNvSpPr txBox="1"/>
            <p:nvPr/>
          </p:nvSpPr>
          <p:spPr>
            <a:xfrm>
              <a:off x="440513" y="2800107"/>
              <a:ext cx="8334995" cy="605101"/>
            </a:xfrm>
            <a:prstGeom prst="rect">
              <a:avLst/>
            </a:prstGeom>
            <a:noFill/>
          </p:spPr>
          <p:txBody>
            <a:bodyPr wrap="square" rtlCol="0">
              <a:spAutoFit/>
            </a:bodyPr>
            <a:lstStyle/>
            <a:p>
              <a:pPr algn="just" fontAlgn="auto">
                <a:lnSpc>
                  <a:spcPct val="150000"/>
                </a:lnSpc>
              </a:pPr>
              <a:r>
                <a:rPr lang="zh-CN" altLang="en-US" sz="2000" dirty="0" smtClean="0">
                  <a:latin typeface="微软雅黑" panose="020B0503020204020204" pitchFamily="34" charset="-122"/>
                  <a:ea typeface="微软雅黑" panose="020B0503020204020204" pitchFamily="34" charset="-122"/>
                </a:rPr>
                <a:t>       发挥</a:t>
              </a:r>
              <a:r>
                <a:rPr lang="zh-CN" altLang="en-US" sz="2000" dirty="0">
                  <a:latin typeface="微软雅黑" panose="020B0503020204020204" pitchFamily="34" charset="-122"/>
                  <a:ea typeface="微软雅黑" panose="020B0503020204020204" pitchFamily="34" charset="-122"/>
                </a:rPr>
                <a:t>私营工商业在国计民生方面的积极作用，促进国民经济发展。</a:t>
              </a:r>
              <a:endParaRPr lang="zh-CN" altLang="en-US" sz="20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对角圆角 4"/>
          <p:cNvSpPr/>
          <p:nvPr/>
        </p:nvSpPr>
        <p:spPr>
          <a:xfrm flipH="1">
            <a:off x="5491254" y="1624382"/>
            <a:ext cx="6396745" cy="3991787"/>
          </a:xfrm>
          <a:prstGeom prst="round2DiagRect">
            <a:avLst>
              <a:gd name="adj1" fmla="val 12502"/>
              <a:gd name="adj2" fmla="val 0"/>
            </a:avLst>
          </a:prstGeom>
          <a:solidFill>
            <a:schemeClr val="bg1"/>
          </a:solidFill>
          <a:ln>
            <a:noFill/>
          </a:ln>
          <a:effectLst>
            <a:outerShdw blurRad="254000" sx="102000" sy="102000" algn="ctr" rotWithShape="0">
              <a:schemeClr val="tx1">
                <a:lumMod val="50000"/>
                <a:lumOff val="50000"/>
                <a:alpha val="40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768071" y="1952624"/>
            <a:ext cx="4478094" cy="427149"/>
            <a:chOff x="7598926" y="2265705"/>
            <a:chExt cx="4478094" cy="580794"/>
          </a:xfrm>
        </p:grpSpPr>
        <p:grpSp>
          <p:nvGrpSpPr>
            <p:cNvPr id="8" name="组合 7"/>
            <p:cNvGrpSpPr/>
            <p:nvPr/>
          </p:nvGrpSpPr>
          <p:grpSpPr>
            <a:xfrm>
              <a:off x="8976581" y="2265705"/>
              <a:ext cx="1718446" cy="580794"/>
              <a:chOff x="9003189" y="740677"/>
              <a:chExt cx="2974957" cy="670202"/>
            </a:xfrm>
          </p:grpSpPr>
          <p:sp>
            <p:nvSpPr>
              <p:cNvPr id="11" name="对角圆角矩形 31"/>
              <p:cNvSpPr/>
              <p:nvPr/>
            </p:nvSpPr>
            <p:spPr>
              <a:xfrm>
                <a:off x="9003189" y="740677"/>
                <a:ext cx="2974957" cy="670202"/>
              </a:xfrm>
              <a:prstGeom prst="round2SameRect">
                <a:avLst>
                  <a:gd name="adj1" fmla="val 23227"/>
                  <a:gd name="adj2" fmla="val 0"/>
                </a:avLst>
              </a:prstGeom>
              <a:gradFill>
                <a:gsLst>
                  <a:gs pos="0">
                    <a:srgbClr val="E95204"/>
                  </a:gs>
                  <a:gs pos="100000">
                    <a:srgbClr val="B0261F"/>
                  </a:gs>
                </a:gsLst>
                <a:lin ang="6000000" scaled="0"/>
              </a:gradFill>
              <a:ln w="25400">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056054" y="750639"/>
                <a:ext cx="2869225" cy="627777"/>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在经济上</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9" name="直接连接符 8"/>
            <p:cNvCxnSpPr/>
            <p:nvPr/>
          </p:nvCxnSpPr>
          <p:spPr>
            <a:xfrm>
              <a:off x="10928390"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598926"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6318981" y="2592307"/>
            <a:ext cx="5376274" cy="2862322"/>
          </a:xfrm>
          <a:prstGeom prst="rect">
            <a:avLst/>
          </a:prstGeom>
          <a:noFill/>
        </p:spPr>
        <p:txBody>
          <a:bodyPr wrap="square" rtlCol="0">
            <a:spAutoFit/>
          </a:bodyPr>
          <a:lstStyle/>
          <a:p>
            <a:pPr algn="just" fontAlgn="auto">
              <a:lnSpc>
                <a:spcPct val="150000"/>
              </a:lnSpc>
            </a:pPr>
            <a:r>
              <a:rPr lang="zh-CN" altLang="en-US" sz="2000" b="1" dirty="0">
                <a:solidFill>
                  <a:srgbClr val="AF1E22"/>
                </a:solidFill>
                <a:latin typeface="微软雅黑" panose="020B0503020204020204" pitchFamily="34" charset="-122"/>
                <a:ea typeface="微软雅黑" panose="020B0503020204020204" pitchFamily="34" charset="-122"/>
                <a:cs typeface="微软雅黑" panose="020B0503020204020204" pitchFamily="34" charset="-122"/>
              </a:rPr>
              <a:t>       社会主义经济</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在不断发展，逐步占据了领导地位。比如，</a:t>
            </a:r>
            <a:r>
              <a:rPr lang="zh-CN" altLang="en-US" sz="2000" b="1" dirty="0">
                <a:solidFill>
                  <a:srgbClr val="AF1E22"/>
                </a:solidFill>
                <a:latin typeface="微软雅黑" panose="020B0503020204020204" pitchFamily="34" charset="-122"/>
                <a:ea typeface="微软雅黑" panose="020B0503020204020204" pitchFamily="34" charset="-122"/>
                <a:cs typeface="微软雅黑" panose="020B0503020204020204" pitchFamily="34" charset="-122"/>
              </a:rPr>
              <a:t>国营工业</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在全国工业（不包括手工业）中的比重从</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1949</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年的</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34.2%</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上升</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到了</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1952</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52.8</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成为</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工业经济的主导性力量。此外，在全国商业、交通运输业、金融业等领域中，</a:t>
            </a:r>
            <a:r>
              <a:rPr lang="zh-CN" altLang="en-US" sz="2000" b="1" dirty="0">
                <a:solidFill>
                  <a:srgbClr val="AF1E22"/>
                </a:solidFill>
                <a:latin typeface="微软雅黑" panose="020B0503020204020204" pitchFamily="34" charset="-122"/>
                <a:ea typeface="微软雅黑" panose="020B0503020204020204" pitchFamily="34" charset="-122"/>
                <a:cs typeface="微软雅黑" panose="020B0503020204020204" pitchFamily="34" charset="-122"/>
              </a:rPr>
              <a:t>国营经济</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的力量都得到迅速发展。</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917938" y="5631439"/>
            <a:ext cx="4260122" cy="516745"/>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just"/>
            <a:r>
              <a:rPr lang="en-US" altLang="zh-CN" dirty="0"/>
              <a:t>1953</a:t>
            </a:r>
            <a:r>
              <a:rPr lang="zh-CN" altLang="en-US" dirty="0"/>
              <a:t>年</a:t>
            </a:r>
            <a:r>
              <a:rPr lang="en-US" altLang="zh-CN" dirty="0"/>
              <a:t>,</a:t>
            </a:r>
            <a:r>
              <a:rPr lang="zh-CN" altLang="en-US" dirty="0"/>
              <a:t>国营本溪钢铁公司生产质地优良的不锈钢、高速工具钢等特殊钢材，供应各地制造电机和其他机械之用</a:t>
            </a:r>
            <a:endParaRPr lang="zh-CN" altLang="en-US" dirty="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060" y="1624382"/>
            <a:ext cx="6128117" cy="3991787"/>
          </a:xfrm>
          <a:prstGeom prst="rect">
            <a:avLst/>
          </a:prstGeom>
          <a:ln w="38100">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4773538"/>
            <a:ext cx="12192000" cy="2084460"/>
          </a:xfrm>
          <a:prstGeom prst="rect">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grpSp>
        <p:nvGrpSpPr>
          <p:cNvPr id="2" name="组合 1"/>
          <p:cNvGrpSpPr/>
          <p:nvPr/>
        </p:nvGrpSpPr>
        <p:grpSpPr>
          <a:xfrm>
            <a:off x="3077399" y="800734"/>
            <a:ext cx="6208222" cy="527260"/>
            <a:chOff x="734611" y="2497093"/>
            <a:chExt cx="5435366" cy="527260"/>
          </a:xfrm>
        </p:grpSpPr>
        <p:sp>
          <p:nvSpPr>
            <p:cNvPr id="3"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p:cNvSpPr/>
          <p:nvPr/>
        </p:nvSpPr>
        <p:spPr>
          <a:xfrm>
            <a:off x="2949085" y="821375"/>
            <a:ext cx="6464850"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采取从低级到高级的国家资本主义的过渡形式</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759516" y="3101627"/>
            <a:ext cx="2520000" cy="512631"/>
            <a:chOff x="2194070" y="2108977"/>
            <a:chExt cx="2520000" cy="512631"/>
          </a:xfrm>
        </p:grpSpPr>
        <p:sp>
          <p:nvSpPr>
            <p:cNvPr id="26" name="平行四边形 25"/>
            <p:cNvSpPr/>
            <p:nvPr/>
          </p:nvSpPr>
          <p:spPr>
            <a:xfrm>
              <a:off x="2194070" y="2117608"/>
              <a:ext cx="2520000" cy="504000"/>
            </a:xfrm>
            <a:prstGeom prst="parallelogram">
              <a:avLst/>
            </a:prstGeom>
            <a:gradFill>
              <a:gsLst>
                <a:gs pos="0">
                  <a:schemeClr val="bg1"/>
                </a:gs>
                <a:gs pos="100000">
                  <a:srgbClr val="FAFAFA"/>
                </a:gs>
              </a:gsLst>
              <a:lin ang="5400000" scaled="1"/>
            </a:gradFill>
            <a:ln w="12700">
              <a:gradFill>
                <a:gsLst>
                  <a:gs pos="0">
                    <a:srgbClr val="AF0000"/>
                  </a:gs>
                  <a:gs pos="100000">
                    <a:srgbClr val="FAFAFA">
                      <a:alpha val="80000"/>
                    </a:srgbClr>
                  </a:gs>
                </a:gsLst>
                <a:lin ang="0" scaled="0"/>
              </a:gradFill>
            </a:ln>
            <a:effectLst>
              <a:outerShdw blurRad="152400" dist="76200" dir="10800000" algn="r" rotWithShape="0">
                <a:schemeClr val="accent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 name="矩形 6"/>
            <p:cNvSpPr/>
            <p:nvPr/>
          </p:nvSpPr>
          <p:spPr>
            <a:xfrm>
              <a:off x="2327616" y="2108977"/>
              <a:ext cx="2031325" cy="461665"/>
            </a:xfrm>
            <a:prstGeom prst="rect">
              <a:avLst/>
            </a:prstGeom>
          </p:spPr>
          <p:txBody>
            <a:bodyPr wrap="none">
              <a:spAutoFit/>
            </a:bodyPr>
            <a:lstStyle/>
            <a:p>
              <a:pPr algn="ctr"/>
              <a:r>
                <a:rPr lang="zh-CN" altLang="en-US" sz="2400" b="1" dirty="0">
                  <a:solidFill>
                    <a:srgbClr val="B0261F"/>
                  </a:solidFill>
                  <a:latin typeface="华文中宋" panose="02010600040101010101" pitchFamily="2" charset="-122"/>
                  <a:ea typeface="华文中宋" panose="02010600040101010101" pitchFamily="2" charset="-122"/>
                </a:rPr>
                <a:t>国家资本主义</a:t>
              </a:r>
              <a:endParaRPr lang="zh-CN" altLang="en-US" sz="2400" b="1" dirty="0">
                <a:solidFill>
                  <a:srgbClr val="B0261F"/>
                </a:solidFill>
                <a:latin typeface="华文中宋" panose="02010600040101010101" pitchFamily="2" charset="-122"/>
                <a:ea typeface="华文中宋" panose="02010600040101010101" pitchFamily="2" charset="-122"/>
              </a:endParaRPr>
            </a:p>
          </p:txBody>
        </p:sp>
      </p:grpSp>
      <p:sp>
        <p:nvSpPr>
          <p:cNvPr id="28" name="平行四边形 27"/>
          <p:cNvSpPr/>
          <p:nvPr/>
        </p:nvSpPr>
        <p:spPr>
          <a:xfrm>
            <a:off x="3701677" y="1847389"/>
            <a:ext cx="5453063" cy="3600451"/>
          </a:xfrm>
          <a:prstGeom prst="parallelogram">
            <a:avLst>
              <a:gd name="adj" fmla="val 22884"/>
            </a:avLst>
          </a:prstGeom>
          <a:solidFill>
            <a:srgbClr val="FFFEF7"/>
          </a:solidFill>
          <a:ln w="12700" cap="rnd">
            <a:noFill/>
            <a:prstDash val="solid"/>
            <a:round/>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a:endParaRPr lang="en-GB" sz="1200" b="1" dirty="0">
              <a:solidFill>
                <a:schemeClr val="accent2"/>
              </a:solidFill>
            </a:endParaRPr>
          </a:p>
        </p:txBody>
      </p:sp>
      <p:sp>
        <p:nvSpPr>
          <p:cNvPr id="42" name="文本框 41"/>
          <p:cNvSpPr txBox="1"/>
          <p:nvPr/>
        </p:nvSpPr>
        <p:spPr>
          <a:xfrm>
            <a:off x="4515845" y="2924376"/>
            <a:ext cx="3866893" cy="1015663"/>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在国家直接控制和支配下的资本主义经济。</a:t>
            </a:r>
            <a:endParaRPr lang="zh-CN" altLang="en-US" sz="20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flipV="1">
            <a:off x="0" y="4773538"/>
            <a:ext cx="12192000" cy="2084460"/>
          </a:xfrm>
          <a:prstGeom prst="rect">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grpSp>
        <p:nvGrpSpPr>
          <p:cNvPr id="2" name="组合 1"/>
          <p:cNvGrpSpPr/>
          <p:nvPr/>
        </p:nvGrpSpPr>
        <p:grpSpPr>
          <a:xfrm>
            <a:off x="3077399" y="800734"/>
            <a:ext cx="6208222" cy="527260"/>
            <a:chOff x="734611" y="2497093"/>
            <a:chExt cx="5435366" cy="527260"/>
          </a:xfrm>
        </p:grpSpPr>
        <p:sp>
          <p:nvSpPr>
            <p:cNvPr id="3"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p:cNvSpPr/>
          <p:nvPr/>
        </p:nvSpPr>
        <p:spPr>
          <a:xfrm>
            <a:off x="2949085" y="821375"/>
            <a:ext cx="6464850"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采取从低级到高级的国家资本主义的过渡形式</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平行四边形 27"/>
          <p:cNvSpPr/>
          <p:nvPr/>
        </p:nvSpPr>
        <p:spPr>
          <a:xfrm>
            <a:off x="6131665" y="1762124"/>
            <a:ext cx="5453063" cy="3600451"/>
          </a:xfrm>
          <a:prstGeom prst="parallelogram">
            <a:avLst>
              <a:gd name="adj" fmla="val 22884"/>
            </a:avLst>
          </a:prstGeom>
          <a:solidFill>
            <a:srgbClr val="FFFCE7"/>
          </a:solidFill>
          <a:ln w="12700" cap="rnd">
            <a:noFill/>
            <a:prstDash val="solid"/>
            <a:round/>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27" name="平行四边形 26"/>
          <p:cNvSpPr/>
          <p:nvPr/>
        </p:nvSpPr>
        <p:spPr>
          <a:xfrm>
            <a:off x="685692" y="1762124"/>
            <a:ext cx="5453063" cy="3600451"/>
          </a:xfrm>
          <a:prstGeom prst="parallelogram">
            <a:avLst>
              <a:gd name="adj" fmla="val 22884"/>
            </a:avLst>
          </a:prstGeom>
          <a:solidFill>
            <a:srgbClr val="FFFEF7"/>
          </a:solidFill>
          <a:ln w="12700" cap="rnd">
            <a:noFill/>
            <a:prstDash val="solid"/>
            <a:round/>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pSp>
        <p:nvGrpSpPr>
          <p:cNvPr id="8" name="组合 7"/>
          <p:cNvGrpSpPr/>
          <p:nvPr/>
        </p:nvGrpSpPr>
        <p:grpSpPr>
          <a:xfrm>
            <a:off x="1397494" y="3049838"/>
            <a:ext cx="1679905" cy="645692"/>
            <a:chOff x="4123666" y="2959296"/>
            <a:chExt cx="1881612" cy="723221"/>
          </a:xfrm>
        </p:grpSpPr>
        <p:sp>
          <p:nvSpPr>
            <p:cNvPr id="9" name="矩形: 圆角 8"/>
            <p:cNvSpPr/>
            <p:nvPr/>
          </p:nvSpPr>
          <p:spPr>
            <a:xfrm>
              <a:off x="4123666" y="2959296"/>
              <a:ext cx="1881612" cy="723221"/>
            </a:xfrm>
            <a:prstGeom prst="roundRect">
              <a:avLst/>
            </a:prstGeom>
            <a:solidFill>
              <a:schemeClr val="bg1"/>
            </a:solidFill>
            <a:ln>
              <a:solidFill>
                <a:srgbClr val="B0261F">
                  <a:alpha val="31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10" name="îṥľídè"/>
            <p:cNvSpPr/>
            <p:nvPr/>
          </p:nvSpPr>
          <p:spPr>
            <a:xfrm>
              <a:off x="4282702" y="3049156"/>
              <a:ext cx="1563541" cy="543500"/>
            </a:xfrm>
            <a:prstGeom prst="roundRect">
              <a:avLst>
                <a:gd name="adj" fmla="val 41588"/>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委托加工</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576686" y="3049838"/>
            <a:ext cx="1679905" cy="645692"/>
            <a:chOff x="6248071" y="2963448"/>
            <a:chExt cx="1881612" cy="723221"/>
          </a:xfrm>
        </p:grpSpPr>
        <p:sp>
          <p:nvSpPr>
            <p:cNvPr id="12" name="矩形: 圆角 11"/>
            <p:cNvSpPr/>
            <p:nvPr/>
          </p:nvSpPr>
          <p:spPr>
            <a:xfrm>
              <a:off x="6248071" y="2963448"/>
              <a:ext cx="1881612" cy="723221"/>
            </a:xfrm>
            <a:prstGeom prst="roundRect">
              <a:avLst/>
            </a:prstGeom>
            <a:solidFill>
              <a:schemeClr val="bg1"/>
            </a:solidFill>
            <a:ln>
              <a:solidFill>
                <a:srgbClr val="B0261F">
                  <a:alpha val="31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13" name="îṥľídè"/>
            <p:cNvSpPr/>
            <p:nvPr/>
          </p:nvSpPr>
          <p:spPr>
            <a:xfrm>
              <a:off x="6407107" y="3053308"/>
              <a:ext cx="1563541" cy="543500"/>
            </a:xfrm>
            <a:prstGeom prst="roundRect">
              <a:avLst>
                <a:gd name="adj" fmla="val 50000"/>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计划订货</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397494" y="4036531"/>
            <a:ext cx="1679905" cy="645692"/>
            <a:chOff x="4068878" y="3945989"/>
            <a:chExt cx="1881612" cy="723221"/>
          </a:xfrm>
        </p:grpSpPr>
        <p:sp>
          <p:nvSpPr>
            <p:cNvPr id="15" name="矩形: 圆角 14"/>
            <p:cNvSpPr/>
            <p:nvPr/>
          </p:nvSpPr>
          <p:spPr>
            <a:xfrm>
              <a:off x="4068878" y="3945989"/>
              <a:ext cx="1881612" cy="723221"/>
            </a:xfrm>
            <a:prstGeom prst="roundRect">
              <a:avLst/>
            </a:prstGeom>
            <a:solidFill>
              <a:schemeClr val="bg1"/>
            </a:solidFill>
            <a:ln w="12700">
              <a:solidFill>
                <a:srgbClr val="B0261F">
                  <a:alpha val="31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16" name="îṥľídè"/>
            <p:cNvSpPr/>
            <p:nvPr/>
          </p:nvSpPr>
          <p:spPr>
            <a:xfrm>
              <a:off x="4227914" y="4035849"/>
              <a:ext cx="1563541" cy="543500"/>
            </a:xfrm>
            <a:prstGeom prst="roundRect">
              <a:avLst>
                <a:gd name="adj" fmla="val 41588"/>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统购包销</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3576686" y="4039648"/>
            <a:ext cx="1679905" cy="645692"/>
            <a:chOff x="6248070" y="3949106"/>
            <a:chExt cx="1881612" cy="723221"/>
          </a:xfrm>
        </p:grpSpPr>
        <p:sp>
          <p:nvSpPr>
            <p:cNvPr id="18" name="矩形: 圆角 17"/>
            <p:cNvSpPr/>
            <p:nvPr/>
          </p:nvSpPr>
          <p:spPr>
            <a:xfrm>
              <a:off x="6248070" y="3949106"/>
              <a:ext cx="1881612" cy="723221"/>
            </a:xfrm>
            <a:prstGeom prst="roundRect">
              <a:avLst/>
            </a:prstGeom>
            <a:solidFill>
              <a:schemeClr val="bg1"/>
            </a:solidFill>
            <a:ln w="12700">
              <a:solidFill>
                <a:srgbClr val="B0261F">
                  <a:alpha val="31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19" name="îṥľídè"/>
            <p:cNvSpPr/>
            <p:nvPr/>
          </p:nvSpPr>
          <p:spPr>
            <a:xfrm>
              <a:off x="6407106" y="4038966"/>
              <a:ext cx="1563541" cy="543500"/>
            </a:xfrm>
            <a:prstGeom prst="roundRect">
              <a:avLst>
                <a:gd name="adj" fmla="val 50000"/>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经销代销</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2194070" y="2108977"/>
            <a:ext cx="2520000" cy="512631"/>
            <a:chOff x="2194070" y="2108977"/>
            <a:chExt cx="2520000" cy="512631"/>
          </a:xfrm>
        </p:grpSpPr>
        <p:sp>
          <p:nvSpPr>
            <p:cNvPr id="26" name="平行四边形 25"/>
            <p:cNvSpPr/>
            <p:nvPr/>
          </p:nvSpPr>
          <p:spPr>
            <a:xfrm>
              <a:off x="2194070" y="2117608"/>
              <a:ext cx="2520000" cy="504000"/>
            </a:xfrm>
            <a:prstGeom prst="parallelogram">
              <a:avLst/>
            </a:prstGeom>
            <a:gradFill>
              <a:gsLst>
                <a:gs pos="0">
                  <a:schemeClr val="bg1"/>
                </a:gs>
                <a:gs pos="100000">
                  <a:srgbClr val="FAFAFA"/>
                </a:gs>
              </a:gsLst>
              <a:lin ang="5400000" scaled="1"/>
            </a:gradFill>
            <a:ln w="12700">
              <a:gradFill>
                <a:gsLst>
                  <a:gs pos="0">
                    <a:srgbClr val="AF0000"/>
                  </a:gs>
                  <a:gs pos="100000">
                    <a:srgbClr val="FAFAFA">
                      <a:alpha val="80000"/>
                    </a:srgbClr>
                  </a:gs>
                </a:gsLst>
                <a:lin ang="0" scaled="0"/>
              </a:gradFill>
            </a:ln>
            <a:effectLst>
              <a:outerShdw blurRad="152400" dist="76200" dir="10800000" algn="r" rotWithShape="0">
                <a:schemeClr val="accent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 name="矩形 6"/>
            <p:cNvSpPr/>
            <p:nvPr/>
          </p:nvSpPr>
          <p:spPr>
            <a:xfrm>
              <a:off x="2635389" y="2108977"/>
              <a:ext cx="1415772" cy="461665"/>
            </a:xfrm>
            <a:prstGeom prst="rect">
              <a:avLst/>
            </a:prstGeom>
          </p:spPr>
          <p:txBody>
            <a:bodyPr wrap="none">
              <a:spAutoFit/>
            </a:bodyPr>
            <a:lstStyle/>
            <a:p>
              <a:pPr algn="ctr"/>
              <a:r>
                <a:rPr lang="zh-CN" altLang="en-US" sz="2400" b="1" dirty="0">
                  <a:solidFill>
                    <a:srgbClr val="B0261F"/>
                  </a:solidFill>
                  <a:latin typeface="华文中宋" panose="02010600040101010101" pitchFamily="2" charset="-122"/>
                  <a:ea typeface="华文中宋" panose="02010600040101010101" pitchFamily="2" charset="-122"/>
                </a:rPr>
                <a:t>初级形式</a:t>
              </a:r>
              <a:endParaRPr lang="zh-CN" altLang="en-US" sz="2400" b="1" dirty="0">
                <a:solidFill>
                  <a:srgbClr val="B0261F"/>
                </a:solidFill>
                <a:latin typeface="华文中宋" panose="02010600040101010101" pitchFamily="2" charset="-122"/>
                <a:ea typeface="华文中宋" panose="02010600040101010101" pitchFamily="2" charset="-122"/>
              </a:endParaRPr>
            </a:p>
          </p:txBody>
        </p:sp>
      </p:grpSp>
      <p:grpSp>
        <p:nvGrpSpPr>
          <p:cNvPr id="30" name="组合 29"/>
          <p:cNvGrpSpPr/>
          <p:nvPr/>
        </p:nvGrpSpPr>
        <p:grpSpPr>
          <a:xfrm>
            <a:off x="7854601" y="2108977"/>
            <a:ext cx="2520000" cy="512631"/>
            <a:chOff x="2194070" y="2108977"/>
            <a:chExt cx="2520000" cy="512631"/>
          </a:xfrm>
        </p:grpSpPr>
        <p:sp>
          <p:nvSpPr>
            <p:cNvPr id="31" name="平行四边形 30"/>
            <p:cNvSpPr/>
            <p:nvPr/>
          </p:nvSpPr>
          <p:spPr>
            <a:xfrm>
              <a:off x="2194070" y="2117608"/>
              <a:ext cx="2520000" cy="504000"/>
            </a:xfrm>
            <a:prstGeom prst="parallelogram">
              <a:avLst/>
            </a:prstGeom>
            <a:gradFill>
              <a:gsLst>
                <a:gs pos="0">
                  <a:schemeClr val="bg1"/>
                </a:gs>
                <a:gs pos="100000">
                  <a:srgbClr val="FAFAFA"/>
                </a:gs>
              </a:gsLst>
              <a:lin ang="5400000" scaled="1"/>
            </a:gradFill>
            <a:ln w="12700">
              <a:gradFill>
                <a:gsLst>
                  <a:gs pos="0">
                    <a:srgbClr val="AF0000"/>
                  </a:gs>
                  <a:gs pos="100000">
                    <a:srgbClr val="FAFAFA">
                      <a:alpha val="80000"/>
                    </a:srgbClr>
                  </a:gs>
                </a:gsLst>
                <a:lin ang="0" scaled="0"/>
              </a:gradFill>
            </a:ln>
            <a:effectLst>
              <a:outerShdw blurRad="152400" dist="76200" dir="10800000" algn="r" rotWithShape="0">
                <a:schemeClr val="accent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2" name="矩形 31"/>
            <p:cNvSpPr/>
            <p:nvPr/>
          </p:nvSpPr>
          <p:spPr>
            <a:xfrm>
              <a:off x="2635389" y="2108977"/>
              <a:ext cx="1415772" cy="461665"/>
            </a:xfrm>
            <a:prstGeom prst="rect">
              <a:avLst/>
            </a:prstGeom>
          </p:spPr>
          <p:txBody>
            <a:bodyPr wrap="none">
              <a:spAutoFit/>
            </a:bodyPr>
            <a:lstStyle/>
            <a:p>
              <a:pPr algn="ctr"/>
              <a:r>
                <a:rPr lang="zh-CN" altLang="en-US" sz="2400" b="1" dirty="0">
                  <a:solidFill>
                    <a:srgbClr val="B0261F"/>
                  </a:solidFill>
                  <a:latin typeface="华文中宋" panose="02010600040101010101" pitchFamily="2" charset="-122"/>
                  <a:ea typeface="华文中宋" panose="02010600040101010101" pitchFamily="2" charset="-122"/>
                </a:rPr>
                <a:t>高级形式</a:t>
              </a:r>
              <a:endParaRPr lang="zh-CN" altLang="en-US" sz="2400" b="1" dirty="0">
                <a:solidFill>
                  <a:srgbClr val="B0261F"/>
                </a:solidFill>
                <a:latin typeface="华文中宋" panose="02010600040101010101" pitchFamily="2" charset="-122"/>
                <a:ea typeface="华文中宋" panose="02010600040101010101" pitchFamily="2" charset="-122"/>
              </a:endParaRPr>
            </a:p>
          </p:txBody>
        </p:sp>
      </p:grpSp>
      <p:grpSp>
        <p:nvGrpSpPr>
          <p:cNvPr id="33" name="组合 32"/>
          <p:cNvGrpSpPr/>
          <p:nvPr/>
        </p:nvGrpSpPr>
        <p:grpSpPr>
          <a:xfrm>
            <a:off x="7399476" y="3054677"/>
            <a:ext cx="2888080" cy="626369"/>
            <a:chOff x="6248071" y="2963448"/>
            <a:chExt cx="2888080" cy="723221"/>
          </a:xfrm>
        </p:grpSpPr>
        <p:sp>
          <p:nvSpPr>
            <p:cNvPr id="34" name="矩形: 圆角 33"/>
            <p:cNvSpPr/>
            <p:nvPr/>
          </p:nvSpPr>
          <p:spPr>
            <a:xfrm>
              <a:off x="6248071" y="2963448"/>
              <a:ext cx="2888080" cy="723221"/>
            </a:xfrm>
            <a:prstGeom prst="roundRect">
              <a:avLst/>
            </a:prstGeom>
            <a:solidFill>
              <a:schemeClr val="bg1"/>
            </a:solidFill>
            <a:ln>
              <a:solidFill>
                <a:srgbClr val="B0261F">
                  <a:alpha val="50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35" name="îṥľídè"/>
            <p:cNvSpPr/>
            <p:nvPr/>
          </p:nvSpPr>
          <p:spPr>
            <a:xfrm>
              <a:off x="6390153" y="3053308"/>
              <a:ext cx="2603916" cy="543500"/>
            </a:xfrm>
            <a:prstGeom prst="roundRect">
              <a:avLst>
                <a:gd name="adj" fmla="val 50000"/>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个别行业公私合营</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7428835" y="4147171"/>
            <a:ext cx="2888080" cy="626369"/>
            <a:chOff x="6248071" y="2963448"/>
            <a:chExt cx="2888080" cy="723221"/>
          </a:xfrm>
        </p:grpSpPr>
        <p:sp>
          <p:nvSpPr>
            <p:cNvPr id="37" name="矩形: 圆角 36"/>
            <p:cNvSpPr/>
            <p:nvPr/>
          </p:nvSpPr>
          <p:spPr>
            <a:xfrm>
              <a:off x="6248071" y="2963448"/>
              <a:ext cx="2888080" cy="723221"/>
            </a:xfrm>
            <a:prstGeom prst="roundRect">
              <a:avLst/>
            </a:prstGeom>
            <a:solidFill>
              <a:schemeClr val="bg1"/>
            </a:solidFill>
            <a:ln>
              <a:solidFill>
                <a:srgbClr val="B0261F">
                  <a:alpha val="50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38" name="îṥľídè"/>
            <p:cNvSpPr/>
            <p:nvPr/>
          </p:nvSpPr>
          <p:spPr>
            <a:xfrm>
              <a:off x="6390153" y="3053308"/>
              <a:ext cx="2603916" cy="543500"/>
            </a:xfrm>
            <a:prstGeom prst="roundRect">
              <a:avLst>
                <a:gd name="adj" fmla="val 50000"/>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全行业的公私合营</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sp>
        <p:nvSpPr>
          <p:cNvPr id="39" name="右箭头 1"/>
          <p:cNvSpPr/>
          <p:nvPr/>
        </p:nvSpPr>
        <p:spPr>
          <a:xfrm rot="5400000">
            <a:off x="8649262" y="3785048"/>
            <a:ext cx="345425" cy="27150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flipV="1">
            <a:off x="0" y="2532889"/>
            <a:ext cx="12192000" cy="1934334"/>
          </a:xfrm>
          <a:prstGeom prst="rect">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sp>
        <p:nvSpPr>
          <p:cNvPr id="59" name="矩形: 圆角 58"/>
          <p:cNvSpPr/>
          <p:nvPr/>
        </p:nvSpPr>
        <p:spPr>
          <a:xfrm>
            <a:off x="1556787" y="1518521"/>
            <a:ext cx="8932726" cy="1364592"/>
          </a:xfrm>
          <a:prstGeom prst="roundRect">
            <a:avLst>
              <a:gd name="adj" fmla="val 5499"/>
            </a:avLst>
          </a:prstGeom>
          <a:solidFill>
            <a:schemeClr val="bg1"/>
          </a:solidFill>
          <a:ln>
            <a:gradFill>
              <a:gsLst>
                <a:gs pos="0">
                  <a:srgbClr val="E79A82"/>
                </a:gs>
                <a:gs pos="42000">
                  <a:srgbClr val="D7562F"/>
                </a:gs>
                <a:gs pos="62000">
                  <a:srgbClr val="D7562F"/>
                </a:gs>
                <a:gs pos="100000">
                  <a:srgbClr val="E79A82"/>
                </a:gs>
              </a:gsLst>
              <a:lin ang="0" scaled="0"/>
            </a:gra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a:ea typeface="汉仪许静行楷W" panose="00020600040101010101" pitchFamily="18" charset="-122"/>
            </a:endParaRPr>
          </a:p>
        </p:txBody>
      </p:sp>
      <p:sp>
        <p:nvSpPr>
          <p:cNvPr id="54" name="矩形 53"/>
          <p:cNvSpPr/>
          <p:nvPr/>
        </p:nvSpPr>
        <p:spPr>
          <a:xfrm>
            <a:off x="354470" y="3264447"/>
            <a:ext cx="11483060" cy="2094711"/>
          </a:xfrm>
          <a:prstGeom prst="rect">
            <a:avLst/>
          </a:prstGeom>
          <a:solidFill>
            <a:schemeClr val="bg1"/>
          </a:solidFill>
          <a:ln>
            <a:noFill/>
          </a:ln>
          <a:effectLst>
            <a:outerShdw blurRad="254000" sx="102000" sy="102000" algn="ctr" rotWithShape="0">
              <a:schemeClr val="tx1">
                <a:lumMod val="50000"/>
                <a:lumOff val="50000"/>
                <a:alpha val="13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816416" y="2134860"/>
            <a:ext cx="8505922" cy="499624"/>
          </a:xfrm>
          <a:prstGeom prst="rect">
            <a:avLst/>
          </a:prstGeom>
        </p:spPr>
        <p:txBody>
          <a:bodyPr wrap="square">
            <a:spAutoFit/>
          </a:bodyPr>
          <a:lstStyle/>
          <a:p>
            <a:pPr algn="ctr">
              <a:lnSpc>
                <a:spcPct val="150000"/>
              </a:lnSpc>
            </a:pP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是指政府为了帮助私营工商业</a:t>
            </a:r>
            <a:r>
              <a:rPr lang="zh-CN" altLang="en-US" sz="2000" b="1" dirty="0">
                <a:solidFill>
                  <a:srgbClr val="B0261F"/>
                </a:solidFill>
                <a:effectLst/>
                <a:latin typeface="微软雅黑" panose="020B0503020204020204" pitchFamily="34" charset="-122"/>
                <a:ea typeface="微软雅黑" panose="020B0503020204020204" pitchFamily="34" charset="-122"/>
                <a:cs typeface="微软雅黑" panose="020B0503020204020204" pitchFamily="34" charset="-122"/>
              </a:rPr>
              <a:t>克服生产困难、解决产品销售</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等问题</a:t>
            </a:r>
            <a:endPar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5" name="组合 54"/>
          <p:cNvGrpSpPr/>
          <p:nvPr/>
        </p:nvGrpSpPr>
        <p:grpSpPr>
          <a:xfrm>
            <a:off x="748459" y="3713176"/>
            <a:ext cx="10865905" cy="543355"/>
            <a:chOff x="807655" y="3589351"/>
            <a:chExt cx="10865905" cy="543355"/>
          </a:xfrm>
        </p:grpSpPr>
        <p:grpSp>
          <p:nvGrpSpPr>
            <p:cNvPr id="24" name="组合 23"/>
            <p:cNvGrpSpPr/>
            <p:nvPr/>
          </p:nvGrpSpPr>
          <p:grpSpPr>
            <a:xfrm>
              <a:off x="1615983" y="3592050"/>
              <a:ext cx="1978933" cy="540656"/>
              <a:chOff x="1952987" y="2846376"/>
              <a:chExt cx="1978933" cy="617578"/>
            </a:xfrm>
          </p:grpSpPr>
          <p:grpSp>
            <p:nvGrpSpPr>
              <p:cNvPr id="20" name="组合 19"/>
              <p:cNvGrpSpPr/>
              <p:nvPr/>
            </p:nvGrpSpPr>
            <p:grpSpPr>
              <a:xfrm>
                <a:off x="1952987" y="2846376"/>
                <a:ext cx="1978933" cy="617578"/>
                <a:chOff x="889819" y="2859266"/>
                <a:chExt cx="2835677" cy="1116000"/>
              </a:xfrm>
            </p:grpSpPr>
            <p:sp>
              <p:nvSpPr>
                <p:cNvPr id="21" name="缺角矩形 20"/>
                <p:cNvSpPr/>
                <p:nvPr/>
              </p:nvSpPr>
              <p:spPr>
                <a:xfrm>
                  <a:off x="993278" y="2859266"/>
                  <a:ext cx="2732218" cy="1116000"/>
                </a:xfrm>
                <a:prstGeom prst="plaque">
                  <a:avLst>
                    <a:gd name="adj" fmla="val 0"/>
                  </a:avLst>
                </a:prstGeom>
                <a:solidFill>
                  <a:srgbClr val="F6CBBA">
                    <a:alpha val="5000"/>
                  </a:srgbClr>
                </a:solidFill>
                <a:ln w="12700" cap="rnd">
                  <a:gradFill>
                    <a:gsLst>
                      <a:gs pos="0">
                        <a:srgbClr val="DCB497"/>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22" name="缺角矩形 21"/>
                <p:cNvSpPr/>
                <p:nvPr/>
              </p:nvSpPr>
              <p:spPr>
                <a:xfrm>
                  <a:off x="889819" y="2859266"/>
                  <a:ext cx="103457" cy="1116000"/>
                </a:xfrm>
                <a:prstGeom prst="plaque">
                  <a:avLst>
                    <a:gd name="adj" fmla="val 0"/>
                  </a:avLst>
                </a:prstGeom>
                <a:solidFill>
                  <a:srgbClr val="DCB497"/>
                </a:solidFill>
                <a:ln w="12700" cap="rnd">
                  <a:gradFill>
                    <a:gsLst>
                      <a:gs pos="0">
                        <a:srgbClr val="DCB497"/>
                      </a:gs>
                      <a:gs pos="100000">
                        <a:srgbClr val="DCB497"/>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grpSp>
          <p:sp>
            <p:nvSpPr>
              <p:cNvPr id="23" name="iṣ1íďé"/>
              <p:cNvSpPr txBox="1"/>
              <p:nvPr/>
            </p:nvSpPr>
            <p:spPr bwMode="auto">
              <a:xfrm flipH="1">
                <a:off x="2179978" y="3081440"/>
                <a:ext cx="1480772" cy="29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solidFill>
                      <a:srgbClr val="D09A72"/>
                    </a:solidFill>
                    <a:latin typeface="华文中宋" panose="02010600040101010101" pitchFamily="2" charset="-122"/>
                    <a:ea typeface="华文中宋" panose="02010600040101010101" pitchFamily="2" charset="-122"/>
                    <a:cs typeface="微软雅黑" panose="020B0503020204020204" pitchFamily="34" charset="-122"/>
                  </a:rPr>
                  <a:t>委托加工</a:t>
                </a:r>
                <a:endParaRPr lang="en-US" altLang="zh-CN" sz="2400" b="1" dirty="0">
                  <a:solidFill>
                    <a:srgbClr val="D09A72"/>
                  </a:solidFill>
                  <a:latin typeface="华文中宋" panose="02010600040101010101" pitchFamily="2" charset="-122"/>
                  <a:ea typeface="华文中宋" panose="02010600040101010101" pitchFamily="2" charset="-122"/>
                </a:endParaRPr>
              </a:p>
            </p:txBody>
          </p:sp>
        </p:grpSp>
        <p:grpSp>
          <p:nvGrpSpPr>
            <p:cNvPr id="25" name="组合 24"/>
            <p:cNvGrpSpPr/>
            <p:nvPr/>
          </p:nvGrpSpPr>
          <p:grpSpPr>
            <a:xfrm>
              <a:off x="3780063" y="3592050"/>
              <a:ext cx="1978933" cy="540656"/>
              <a:chOff x="1952987" y="2846376"/>
              <a:chExt cx="1978933" cy="617578"/>
            </a:xfrm>
          </p:grpSpPr>
          <p:grpSp>
            <p:nvGrpSpPr>
              <p:cNvPr id="26" name="组合 25"/>
              <p:cNvGrpSpPr/>
              <p:nvPr/>
            </p:nvGrpSpPr>
            <p:grpSpPr>
              <a:xfrm>
                <a:off x="1952987" y="2846376"/>
                <a:ext cx="1978933" cy="617578"/>
                <a:chOff x="889819" y="2859266"/>
                <a:chExt cx="2835677" cy="1116000"/>
              </a:xfrm>
            </p:grpSpPr>
            <p:sp>
              <p:nvSpPr>
                <p:cNvPr id="28" name="缺角矩形 27"/>
                <p:cNvSpPr/>
                <p:nvPr/>
              </p:nvSpPr>
              <p:spPr>
                <a:xfrm>
                  <a:off x="993278" y="2859266"/>
                  <a:ext cx="2732218" cy="1116000"/>
                </a:xfrm>
                <a:prstGeom prst="plaque">
                  <a:avLst>
                    <a:gd name="adj" fmla="val 0"/>
                  </a:avLst>
                </a:prstGeom>
                <a:solidFill>
                  <a:srgbClr val="F6CBBA">
                    <a:alpha val="5000"/>
                  </a:srgbClr>
                </a:solidFill>
                <a:ln w="12700" cap="rnd">
                  <a:gradFill>
                    <a:gsLst>
                      <a:gs pos="0">
                        <a:srgbClr val="DCB497"/>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29" name="缺角矩形 28"/>
                <p:cNvSpPr/>
                <p:nvPr/>
              </p:nvSpPr>
              <p:spPr>
                <a:xfrm>
                  <a:off x="889819" y="2859266"/>
                  <a:ext cx="103457" cy="1116000"/>
                </a:xfrm>
                <a:prstGeom prst="plaque">
                  <a:avLst>
                    <a:gd name="adj" fmla="val 0"/>
                  </a:avLst>
                </a:prstGeom>
                <a:solidFill>
                  <a:srgbClr val="DCB497"/>
                </a:solidFill>
                <a:ln w="12700" cap="rnd">
                  <a:gradFill>
                    <a:gsLst>
                      <a:gs pos="0">
                        <a:srgbClr val="DCB497"/>
                      </a:gs>
                      <a:gs pos="100000">
                        <a:srgbClr val="DCB497"/>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grpSp>
          <p:sp>
            <p:nvSpPr>
              <p:cNvPr id="27" name="iṣ1íďé"/>
              <p:cNvSpPr txBox="1"/>
              <p:nvPr/>
            </p:nvSpPr>
            <p:spPr bwMode="auto">
              <a:xfrm flipH="1">
                <a:off x="2179978" y="3081440"/>
                <a:ext cx="1480772" cy="29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a:solidFill>
                      <a:srgbClr val="D09A72"/>
                    </a:solidFill>
                    <a:latin typeface="华文中宋" panose="02010600040101010101" pitchFamily="2" charset="-122"/>
                    <a:ea typeface="华文中宋" panose="02010600040101010101" pitchFamily="2" charset="-122"/>
                    <a:cs typeface="微软雅黑" panose="020B0503020204020204" pitchFamily="34" charset="-122"/>
                  </a:rPr>
                  <a:t>计划订货</a:t>
                </a:r>
                <a:endParaRPr lang="zh-CN" altLang="en-US" sz="2400" b="1">
                  <a:solidFill>
                    <a:srgbClr val="D09A72"/>
                  </a:solidFill>
                  <a:latin typeface="华文中宋" panose="02010600040101010101" pitchFamily="2" charset="-122"/>
                  <a:ea typeface="华文中宋" panose="02010600040101010101" pitchFamily="2" charset="-122"/>
                  <a:cs typeface="微软雅黑" panose="020B0503020204020204" pitchFamily="34" charset="-122"/>
                </a:endParaRPr>
              </a:p>
            </p:txBody>
          </p:sp>
        </p:grpSp>
        <p:grpSp>
          <p:nvGrpSpPr>
            <p:cNvPr id="30" name="组合 29"/>
            <p:cNvGrpSpPr/>
            <p:nvPr/>
          </p:nvGrpSpPr>
          <p:grpSpPr>
            <a:xfrm>
              <a:off x="5944145" y="3592050"/>
              <a:ext cx="1978933" cy="540656"/>
              <a:chOff x="1952987" y="2846376"/>
              <a:chExt cx="1978933" cy="617578"/>
            </a:xfrm>
          </p:grpSpPr>
          <p:grpSp>
            <p:nvGrpSpPr>
              <p:cNvPr id="31" name="组合 30"/>
              <p:cNvGrpSpPr/>
              <p:nvPr/>
            </p:nvGrpSpPr>
            <p:grpSpPr>
              <a:xfrm>
                <a:off x="1952987" y="2846376"/>
                <a:ext cx="1978933" cy="617578"/>
                <a:chOff x="889819" y="2859266"/>
                <a:chExt cx="2835677" cy="1116000"/>
              </a:xfrm>
            </p:grpSpPr>
            <p:sp>
              <p:nvSpPr>
                <p:cNvPr id="33" name="缺角矩形 32"/>
                <p:cNvSpPr/>
                <p:nvPr/>
              </p:nvSpPr>
              <p:spPr>
                <a:xfrm>
                  <a:off x="993278" y="2859266"/>
                  <a:ext cx="2732218" cy="1116000"/>
                </a:xfrm>
                <a:prstGeom prst="plaque">
                  <a:avLst>
                    <a:gd name="adj" fmla="val 0"/>
                  </a:avLst>
                </a:prstGeom>
                <a:solidFill>
                  <a:srgbClr val="F6CBBA">
                    <a:alpha val="5000"/>
                  </a:srgbClr>
                </a:solidFill>
                <a:ln w="12700" cap="rnd">
                  <a:gradFill>
                    <a:gsLst>
                      <a:gs pos="0">
                        <a:srgbClr val="DCB497"/>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34" name="缺角矩形 33"/>
                <p:cNvSpPr/>
                <p:nvPr/>
              </p:nvSpPr>
              <p:spPr>
                <a:xfrm>
                  <a:off x="889819" y="2859266"/>
                  <a:ext cx="103457" cy="1116000"/>
                </a:xfrm>
                <a:prstGeom prst="plaque">
                  <a:avLst>
                    <a:gd name="adj" fmla="val 0"/>
                  </a:avLst>
                </a:prstGeom>
                <a:solidFill>
                  <a:srgbClr val="DCB497"/>
                </a:solidFill>
                <a:ln w="12700" cap="rnd">
                  <a:gradFill>
                    <a:gsLst>
                      <a:gs pos="0">
                        <a:srgbClr val="DCB497"/>
                      </a:gs>
                      <a:gs pos="100000">
                        <a:srgbClr val="DCB497"/>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grpSp>
          <p:sp>
            <p:nvSpPr>
              <p:cNvPr id="32" name="iṣ1íďé"/>
              <p:cNvSpPr txBox="1"/>
              <p:nvPr/>
            </p:nvSpPr>
            <p:spPr bwMode="auto">
              <a:xfrm flipH="1">
                <a:off x="2179978" y="3081440"/>
                <a:ext cx="1480772" cy="29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a:solidFill>
                      <a:srgbClr val="D09A72"/>
                    </a:solidFill>
                    <a:latin typeface="华文中宋" panose="02010600040101010101" pitchFamily="2" charset="-122"/>
                    <a:ea typeface="华文中宋" panose="02010600040101010101" pitchFamily="2" charset="-122"/>
                    <a:cs typeface="微软雅黑" panose="020B0503020204020204" pitchFamily="34" charset="-122"/>
                  </a:rPr>
                  <a:t>统购包销</a:t>
                </a:r>
                <a:endParaRPr lang="zh-CN" altLang="en-US" sz="2400" b="1">
                  <a:solidFill>
                    <a:srgbClr val="D09A72"/>
                  </a:solidFill>
                  <a:latin typeface="华文中宋" panose="02010600040101010101" pitchFamily="2" charset="-122"/>
                  <a:ea typeface="华文中宋" panose="02010600040101010101" pitchFamily="2" charset="-122"/>
                  <a:cs typeface="微软雅黑" panose="020B0503020204020204" pitchFamily="34" charset="-122"/>
                </a:endParaRPr>
              </a:p>
            </p:txBody>
          </p:sp>
        </p:grpSp>
        <p:grpSp>
          <p:nvGrpSpPr>
            <p:cNvPr id="35" name="组合 34"/>
            <p:cNvGrpSpPr/>
            <p:nvPr/>
          </p:nvGrpSpPr>
          <p:grpSpPr>
            <a:xfrm>
              <a:off x="8128545" y="3592050"/>
              <a:ext cx="1978933" cy="540656"/>
              <a:chOff x="1952987" y="2846376"/>
              <a:chExt cx="1978933" cy="617578"/>
            </a:xfrm>
          </p:grpSpPr>
          <p:grpSp>
            <p:nvGrpSpPr>
              <p:cNvPr id="36" name="组合 35"/>
              <p:cNvGrpSpPr/>
              <p:nvPr/>
            </p:nvGrpSpPr>
            <p:grpSpPr>
              <a:xfrm>
                <a:off x="1952987" y="2846376"/>
                <a:ext cx="1978933" cy="617578"/>
                <a:chOff x="889819" y="2859266"/>
                <a:chExt cx="2835677" cy="1116000"/>
              </a:xfrm>
            </p:grpSpPr>
            <p:sp>
              <p:nvSpPr>
                <p:cNvPr id="38" name="缺角矩形 37"/>
                <p:cNvSpPr/>
                <p:nvPr/>
              </p:nvSpPr>
              <p:spPr>
                <a:xfrm>
                  <a:off x="993278" y="2859266"/>
                  <a:ext cx="2732218" cy="1116000"/>
                </a:xfrm>
                <a:prstGeom prst="plaque">
                  <a:avLst>
                    <a:gd name="adj" fmla="val 0"/>
                  </a:avLst>
                </a:prstGeom>
                <a:solidFill>
                  <a:srgbClr val="F6CBBA">
                    <a:alpha val="5000"/>
                  </a:srgbClr>
                </a:solidFill>
                <a:ln w="12700" cap="rnd">
                  <a:gradFill>
                    <a:gsLst>
                      <a:gs pos="0">
                        <a:srgbClr val="DCB497"/>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39" name="缺角矩形 38"/>
                <p:cNvSpPr/>
                <p:nvPr/>
              </p:nvSpPr>
              <p:spPr>
                <a:xfrm>
                  <a:off x="889819" y="2859266"/>
                  <a:ext cx="103457" cy="1116000"/>
                </a:xfrm>
                <a:prstGeom prst="plaque">
                  <a:avLst>
                    <a:gd name="adj" fmla="val 0"/>
                  </a:avLst>
                </a:prstGeom>
                <a:solidFill>
                  <a:srgbClr val="DCB497"/>
                </a:solidFill>
                <a:ln w="12700" cap="rnd">
                  <a:gradFill>
                    <a:gsLst>
                      <a:gs pos="0">
                        <a:srgbClr val="DCB497"/>
                      </a:gs>
                      <a:gs pos="100000">
                        <a:srgbClr val="DCB497"/>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grpSp>
          <p:sp>
            <p:nvSpPr>
              <p:cNvPr id="37" name="iṣ1íďé"/>
              <p:cNvSpPr txBox="1"/>
              <p:nvPr/>
            </p:nvSpPr>
            <p:spPr bwMode="auto">
              <a:xfrm flipH="1">
                <a:off x="2179978" y="3081440"/>
                <a:ext cx="1480772" cy="29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a:solidFill>
                      <a:srgbClr val="D09A72"/>
                    </a:solidFill>
                    <a:latin typeface="华文中宋" panose="02010600040101010101" pitchFamily="2" charset="-122"/>
                    <a:ea typeface="华文中宋" panose="02010600040101010101" pitchFamily="2" charset="-122"/>
                    <a:cs typeface="微软雅黑" panose="020B0503020204020204" pitchFamily="34" charset="-122"/>
                  </a:rPr>
                  <a:t>经销代销</a:t>
                </a:r>
                <a:endParaRPr lang="zh-CN" altLang="en-US" sz="2400" b="1">
                  <a:solidFill>
                    <a:srgbClr val="D09A72"/>
                  </a:solidFill>
                  <a:latin typeface="华文中宋" panose="02010600040101010101" pitchFamily="2" charset="-122"/>
                  <a:ea typeface="华文中宋" panose="02010600040101010101" pitchFamily="2" charset="-122"/>
                  <a:cs typeface="微软雅黑" panose="020B0503020204020204" pitchFamily="34" charset="-122"/>
                </a:endParaRPr>
              </a:p>
            </p:txBody>
          </p:sp>
        </p:grpSp>
        <p:sp>
          <p:nvSpPr>
            <p:cNvPr id="40" name="矩形 39"/>
            <p:cNvSpPr/>
            <p:nvPr/>
          </p:nvSpPr>
          <p:spPr>
            <a:xfrm>
              <a:off x="807655" y="3618284"/>
              <a:ext cx="932586" cy="499624"/>
            </a:xfrm>
            <a:prstGeom prst="rect">
              <a:avLst/>
            </a:prstGeom>
          </p:spPr>
          <p:txBody>
            <a:bodyPr wrap="square">
              <a:spAutoFit/>
            </a:bodyPr>
            <a:lstStyle/>
            <a:p>
              <a:pPr>
                <a:lnSpc>
                  <a:spcPct val="150000"/>
                </a:lnSpc>
              </a:pP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通过</a:t>
              </a:r>
              <a:endPar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矩形 48"/>
            <p:cNvSpPr/>
            <p:nvPr/>
          </p:nvSpPr>
          <p:spPr>
            <a:xfrm>
              <a:off x="10162111" y="3589351"/>
              <a:ext cx="1511449" cy="499624"/>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四种形式</a:t>
              </a:r>
              <a:endPar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3" name="组合 52"/>
          <p:cNvGrpSpPr/>
          <p:nvPr/>
        </p:nvGrpSpPr>
        <p:grpSpPr>
          <a:xfrm>
            <a:off x="1842122" y="4388444"/>
            <a:ext cx="7769175" cy="499624"/>
            <a:chOff x="2310893" y="3595867"/>
            <a:chExt cx="7769175" cy="499624"/>
          </a:xfrm>
        </p:grpSpPr>
        <p:sp>
          <p:nvSpPr>
            <p:cNvPr id="41" name="矩形 40"/>
            <p:cNvSpPr/>
            <p:nvPr/>
          </p:nvSpPr>
          <p:spPr>
            <a:xfrm>
              <a:off x="3803388" y="3595867"/>
              <a:ext cx="4730366" cy="499624"/>
            </a:xfrm>
            <a:prstGeom prst="rect">
              <a:avLst/>
            </a:prstGeom>
          </p:spPr>
          <p:txBody>
            <a:bodyPr wrap="square">
              <a:spAutoFit/>
            </a:bodyPr>
            <a:lstStyle/>
            <a:p>
              <a:pPr algn="just">
                <a:lnSpc>
                  <a:spcPct val="150000"/>
                </a:lnSpc>
              </a:pP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形成的与私营工商业的</a:t>
              </a:r>
              <a:r>
                <a:rPr lang="zh-CN" altLang="en-US" sz="2000" b="1" dirty="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rPr>
                <a:t>合作经济</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形式</a:t>
              </a:r>
              <a:endPar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4" name="组合 43"/>
            <p:cNvGrpSpPr/>
            <p:nvPr/>
          </p:nvGrpSpPr>
          <p:grpSpPr>
            <a:xfrm>
              <a:off x="2310893" y="3595867"/>
              <a:ext cx="1314957" cy="334874"/>
              <a:chOff x="2295547" y="2743606"/>
              <a:chExt cx="2103120" cy="334874"/>
            </a:xfrm>
          </p:grpSpPr>
          <p:cxnSp>
            <p:nvCxnSpPr>
              <p:cNvPr id="42" name="直接连接符 41"/>
              <p:cNvCxnSpPr/>
              <p:nvPr/>
            </p:nvCxnSpPr>
            <p:spPr>
              <a:xfrm flipH="1">
                <a:off x="2295547" y="3078480"/>
                <a:ext cx="2103120" cy="0"/>
              </a:xfrm>
              <a:prstGeom prst="line">
                <a:avLst/>
              </a:prstGeom>
              <a:ln w="12700">
                <a:solidFill>
                  <a:srgbClr val="D09A7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295547" y="2743606"/>
                <a:ext cx="0" cy="334874"/>
              </a:xfrm>
              <a:prstGeom prst="line">
                <a:avLst/>
              </a:prstGeom>
              <a:ln w="12700">
                <a:solidFill>
                  <a:srgbClr val="D09A72"/>
                </a:soli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flipH="1">
              <a:off x="8765111" y="3595867"/>
              <a:ext cx="1314957" cy="334874"/>
              <a:chOff x="2295547" y="2743606"/>
              <a:chExt cx="2103120" cy="334874"/>
            </a:xfrm>
          </p:grpSpPr>
          <p:cxnSp>
            <p:nvCxnSpPr>
              <p:cNvPr id="51" name="直接连接符 50"/>
              <p:cNvCxnSpPr/>
              <p:nvPr/>
            </p:nvCxnSpPr>
            <p:spPr>
              <a:xfrm flipH="1">
                <a:off x="2295547" y="3078480"/>
                <a:ext cx="2103120" cy="0"/>
              </a:xfrm>
              <a:prstGeom prst="line">
                <a:avLst/>
              </a:prstGeom>
              <a:ln w="12700">
                <a:solidFill>
                  <a:srgbClr val="D09A7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295547" y="2743606"/>
                <a:ext cx="0" cy="334874"/>
              </a:xfrm>
              <a:prstGeom prst="line">
                <a:avLst/>
              </a:prstGeom>
              <a:ln w="12700">
                <a:solidFill>
                  <a:srgbClr val="D09A72"/>
                </a:solidFill>
              </a:ln>
            </p:spPr>
            <p:style>
              <a:lnRef idx="1">
                <a:schemeClr val="accent1"/>
              </a:lnRef>
              <a:fillRef idx="0">
                <a:schemeClr val="accent1"/>
              </a:fillRef>
              <a:effectRef idx="0">
                <a:schemeClr val="accent1"/>
              </a:effectRef>
              <a:fontRef idx="minor">
                <a:schemeClr val="tx1"/>
              </a:fontRef>
            </p:style>
          </p:cxnSp>
        </p:grpSp>
      </p:grpSp>
      <p:grpSp>
        <p:nvGrpSpPr>
          <p:cNvPr id="58" name="组合 57"/>
          <p:cNvGrpSpPr/>
          <p:nvPr/>
        </p:nvGrpSpPr>
        <p:grpSpPr>
          <a:xfrm>
            <a:off x="1249748" y="1233515"/>
            <a:ext cx="4697123" cy="733908"/>
            <a:chOff x="1002677" y="769406"/>
            <a:chExt cx="4697123" cy="733908"/>
          </a:xfrm>
        </p:grpSpPr>
        <p:sp>
          <p:nvSpPr>
            <p:cNvPr id="57" name="矩形 56"/>
            <p:cNvSpPr/>
            <p:nvPr/>
          </p:nvSpPr>
          <p:spPr>
            <a:xfrm rot="16200000">
              <a:off x="3112857" y="-657431"/>
              <a:ext cx="629368" cy="3692121"/>
            </a:xfrm>
            <a:prstGeom prst="rect">
              <a:avLst/>
            </a:prstGeom>
            <a:solidFill>
              <a:schemeClr val="bg1"/>
            </a:solidFill>
            <a:ln>
              <a:gradFill>
                <a:gsLst>
                  <a:gs pos="0">
                    <a:schemeClr val="tx2">
                      <a:lumMod val="20000"/>
                      <a:lumOff val="80000"/>
                    </a:schemeClr>
                  </a:gs>
                  <a:gs pos="42000">
                    <a:srgbClr val="396B9C"/>
                  </a:gs>
                  <a:gs pos="62000">
                    <a:srgbClr val="396B9C"/>
                  </a:gs>
                  <a:gs pos="100000">
                    <a:schemeClr val="tx2">
                      <a:lumMod val="20000"/>
                      <a:lumOff val="80000"/>
                    </a:schemeClr>
                  </a:gs>
                </a:gsLst>
                <a:lin ang="0" scaled="0"/>
              </a:gra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汉仪许静行楷W" panose="00020600040101010101" pitchFamily="18" charset="-122"/>
                <a:ea typeface="汉仪许静行楷W" panose="00020600040101010101" pitchFamily="18" charset="-122"/>
              </a:endParaRPr>
            </a:p>
          </p:txBody>
        </p:sp>
        <p:sp>
          <p:nvSpPr>
            <p:cNvPr id="56" name="任意多边形: 形状 55"/>
            <p:cNvSpPr/>
            <p:nvPr/>
          </p:nvSpPr>
          <p:spPr>
            <a:xfrm rot="16200000">
              <a:off x="3027402" y="-769438"/>
              <a:ext cx="614430" cy="3692117"/>
            </a:xfrm>
            <a:custGeom>
              <a:avLst/>
              <a:gdLst>
                <a:gd name="connsiteX0" fmla="*/ 0 w 941548"/>
                <a:gd name="connsiteY0" fmla="*/ 0 h 1911187"/>
                <a:gd name="connsiteX1" fmla="*/ 941548 w 941548"/>
                <a:gd name="connsiteY1" fmla="*/ 0 h 1911187"/>
                <a:gd name="connsiteX2" fmla="*/ 941548 w 941548"/>
                <a:gd name="connsiteY2" fmla="*/ 1911187 h 1911187"/>
                <a:gd name="connsiteX3" fmla="*/ 0 w 941548"/>
                <a:gd name="connsiteY3" fmla="*/ 1911187 h 1911187"/>
              </a:gdLst>
              <a:ahLst/>
              <a:cxnLst>
                <a:cxn ang="0">
                  <a:pos x="connsiteX0" y="connsiteY0"/>
                </a:cxn>
                <a:cxn ang="0">
                  <a:pos x="connsiteX1" y="connsiteY1"/>
                </a:cxn>
                <a:cxn ang="0">
                  <a:pos x="connsiteX2" y="connsiteY2"/>
                </a:cxn>
                <a:cxn ang="0">
                  <a:pos x="connsiteX3" y="connsiteY3"/>
                </a:cxn>
              </a:cxnLst>
              <a:rect l="l" t="t" r="r" b="b"/>
              <a:pathLst>
                <a:path w="941548" h="1911187">
                  <a:moveTo>
                    <a:pt x="0" y="0"/>
                  </a:moveTo>
                  <a:lnTo>
                    <a:pt x="941548" y="0"/>
                  </a:lnTo>
                  <a:lnTo>
                    <a:pt x="941548" y="1911187"/>
                  </a:lnTo>
                  <a:lnTo>
                    <a:pt x="0" y="1911187"/>
                  </a:lnTo>
                  <a:close/>
                </a:path>
              </a:pathLst>
            </a:custGeom>
            <a:solidFill>
              <a:srgbClr val="B0261F"/>
            </a:solidFill>
            <a:ln>
              <a:gradFill>
                <a:gsLst>
                  <a:gs pos="0">
                    <a:srgbClr val="E79A82"/>
                  </a:gs>
                  <a:gs pos="42000">
                    <a:srgbClr val="D7562F"/>
                  </a:gs>
                  <a:gs pos="62000">
                    <a:srgbClr val="D7562F"/>
                  </a:gs>
                  <a:gs pos="100000">
                    <a:srgbClr val="E79A82"/>
                  </a:gs>
                </a:gsLst>
                <a:lin ang="0" scaled="0"/>
              </a:gra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dirty="0">
                <a:latin typeface="汉仪许静行楷W" panose="00020600040101010101" pitchFamily="18" charset="-122"/>
                <a:ea typeface="汉仪许静行楷W" panose="00020600040101010101" pitchFamily="18" charset="-122"/>
              </a:endParaRPr>
            </a:p>
          </p:txBody>
        </p:sp>
        <p:sp>
          <p:nvSpPr>
            <p:cNvPr id="2" name="矩形 1"/>
            <p:cNvSpPr/>
            <p:nvPr/>
          </p:nvSpPr>
          <p:spPr>
            <a:xfrm>
              <a:off x="1002677" y="789072"/>
              <a:ext cx="4697123" cy="497829"/>
            </a:xfrm>
            <a:prstGeom prst="rect">
              <a:avLst/>
            </a:prstGeom>
          </p:spPr>
          <p:txBody>
            <a:bodyPr wrap="square">
              <a:spAutoFit/>
            </a:bodyPr>
            <a:lstStyle/>
            <a:p>
              <a:pPr algn="ctr">
                <a:lnSpc>
                  <a:spcPct val="120000"/>
                </a:lnSpc>
              </a:pPr>
              <a:r>
                <a:rPr lang="zh-CN" altLang="en-US" sz="2400" b="1">
                  <a:ln w="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低级形式的国家资本主义</a:t>
              </a:r>
              <a:endParaRPr lang="zh-CN" altLang="en-US" sz="2400" b="1">
                <a:ln w="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3701" y="1257300"/>
            <a:ext cx="11226800" cy="5017375"/>
          </a:xfrm>
          <a:prstGeom prst="rect">
            <a:avLst/>
          </a:prstGeom>
          <a:solidFill>
            <a:schemeClr val="bg1"/>
          </a:solidFill>
          <a:ln>
            <a:noFill/>
          </a:ln>
          <a:effectLst>
            <a:outerShdw blurRad="254000" sx="102000" sy="102000" algn="ctr" rotWithShape="0">
              <a:schemeClr val="tx1">
                <a:lumMod val="50000"/>
                <a:lumOff val="50000"/>
                <a:alpha val="13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图表 15"/>
          <p:cNvGraphicFramePr/>
          <p:nvPr/>
        </p:nvGraphicFramePr>
        <p:xfrm>
          <a:off x="1056525" y="1415250"/>
          <a:ext cx="10078947" cy="4701474"/>
        </p:xfrm>
        <a:graphic>
          <a:graphicData uri="http://schemas.openxmlformats.org/drawingml/2006/chart">
            <c:chart xmlns:c="http://schemas.openxmlformats.org/drawingml/2006/chart" xmlns:r="http://schemas.openxmlformats.org/officeDocument/2006/relationships" r:id="rId1"/>
          </a:graphicData>
        </a:graphic>
      </p:graphicFrame>
      <p:sp>
        <p:nvSpPr>
          <p:cNvPr id="2" name="文本框 1"/>
          <p:cNvSpPr txBox="1"/>
          <p:nvPr/>
        </p:nvSpPr>
        <p:spPr>
          <a:xfrm>
            <a:off x="5075528" y="710567"/>
            <a:ext cx="2040943" cy="461665"/>
          </a:xfrm>
          <a:prstGeom prst="rect">
            <a:avLst/>
          </a:prstGeom>
          <a:noFill/>
        </p:spPr>
        <p:txBody>
          <a:bodyPr wrap="none" rtlCol="0">
            <a:spAutoFit/>
          </a:bodyPr>
          <a:lstStyle/>
          <a:p>
            <a:r>
              <a:rPr lang="zh-CN" altLang="en-US" sz="2400" b="1" dirty="0">
                <a:solidFill>
                  <a:schemeClr val="tx1">
                    <a:lumMod val="85000"/>
                    <a:lumOff val="15000"/>
                  </a:schemeClr>
                </a:solidFill>
                <a:latin typeface="楷体" panose="02010609060101010101" pitchFamily="49" charset="-122"/>
                <a:ea typeface="楷体" panose="02010609060101010101" pitchFamily="49" charset="-122"/>
              </a:rPr>
              <a:t>“四马分肥”</a:t>
            </a:r>
            <a:endParaRPr lang="zh-CN" altLang="en-US" sz="2400" b="1" dirty="0">
              <a:solidFill>
                <a:schemeClr val="tx1">
                  <a:lumMod val="85000"/>
                  <a:lumOff val="15000"/>
                </a:schemeClr>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flipV="1">
            <a:off x="0" y="3065924"/>
            <a:ext cx="12192000" cy="1934334"/>
          </a:xfrm>
          <a:prstGeom prst="rect">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sp>
        <p:nvSpPr>
          <p:cNvPr id="25" name="矩形: 圆角 24"/>
          <p:cNvSpPr/>
          <p:nvPr/>
        </p:nvSpPr>
        <p:spPr>
          <a:xfrm>
            <a:off x="1311676" y="1252874"/>
            <a:ext cx="9568647" cy="2742041"/>
          </a:xfrm>
          <a:prstGeom prst="roundRect">
            <a:avLst>
              <a:gd name="adj" fmla="val 3382"/>
            </a:avLst>
          </a:prstGeom>
          <a:solidFill>
            <a:schemeClr val="bg1"/>
          </a:solidFill>
          <a:ln>
            <a:gradFill>
              <a:gsLst>
                <a:gs pos="0">
                  <a:srgbClr val="E79A82"/>
                </a:gs>
                <a:gs pos="42000">
                  <a:srgbClr val="D7562F"/>
                </a:gs>
                <a:gs pos="62000">
                  <a:srgbClr val="D7562F"/>
                </a:gs>
                <a:gs pos="100000">
                  <a:srgbClr val="E79A82"/>
                </a:gs>
              </a:gsLst>
              <a:lin ang="0" scaled="0"/>
            </a:gra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a:ea typeface="汉仪许静行楷W" panose="00020600040101010101" pitchFamily="18" charset="-122"/>
            </a:endParaRPr>
          </a:p>
        </p:txBody>
      </p:sp>
      <p:grpSp>
        <p:nvGrpSpPr>
          <p:cNvPr id="2" name="组合 1"/>
          <p:cNvGrpSpPr/>
          <p:nvPr/>
        </p:nvGrpSpPr>
        <p:grpSpPr>
          <a:xfrm>
            <a:off x="1164295" y="967869"/>
            <a:ext cx="4697123" cy="733908"/>
            <a:chOff x="1002677" y="769406"/>
            <a:chExt cx="4697123" cy="733908"/>
          </a:xfrm>
        </p:grpSpPr>
        <p:sp>
          <p:nvSpPr>
            <p:cNvPr id="3" name="矩形 2"/>
            <p:cNvSpPr/>
            <p:nvPr/>
          </p:nvSpPr>
          <p:spPr>
            <a:xfrm rot="16200000">
              <a:off x="3112857" y="-657431"/>
              <a:ext cx="629368" cy="3692121"/>
            </a:xfrm>
            <a:prstGeom prst="rect">
              <a:avLst/>
            </a:prstGeom>
            <a:solidFill>
              <a:schemeClr val="bg1"/>
            </a:solidFill>
            <a:ln>
              <a:gradFill>
                <a:gsLst>
                  <a:gs pos="0">
                    <a:schemeClr val="tx2">
                      <a:lumMod val="20000"/>
                      <a:lumOff val="80000"/>
                    </a:schemeClr>
                  </a:gs>
                  <a:gs pos="42000">
                    <a:srgbClr val="396B9C"/>
                  </a:gs>
                  <a:gs pos="62000">
                    <a:srgbClr val="396B9C"/>
                  </a:gs>
                  <a:gs pos="100000">
                    <a:schemeClr val="tx2">
                      <a:lumMod val="20000"/>
                      <a:lumOff val="80000"/>
                    </a:schemeClr>
                  </a:gs>
                </a:gsLst>
                <a:lin ang="0" scaled="0"/>
              </a:gra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dirty="0">
                <a:latin typeface="汉仪许静行楷W" panose="00020600040101010101" pitchFamily="18" charset="-122"/>
                <a:ea typeface="汉仪许静行楷W" panose="00020600040101010101" pitchFamily="18" charset="-122"/>
              </a:endParaRPr>
            </a:p>
          </p:txBody>
        </p:sp>
        <p:sp>
          <p:nvSpPr>
            <p:cNvPr id="4" name="任意多边形: 形状 3"/>
            <p:cNvSpPr/>
            <p:nvPr/>
          </p:nvSpPr>
          <p:spPr>
            <a:xfrm rot="16200000">
              <a:off x="3027402" y="-769438"/>
              <a:ext cx="614430" cy="3692117"/>
            </a:xfrm>
            <a:custGeom>
              <a:avLst/>
              <a:gdLst>
                <a:gd name="connsiteX0" fmla="*/ 0 w 941548"/>
                <a:gd name="connsiteY0" fmla="*/ 0 h 1911187"/>
                <a:gd name="connsiteX1" fmla="*/ 941548 w 941548"/>
                <a:gd name="connsiteY1" fmla="*/ 0 h 1911187"/>
                <a:gd name="connsiteX2" fmla="*/ 941548 w 941548"/>
                <a:gd name="connsiteY2" fmla="*/ 1911187 h 1911187"/>
                <a:gd name="connsiteX3" fmla="*/ 0 w 941548"/>
                <a:gd name="connsiteY3" fmla="*/ 1911187 h 1911187"/>
              </a:gdLst>
              <a:ahLst/>
              <a:cxnLst>
                <a:cxn ang="0">
                  <a:pos x="connsiteX0" y="connsiteY0"/>
                </a:cxn>
                <a:cxn ang="0">
                  <a:pos x="connsiteX1" y="connsiteY1"/>
                </a:cxn>
                <a:cxn ang="0">
                  <a:pos x="connsiteX2" y="connsiteY2"/>
                </a:cxn>
                <a:cxn ang="0">
                  <a:pos x="connsiteX3" y="connsiteY3"/>
                </a:cxn>
              </a:cxnLst>
              <a:rect l="l" t="t" r="r" b="b"/>
              <a:pathLst>
                <a:path w="941548" h="1911187">
                  <a:moveTo>
                    <a:pt x="0" y="0"/>
                  </a:moveTo>
                  <a:lnTo>
                    <a:pt x="941548" y="0"/>
                  </a:lnTo>
                  <a:lnTo>
                    <a:pt x="941548" y="1911187"/>
                  </a:lnTo>
                  <a:lnTo>
                    <a:pt x="0" y="1911187"/>
                  </a:lnTo>
                  <a:close/>
                </a:path>
              </a:pathLst>
            </a:custGeom>
            <a:solidFill>
              <a:srgbClr val="B0261F"/>
            </a:solidFill>
            <a:ln>
              <a:gradFill>
                <a:gsLst>
                  <a:gs pos="0">
                    <a:srgbClr val="E79A82"/>
                  </a:gs>
                  <a:gs pos="42000">
                    <a:srgbClr val="D7562F"/>
                  </a:gs>
                  <a:gs pos="62000">
                    <a:srgbClr val="D7562F"/>
                  </a:gs>
                  <a:gs pos="100000">
                    <a:srgbClr val="E79A82"/>
                  </a:gs>
                </a:gsLst>
                <a:lin ang="0" scaled="0"/>
              </a:gra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dirty="0">
                <a:latin typeface="汉仪许静行楷W" panose="00020600040101010101" pitchFamily="18" charset="-122"/>
                <a:ea typeface="汉仪许静行楷W" panose="00020600040101010101" pitchFamily="18" charset="-122"/>
              </a:endParaRPr>
            </a:p>
          </p:txBody>
        </p:sp>
        <p:sp>
          <p:nvSpPr>
            <p:cNvPr id="5" name="矩形 4"/>
            <p:cNvSpPr/>
            <p:nvPr/>
          </p:nvSpPr>
          <p:spPr>
            <a:xfrm>
              <a:off x="1002677" y="789072"/>
              <a:ext cx="4697123" cy="497829"/>
            </a:xfrm>
            <a:prstGeom prst="rect">
              <a:avLst/>
            </a:prstGeom>
          </p:spPr>
          <p:txBody>
            <a:bodyPr wrap="square">
              <a:spAutoFit/>
            </a:bodyPr>
            <a:lstStyle/>
            <a:p>
              <a:pPr algn="ctr">
                <a:lnSpc>
                  <a:spcPct val="120000"/>
                </a:lnSpc>
              </a:pPr>
              <a:r>
                <a:rPr lang="zh-CN" altLang="en-US" sz="2400" b="1" dirty="0">
                  <a:ln w="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高级形式的国家资本主义</a:t>
              </a:r>
              <a:endParaRPr lang="zh-CN" altLang="en-US" sz="2400" b="1" dirty="0">
                <a:ln w="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grpSp>
        <p:nvGrpSpPr>
          <p:cNvPr id="6" name="组合 5"/>
          <p:cNvGrpSpPr/>
          <p:nvPr/>
        </p:nvGrpSpPr>
        <p:grpSpPr>
          <a:xfrm>
            <a:off x="1779970" y="2436466"/>
            <a:ext cx="3924782" cy="735359"/>
            <a:chOff x="1256552" y="1583523"/>
            <a:chExt cx="3924782" cy="735359"/>
          </a:xfrm>
        </p:grpSpPr>
        <p:grpSp>
          <p:nvGrpSpPr>
            <p:cNvPr id="7" name="组合 6"/>
            <p:cNvGrpSpPr/>
            <p:nvPr/>
          </p:nvGrpSpPr>
          <p:grpSpPr>
            <a:xfrm>
              <a:off x="1256552" y="1583523"/>
              <a:ext cx="3924782" cy="735359"/>
              <a:chOff x="1056000" y="2814291"/>
              <a:chExt cx="10299396" cy="3313866"/>
            </a:xfrm>
          </p:grpSpPr>
          <p:sp>
            <p:nvSpPr>
              <p:cNvPr id="9" name="图文框 8"/>
              <p:cNvSpPr/>
              <p:nvPr/>
            </p:nvSpPr>
            <p:spPr>
              <a:xfrm>
                <a:off x="1056000" y="2814291"/>
                <a:ext cx="10080000" cy="2969789"/>
              </a:xfrm>
              <a:prstGeom prst="frame">
                <a:avLst>
                  <a:gd name="adj1" fmla="val 3620"/>
                </a:avLst>
              </a:prstGeom>
              <a:gradFill flip="none" rotWithShape="1">
                <a:gsLst>
                  <a:gs pos="0">
                    <a:srgbClr val="AF0000"/>
                  </a:gs>
                  <a:gs pos="100000">
                    <a:srgbClr val="C80F19"/>
                  </a:gs>
                </a:gsLst>
                <a:lin ang="1800000" scaled="0"/>
                <a:tileRect/>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75396" y="3181937"/>
                <a:ext cx="10080000" cy="2946220"/>
              </a:xfrm>
              <a:prstGeom prst="rect">
                <a:avLst/>
              </a:prstGeom>
              <a:solidFill>
                <a:schemeClr val="bg1"/>
              </a:solidFill>
              <a:ln>
                <a:solidFill>
                  <a:srgbClr val="B0261F">
                    <a:alpha val="27000"/>
                  </a:srgbClr>
                </a:solidFill>
              </a:ln>
              <a:effectLst>
                <a:outerShdw blurRad="50800" dist="38100" dir="13500000" algn="b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1751330" y="1701391"/>
              <a:ext cx="2935226" cy="499624"/>
            </a:xfrm>
            <a:prstGeom prst="rect">
              <a:avLst/>
            </a:prstGeom>
          </p:spPr>
          <p:txBody>
            <a:bodyPr wrap="square">
              <a:spAutoFit/>
            </a:bodyPr>
            <a:lstStyle/>
            <a:p>
              <a:pPr algn="ctr">
                <a:lnSpc>
                  <a:spcPct val="150000"/>
                </a:lnSpc>
              </a:pP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个别行业的公私合营</a:t>
              </a:r>
              <a:endParaRPr lang="zh-CN" altLang="en-US" sz="2000" b="1" dirty="0">
                <a:solidFill>
                  <a:srgbClr val="B0261F"/>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272141" y="2436466"/>
            <a:ext cx="3924782" cy="735359"/>
            <a:chOff x="1256552" y="1583523"/>
            <a:chExt cx="3924782" cy="735359"/>
          </a:xfrm>
        </p:grpSpPr>
        <p:grpSp>
          <p:nvGrpSpPr>
            <p:cNvPr id="12" name="组合 11"/>
            <p:cNvGrpSpPr/>
            <p:nvPr/>
          </p:nvGrpSpPr>
          <p:grpSpPr>
            <a:xfrm>
              <a:off x="1256552" y="1583523"/>
              <a:ext cx="3924782" cy="735359"/>
              <a:chOff x="1056000" y="2814291"/>
              <a:chExt cx="10299396" cy="3313866"/>
            </a:xfrm>
          </p:grpSpPr>
          <p:sp>
            <p:nvSpPr>
              <p:cNvPr id="14" name="图文框 13"/>
              <p:cNvSpPr/>
              <p:nvPr/>
            </p:nvSpPr>
            <p:spPr>
              <a:xfrm>
                <a:off x="1056000" y="2814291"/>
                <a:ext cx="10080000" cy="2969789"/>
              </a:xfrm>
              <a:prstGeom prst="frame">
                <a:avLst>
                  <a:gd name="adj1" fmla="val 3620"/>
                </a:avLst>
              </a:prstGeom>
              <a:gradFill flip="none" rotWithShape="1">
                <a:gsLst>
                  <a:gs pos="0">
                    <a:srgbClr val="AF0000"/>
                  </a:gs>
                  <a:gs pos="100000">
                    <a:srgbClr val="C80F19"/>
                  </a:gs>
                </a:gsLst>
                <a:lin ang="1800000" scaled="0"/>
                <a:tileRect/>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75396" y="3181937"/>
                <a:ext cx="10080000" cy="2946220"/>
              </a:xfrm>
              <a:prstGeom prst="rect">
                <a:avLst/>
              </a:prstGeom>
              <a:solidFill>
                <a:schemeClr val="bg1"/>
              </a:solidFill>
              <a:ln>
                <a:solidFill>
                  <a:srgbClr val="B0261F">
                    <a:alpha val="27000"/>
                  </a:srgbClr>
                </a:solidFill>
              </a:ln>
              <a:effectLst>
                <a:outerShdw blurRad="50800" dist="38100" dir="13500000" algn="b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1751330" y="1701391"/>
              <a:ext cx="2935226" cy="499624"/>
            </a:xfrm>
            <a:prstGeom prst="rect">
              <a:avLst/>
            </a:prstGeom>
          </p:spPr>
          <p:txBody>
            <a:bodyPr wrap="square">
              <a:spAutoFit/>
            </a:bodyPr>
            <a:lstStyle/>
            <a:p>
              <a:pPr algn="ctr">
                <a:lnSpc>
                  <a:spcPct val="150000"/>
                </a:lnSpc>
              </a:pPr>
              <a:r>
                <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全行业的公私合营</a:t>
              </a:r>
              <a:endParaRPr lang="zh-CN" altLang="en-US" sz="2000"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6" name="组合 15"/>
          <p:cNvGrpSpPr/>
          <p:nvPr/>
        </p:nvGrpSpPr>
        <p:grpSpPr>
          <a:xfrm>
            <a:off x="2194125" y="3258561"/>
            <a:ext cx="7709988" cy="540432"/>
            <a:chOff x="2461260" y="2367518"/>
            <a:chExt cx="7709988" cy="540432"/>
          </a:xfrm>
        </p:grpSpPr>
        <p:sp>
          <p:nvSpPr>
            <p:cNvPr id="17" name="矩形 16"/>
            <p:cNvSpPr/>
            <p:nvPr/>
          </p:nvSpPr>
          <p:spPr>
            <a:xfrm>
              <a:off x="4748411" y="2408326"/>
              <a:ext cx="3403537" cy="499624"/>
            </a:xfrm>
            <a:prstGeom prst="rect">
              <a:avLst/>
            </a:prstGeom>
          </p:spPr>
          <p:txBody>
            <a:bodyPr wrap="square">
              <a:spAutoFit/>
            </a:bodyPr>
            <a:lstStyle/>
            <a:p>
              <a:pPr>
                <a:lnSpc>
                  <a:spcPct val="150000"/>
                </a:lnSpc>
              </a:pPr>
              <a:r>
                <a:rPr lang="zh-CN" altLang="en-US" sz="2000" dirty="0">
                  <a:ln w="0"/>
                  <a:latin typeface="微软雅黑" panose="020B0503020204020204" pitchFamily="34" charset="-122"/>
                  <a:ea typeface="微软雅黑" panose="020B0503020204020204" pitchFamily="34" charset="-122"/>
                </a:rPr>
                <a:t>这两种形式本质上是一样的</a:t>
              </a:r>
              <a:endParaRPr lang="zh-CN" altLang="en-US" sz="2000" dirty="0">
                <a:ln w="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461260" y="2408326"/>
              <a:ext cx="2103120" cy="334874"/>
              <a:chOff x="2727960" y="2408326"/>
              <a:chExt cx="1790700" cy="334874"/>
            </a:xfrm>
          </p:grpSpPr>
          <p:cxnSp>
            <p:nvCxnSpPr>
              <p:cNvPr id="22" name="直接连接符 21"/>
              <p:cNvCxnSpPr/>
              <p:nvPr/>
            </p:nvCxnSpPr>
            <p:spPr>
              <a:xfrm flipH="1">
                <a:off x="2727960" y="2743200"/>
                <a:ext cx="1790700" cy="0"/>
              </a:xfrm>
              <a:prstGeom prst="line">
                <a:avLst/>
              </a:prstGeom>
              <a:ln w="12700">
                <a:solidFill>
                  <a:srgbClr val="B0261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727960" y="2408326"/>
                <a:ext cx="0" cy="334874"/>
              </a:xfrm>
              <a:prstGeom prst="line">
                <a:avLst/>
              </a:prstGeom>
              <a:ln w="12700">
                <a:solidFill>
                  <a:srgbClr val="B0261F"/>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flipH="1">
              <a:off x="8068128" y="2367518"/>
              <a:ext cx="2103120" cy="334874"/>
              <a:chOff x="2727960" y="2408326"/>
              <a:chExt cx="1790700" cy="334874"/>
            </a:xfrm>
          </p:grpSpPr>
          <p:cxnSp>
            <p:nvCxnSpPr>
              <p:cNvPr id="20" name="直接连接符 19"/>
              <p:cNvCxnSpPr/>
              <p:nvPr/>
            </p:nvCxnSpPr>
            <p:spPr>
              <a:xfrm flipH="1">
                <a:off x="2727960" y="2743200"/>
                <a:ext cx="1790700" cy="0"/>
              </a:xfrm>
              <a:prstGeom prst="line">
                <a:avLst/>
              </a:prstGeom>
              <a:ln w="12700">
                <a:solidFill>
                  <a:srgbClr val="B0261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727960" y="2408326"/>
                <a:ext cx="0" cy="334874"/>
              </a:xfrm>
              <a:prstGeom prst="line">
                <a:avLst/>
              </a:prstGeom>
              <a:ln w="12700">
                <a:solidFill>
                  <a:srgbClr val="B0261F"/>
                </a:solidFill>
              </a:ln>
            </p:spPr>
            <p:style>
              <a:lnRef idx="1">
                <a:schemeClr val="accent1"/>
              </a:lnRef>
              <a:fillRef idx="0">
                <a:schemeClr val="accent1"/>
              </a:fillRef>
              <a:effectRef idx="0">
                <a:schemeClr val="accent1"/>
              </a:effectRef>
              <a:fontRef idx="minor">
                <a:schemeClr val="tx1"/>
              </a:fontRef>
            </p:style>
          </p:cxnSp>
        </p:grpSp>
      </p:grpSp>
      <p:sp>
        <p:nvSpPr>
          <p:cNvPr id="24" name="矩形 23"/>
          <p:cNvSpPr/>
          <p:nvPr/>
        </p:nvSpPr>
        <p:spPr>
          <a:xfrm>
            <a:off x="1444344" y="1920390"/>
            <a:ext cx="2169892" cy="428345"/>
          </a:xfrm>
          <a:prstGeom prst="rect">
            <a:avLst/>
          </a:prstGeom>
        </p:spPr>
        <p:txBody>
          <a:bodyPr wrap="square">
            <a:spAutoFit/>
          </a:bodyPr>
          <a:lstStyle/>
          <a:p>
            <a:pPr algn="ctr">
              <a:lnSpc>
                <a:spcPct val="120000"/>
              </a:lnSpc>
            </a:pPr>
            <a:r>
              <a:rPr lang="zh-CN" altLang="en-US" sz="2000" dirty="0">
                <a:ln w="0"/>
                <a:latin typeface="微软雅黑" panose="020B0503020204020204" pitchFamily="34" charset="-122"/>
                <a:ea typeface="微软雅黑" panose="020B0503020204020204" pitchFamily="34" charset="-122"/>
              </a:rPr>
              <a:t>分为两个阶段</a:t>
            </a:r>
            <a:endParaRPr lang="zh-CN" altLang="en-US" sz="2000" dirty="0">
              <a:ln w="0"/>
              <a:latin typeface="微软雅黑" panose="020B0503020204020204" pitchFamily="34" charset="-122"/>
              <a:ea typeface="微软雅黑" panose="020B0503020204020204" pitchFamily="34" charset="-122"/>
            </a:endParaRPr>
          </a:p>
        </p:txBody>
      </p:sp>
      <p:sp>
        <p:nvSpPr>
          <p:cNvPr id="26" name="矩形 25"/>
          <p:cNvSpPr/>
          <p:nvPr/>
        </p:nvSpPr>
        <p:spPr>
          <a:xfrm>
            <a:off x="354469" y="4260254"/>
            <a:ext cx="11483060" cy="2094711"/>
          </a:xfrm>
          <a:prstGeom prst="rect">
            <a:avLst/>
          </a:prstGeom>
          <a:solidFill>
            <a:schemeClr val="bg1"/>
          </a:solidFill>
          <a:ln>
            <a:noFill/>
          </a:ln>
          <a:effectLst>
            <a:outerShdw blurRad="254000" sx="102000" sy="102000" algn="ctr" rotWithShape="0">
              <a:schemeClr val="tx1">
                <a:lumMod val="50000"/>
                <a:lumOff val="50000"/>
                <a:alpha val="13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823913" y="4338113"/>
            <a:ext cx="10544175" cy="1938992"/>
          </a:xfrm>
          <a:prstGeom prst="rect">
            <a:avLst/>
          </a:prstGeom>
          <a:noFill/>
        </p:spPr>
        <p:txBody>
          <a:bodyPr wrap="square">
            <a:spAutoFit/>
          </a:bodyPr>
          <a:lstStyle/>
          <a:p>
            <a:pPr algn="just" fontAlgn="auto">
              <a:lnSpc>
                <a:spcPct val="150000"/>
              </a:lnSpc>
              <a:buClr>
                <a:srgbClr val="C00000"/>
              </a:buCl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 国家</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通过</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投资入股</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的方式实现国家和资本家共同占有生产资料。同时，国家在私营工商业中派驻代表，介入私营工商业的组织、管理和发展方案的制定，使私营工商业能够根据国家建设和计划的需要开展生产。</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ct val="150000"/>
              </a:lnSpc>
              <a:buClr>
                <a:srgbClr val="C00000"/>
              </a:buCl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 在</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分配上，则仍然实行“</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四马分肥</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V="1">
            <a:off x="0" y="5110275"/>
            <a:ext cx="12192000" cy="1760214"/>
          </a:xfrm>
          <a:prstGeom prst="rect">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sp>
        <p:nvSpPr>
          <p:cNvPr id="9" name="椭圆 8"/>
          <p:cNvSpPr/>
          <p:nvPr/>
        </p:nvSpPr>
        <p:spPr>
          <a:xfrm>
            <a:off x="4241787" y="702146"/>
            <a:ext cx="3708426" cy="3708426"/>
          </a:xfrm>
          <a:prstGeom prst="ellipse">
            <a:avLst/>
          </a:prstGeom>
          <a:noFill/>
          <a:ln>
            <a:gradFill>
              <a:gsLst>
                <a:gs pos="0">
                  <a:srgbClr val="CE290D"/>
                </a:gs>
                <a:gs pos="35000">
                  <a:srgbClr val="F5AF3D"/>
                </a:gs>
                <a:gs pos="78000">
                  <a:srgbClr val="E78C19"/>
                </a:gs>
                <a:gs pos="100000">
                  <a:srgbClr val="C0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572563" y="1032923"/>
            <a:ext cx="3046872" cy="3046872"/>
          </a:xfrm>
          <a:prstGeom prst="ellipse">
            <a:avLst/>
          </a:prstGeom>
          <a:gradFill flip="none" rotWithShape="1">
            <a:gsLst>
              <a:gs pos="0">
                <a:srgbClr val="DE5B1C"/>
              </a:gs>
              <a:gs pos="100000">
                <a:srgbClr val="C00000"/>
              </a:gs>
              <a:gs pos="36000">
                <a:srgbClr val="E89319"/>
              </a:gs>
              <a:gs pos="65000">
                <a:srgbClr val="DE5B1C"/>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054547" y="2063403"/>
            <a:ext cx="4082903" cy="961289"/>
          </a:xfrm>
          <a:prstGeom prst="rect">
            <a:avLst/>
          </a:prstGeom>
        </p:spPr>
        <p:txBody>
          <a:bodyPr wrap="squar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两种高级形式的</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国家资本主义的区别</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24"/>
          <p:cNvSpPr/>
          <p:nvPr/>
        </p:nvSpPr>
        <p:spPr>
          <a:xfrm>
            <a:off x="8639651" y="2239625"/>
            <a:ext cx="1005403" cy="584775"/>
          </a:xfrm>
          <a:prstGeom prst="rect">
            <a:avLst/>
          </a:prstGeom>
        </p:spPr>
        <p:txBody>
          <a:bodyPr wrap="none">
            <a:spAutoFit/>
          </a:bodyPr>
          <a:lstStyle/>
          <a:p>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程度</a:t>
            </a:r>
            <a:endParaRPr lang="zh-CN" altLang="en-US" sz="3200" b="1" dirty="0">
              <a:solidFill>
                <a:schemeClr val="tx1">
                  <a:lumMod val="85000"/>
                  <a:lumOff val="15000"/>
                </a:schemeClr>
              </a:solidFill>
            </a:endParaRPr>
          </a:p>
        </p:txBody>
      </p:sp>
      <p:sp>
        <p:nvSpPr>
          <p:cNvPr id="21" name="矩形 20"/>
          <p:cNvSpPr/>
          <p:nvPr/>
        </p:nvSpPr>
        <p:spPr>
          <a:xfrm>
            <a:off x="2588798" y="2251657"/>
            <a:ext cx="1005403" cy="584775"/>
          </a:xfrm>
          <a:prstGeom prst="rect">
            <a:avLst/>
          </a:prstGeom>
        </p:spPr>
        <p:txBody>
          <a:bodyPr wrap="none">
            <a:spAutoFit/>
          </a:bodyPr>
          <a:lstStyle/>
          <a:p>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领域</a:t>
            </a:r>
            <a:endParaRPr lang="zh-CN" altLang="en-US" sz="3200" b="1" dirty="0">
              <a:solidFill>
                <a:schemeClr val="tx1">
                  <a:lumMod val="85000"/>
                  <a:lumOff val="15000"/>
                </a:schemeClr>
              </a:solidFill>
            </a:endParaRPr>
          </a:p>
        </p:txBody>
      </p:sp>
      <p:sp>
        <p:nvSpPr>
          <p:cNvPr id="27" name="文本框 26"/>
          <p:cNvSpPr txBox="1"/>
          <p:nvPr/>
        </p:nvSpPr>
        <p:spPr>
          <a:xfrm>
            <a:off x="1198515" y="5303841"/>
            <a:ext cx="10061225" cy="1061829"/>
          </a:xfrm>
          <a:prstGeom prst="rect">
            <a:avLst/>
          </a:prstGeom>
          <a:noFill/>
        </p:spPr>
        <p:txBody>
          <a:bodyPr wrap="square" rtlCol="0">
            <a:spAutoFit/>
          </a:bodyPr>
          <a:lstStyle/>
          <a:p>
            <a:pPr indent="508000" fontAlgn="auto">
              <a:lnSpc>
                <a:spcPct val="150000"/>
              </a:lnSpc>
              <a:buClr>
                <a:srgbClr val="C00000"/>
              </a:buClr>
              <a:extLst>
                <a:ext uri="{35155182-B16C-46BC-9424-99874614C6A1}">
                  <wpsdc:indentchars xmlns:wpsdc="http://www.wps.cn/officeDocument/2017/drawingmlCustomData" val="200" checksum="282533468"/>
                </a:ext>
              </a:extLst>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在实现了全行业的公私合营后，国家通过接受和核算资产，定股定息，派干部负责企业的生产和经营，使原来的私营工商业变成了</a:t>
            </a:r>
            <a:r>
              <a:rPr lang="zh-CN" altLang="en-US" sz="2200" b="1" dirty="0">
                <a:solidFill>
                  <a:srgbClr val="FFF39B"/>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微软雅黑" panose="020B0503020204020204" pitchFamily="34" charset="-122"/>
              </a:rPr>
              <a:t>社会主义性质的工商企业</a:t>
            </a: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对角圆角 9"/>
          <p:cNvSpPr/>
          <p:nvPr/>
        </p:nvSpPr>
        <p:spPr>
          <a:xfrm>
            <a:off x="6010940" y="595820"/>
            <a:ext cx="212651" cy="212651"/>
          </a:xfrm>
          <a:prstGeom prst="round2Diag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对角圆角 32"/>
          <p:cNvSpPr/>
          <p:nvPr/>
        </p:nvSpPr>
        <p:spPr>
          <a:xfrm>
            <a:off x="5989671" y="4304245"/>
            <a:ext cx="212651" cy="212651"/>
          </a:xfrm>
          <a:prstGeom prst="round2Diag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3739580" y="232057"/>
            <a:ext cx="4712831" cy="4712831"/>
          </a:xfrm>
          <a:prstGeom prst="ellipse">
            <a:avLst/>
          </a:prstGeom>
          <a:noFill/>
          <a:ln>
            <a:gradFill>
              <a:gsLst>
                <a:gs pos="0">
                  <a:srgbClr val="CE290D">
                    <a:alpha val="27000"/>
                  </a:srgbClr>
                </a:gs>
                <a:gs pos="35000">
                  <a:srgbClr val="F5AF3D">
                    <a:alpha val="21000"/>
                  </a:srgbClr>
                </a:gs>
                <a:gs pos="78000">
                  <a:srgbClr val="E78C19">
                    <a:alpha val="33000"/>
                  </a:srgbClr>
                </a:gs>
                <a:gs pos="100000">
                  <a:srgbClr val="C00000">
                    <a:alpha val="33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96515" y="926465"/>
            <a:ext cx="7028815" cy="527050"/>
            <a:chOff x="734611" y="2497093"/>
            <a:chExt cx="5435366" cy="527260"/>
          </a:xfrm>
        </p:grpSpPr>
        <p:sp>
          <p:nvSpPr>
            <p:cNvPr id="3"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p:cNvSpPr/>
          <p:nvPr/>
        </p:nvSpPr>
        <p:spPr>
          <a:xfrm>
            <a:off x="2863575" y="947198"/>
            <a:ext cx="6464850" cy="39878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把资本主义工商业者改造为自食其力的社会主义劳动者</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圆角矩形 6"/>
          <p:cNvSpPr/>
          <p:nvPr/>
        </p:nvSpPr>
        <p:spPr>
          <a:xfrm>
            <a:off x="0" y="2397624"/>
            <a:ext cx="12192000" cy="3694832"/>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0800000" flipH="1" flipV="1">
            <a:off x="4771361" y="5522834"/>
            <a:ext cx="6954837" cy="45719"/>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528414" y="5425513"/>
            <a:ext cx="5111986" cy="535531"/>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dirty="0" smtClean="0"/>
              <a:t>1956</a:t>
            </a:r>
            <a:r>
              <a:rPr lang="zh-CN" altLang="en-US" dirty="0"/>
              <a:t>年</a:t>
            </a:r>
            <a:r>
              <a:rPr lang="en-US" altLang="zh-CN" dirty="0"/>
              <a:t>1</a:t>
            </a:r>
            <a:r>
              <a:rPr lang="zh-CN" altLang="en-US" dirty="0"/>
              <a:t>月</a:t>
            </a:r>
            <a:r>
              <a:rPr lang="en-US" altLang="zh-CN" dirty="0"/>
              <a:t>17</a:t>
            </a:r>
            <a:r>
              <a:rPr lang="zh-CN" altLang="en-US" dirty="0"/>
              <a:t>日，成都市人民举行了盛大的庆祝游行。这是工商业者抬着“迎接社会主义改造高潮”的横牌，参加</a:t>
            </a:r>
            <a:r>
              <a:rPr lang="zh-CN" altLang="en-US" dirty="0" smtClean="0"/>
              <a:t>游行</a:t>
            </a:r>
            <a:endParaRPr lang="zh-CN" altLang="en-US" dirty="0"/>
          </a:p>
        </p:txBody>
      </p:sp>
      <p:sp>
        <p:nvSpPr>
          <p:cNvPr id="13" name="文本框 12"/>
          <p:cNvSpPr txBox="1"/>
          <p:nvPr/>
        </p:nvSpPr>
        <p:spPr>
          <a:xfrm>
            <a:off x="6043590" y="2483041"/>
            <a:ext cx="5551002" cy="2862322"/>
          </a:xfrm>
          <a:prstGeom prst="rect">
            <a:avLst/>
          </a:prstGeom>
          <a:noFill/>
        </p:spPr>
        <p:txBody>
          <a:bodyPr wrap="square" rtlCol="0">
            <a:spAutoFit/>
          </a:bodyPr>
          <a:lstStyle/>
          <a:p>
            <a:pPr algn="just" fontAlgn="auto">
              <a:lnSpc>
                <a:spcPct val="150000"/>
              </a:lnSpc>
              <a:buClr>
                <a:srgbClr val="C00000"/>
              </a:buClr>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       在</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对资本主义工商业的改造中，中国共产党没有把民族资产阶级作为“阶级敌人”打倒，而是依据</a:t>
            </a:r>
            <a:r>
              <a:rPr lang="zh-CN" altLang="en-US" sz="2000" b="1" dirty="0">
                <a:solidFill>
                  <a:srgbClr val="AF1E22"/>
                </a:solidFill>
                <a:latin typeface="楷体" panose="02010609060101010101" pitchFamily="49" charset="-122"/>
                <a:ea typeface="楷体" panose="02010609060101010101" pitchFamily="49" charset="-122"/>
                <a:cs typeface="微软雅黑" panose="020B0503020204020204" pitchFamily="34" charset="-122"/>
              </a:rPr>
              <a:t>“</a:t>
            </a:r>
            <a:r>
              <a:rPr lang="zh-CN" altLang="en-US" sz="2000" b="1" dirty="0">
                <a:solidFill>
                  <a:srgbClr val="AF1E22"/>
                </a:solidFill>
                <a:latin typeface="微软雅黑" panose="020B0503020204020204" pitchFamily="34" charset="-122"/>
                <a:ea typeface="微软雅黑" panose="020B0503020204020204" pitchFamily="34" charset="-122"/>
                <a:cs typeface="微软雅黑" panose="020B0503020204020204" pitchFamily="34" charset="-122"/>
              </a:rPr>
              <a:t>量才使用，适当照顾</a:t>
            </a:r>
            <a:r>
              <a:rPr lang="zh-CN" altLang="en-US" sz="2000" b="1" dirty="0">
                <a:solidFill>
                  <a:srgbClr val="AF1E22"/>
                </a:solidFill>
                <a:latin typeface="楷体" panose="02010609060101010101" pitchFamily="49" charset="-122"/>
                <a:ea typeface="楷体" panose="02010609060101010101" pitchFamily="49"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的原则，对他们在政治上适当安排、工作上发挥作用、生活上妥善照顾，把原来的民族资本家改造成了自食其力的社会主义劳动者。</a:t>
            </a:r>
            <a:endParaRPr lang="zh-CN" altLang="en-US" sz="2000"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l="12490"/>
          <a:stretch>
            <a:fillRect/>
          </a:stretch>
        </p:blipFill>
        <p:spPr>
          <a:xfrm>
            <a:off x="344384" y="1735898"/>
            <a:ext cx="5480046" cy="3609465"/>
          </a:xfrm>
          <a:prstGeom prst="rect">
            <a:avLst/>
          </a:prstGeom>
          <a:ln w="38100">
            <a:solidFill>
              <a:schemeClr val="bg1"/>
            </a:solidFill>
          </a:ln>
          <a:effectLst>
            <a:outerShdw blurRad="50800" dist="38100" dir="2700000" algn="ctr"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colorTemperature colorTemp="4700"/>
                    </a14:imgEffect>
                  </a14:imgLayer>
                </a14:imgProps>
              </a:ext>
              <a:ext uri="{28A0092B-C50C-407E-A947-70E740481C1C}">
                <a14:useLocalDpi xmlns:a14="http://schemas.microsoft.com/office/drawing/2010/main" val="0"/>
              </a:ext>
            </a:extLst>
          </a:blip>
          <a:srcRect l="14511" t="18447" r="15468" b="24114"/>
          <a:stretch>
            <a:fillRect/>
          </a:stretch>
        </p:blipFill>
        <p:spPr>
          <a:xfrm flipH="1">
            <a:off x="0" y="940836"/>
            <a:ext cx="12192000" cy="5938068"/>
          </a:xfrm>
          <a:prstGeom prst="rect">
            <a:avLst/>
          </a:prstGeom>
        </p:spPr>
      </p:pic>
      <p:sp>
        <p:nvSpPr>
          <p:cNvPr id="3" name="矩形 2"/>
          <p:cNvSpPr/>
          <p:nvPr/>
        </p:nvSpPr>
        <p:spPr>
          <a:xfrm>
            <a:off x="0" y="-32149"/>
            <a:ext cx="12198111" cy="6911053"/>
          </a:xfrm>
          <a:prstGeom prst="rect">
            <a:avLst/>
          </a:prstGeom>
          <a:gradFill>
            <a:gsLst>
              <a:gs pos="32000">
                <a:srgbClr val="A51F20"/>
              </a:gs>
              <a:gs pos="0">
                <a:srgbClr val="9D211B"/>
              </a:gs>
              <a:gs pos="24000">
                <a:srgbClr val="C93A3C"/>
              </a:gs>
              <a:gs pos="52000">
                <a:srgbClr val="AF1E22"/>
              </a:gs>
              <a:gs pos="100000">
                <a:srgbClr val="C00000">
                  <a:alpha val="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文框 3"/>
          <p:cNvSpPr/>
          <p:nvPr/>
        </p:nvSpPr>
        <p:spPr>
          <a:xfrm>
            <a:off x="1245949" y="1516380"/>
            <a:ext cx="9801703" cy="4114800"/>
          </a:xfrm>
          <a:prstGeom prst="frame">
            <a:avLst>
              <a:gd name="adj1" fmla="val 3770"/>
            </a:avLst>
          </a:prstGeom>
          <a:gradFill>
            <a:gsLst>
              <a:gs pos="0">
                <a:srgbClr val="FBECC4"/>
              </a:gs>
              <a:gs pos="100000">
                <a:srgbClr val="DCB497"/>
              </a:gs>
            </a:gsLst>
            <a:lin ang="0" scaled="0"/>
          </a:gradFill>
          <a:ln>
            <a:noFill/>
          </a:ln>
          <a:effectLst>
            <a:outerShdw blurRad="177800" dist="63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510475" y="1769760"/>
            <a:ext cx="9272650" cy="360742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030858" y="2667551"/>
            <a:ext cx="8130283" cy="1985095"/>
          </a:xfrm>
          <a:prstGeom prst="rect">
            <a:avLst/>
          </a:prstGeom>
        </p:spPr>
        <p:txBody>
          <a:bodyPr wrap="square">
            <a:spAutoFit/>
          </a:bodyPr>
          <a:lstStyle/>
          <a:p>
            <a:pPr algn="just" fontAlgn="auto">
              <a:lnSpc>
                <a:spcPct val="150000"/>
              </a:lnSpc>
              <a:spcAft>
                <a:spcPts val="1200"/>
              </a:spcAft>
            </a:pPr>
            <a:r>
              <a:rPr lang="zh-CN" altLang="en-US" sz="2200" b="1" dirty="0">
                <a:latin typeface="楷体" panose="02010609060101010101" pitchFamily="49" charset="-122"/>
                <a:ea typeface="楷体" panose="02010609060101010101" pitchFamily="49" charset="-122"/>
              </a:rPr>
              <a:t>    工商业者不是国家的负担，而是一笔财富，他们过去和现在都起了积极作用。</a:t>
            </a:r>
            <a:endParaRPr lang="zh-CN" altLang="en-US" sz="2200" b="1" dirty="0">
              <a:latin typeface="楷体" panose="02010609060101010101" pitchFamily="49" charset="-122"/>
              <a:ea typeface="楷体" panose="02010609060101010101" pitchFamily="49" charset="-122"/>
            </a:endParaRPr>
          </a:p>
          <a:p>
            <a:pPr algn="r" fontAlgn="auto">
              <a:lnSpc>
                <a:spcPct val="120000"/>
              </a:lnSpc>
            </a:pP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毛泽东：</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r>
              <a:rPr lang="zh-CN" altLang="en-US" b="1" dirty="0">
                <a:latin typeface="楷体" panose="02010609060101010101" pitchFamily="49" charset="-122"/>
                <a:ea typeface="楷体" panose="02010609060101010101" pitchFamily="49" charset="-122"/>
                <a:cs typeface="微软雅黑" panose="020B0503020204020204" pitchFamily="34" charset="-122"/>
              </a:rPr>
              <a:t>同工商界人士的谈话</a:t>
            </a:r>
            <a:r>
              <a:rPr lang="en-US" altLang="zh-CN" b="1" dirty="0">
                <a:latin typeface="楷体" panose="02010609060101010101" pitchFamily="49" charset="-122"/>
                <a:ea typeface="楷体" panose="02010609060101010101" pitchFamily="49" charset="-122"/>
                <a:cs typeface="微软雅黑" panose="020B0503020204020204" pitchFamily="34" charset="-122"/>
              </a:rPr>
              <a:t>》</a:t>
            </a:r>
            <a:endParaRPr lang="en-US" altLang="zh-CN" b="1" dirty="0">
              <a:latin typeface="楷体" panose="02010609060101010101" pitchFamily="49" charset="-122"/>
              <a:ea typeface="楷体" panose="02010609060101010101" pitchFamily="49" charset="-122"/>
              <a:cs typeface="微软雅黑" panose="020B0503020204020204" pitchFamily="34" charset="-122"/>
            </a:endParaRPr>
          </a:p>
          <a:p>
            <a:pPr algn="r" fontAlgn="auto">
              <a:lnSpc>
                <a:spcPct val="120000"/>
              </a:lnSpc>
              <a:spcBef>
                <a:spcPts val="800"/>
              </a:spcBef>
            </a:pPr>
            <a:r>
              <a:rPr lang="zh-CN" altLang="en-US" b="1" dirty="0">
                <a:latin typeface="楷体" panose="02010609060101010101" pitchFamily="49" charset="-122"/>
                <a:ea typeface="楷体" panose="02010609060101010101" pitchFamily="49" charset="-122"/>
                <a:cs typeface="微软雅黑" panose="020B0503020204020204" pitchFamily="34" charset="-122"/>
              </a:rPr>
              <a:t>（</a:t>
            </a:r>
            <a:r>
              <a:rPr lang="en-US" altLang="zh-CN" b="1" dirty="0">
                <a:latin typeface="楷体" panose="02010609060101010101" pitchFamily="49" charset="-122"/>
                <a:ea typeface="楷体" panose="02010609060101010101" pitchFamily="49" charset="-122"/>
                <a:cs typeface="微软雅黑" panose="020B0503020204020204" pitchFamily="34" charset="-122"/>
              </a:rPr>
              <a:t>1956</a:t>
            </a:r>
            <a:r>
              <a:rPr lang="zh-CN" altLang="en-US" b="1" dirty="0">
                <a:latin typeface="楷体" panose="02010609060101010101" pitchFamily="49" charset="-122"/>
                <a:ea typeface="楷体" panose="02010609060101010101" pitchFamily="49" charset="-122"/>
                <a:cs typeface="微软雅黑" panose="020B0503020204020204" pitchFamily="34" charset="-122"/>
              </a:rPr>
              <a:t>年</a:t>
            </a:r>
            <a:r>
              <a:rPr lang="en-US" altLang="zh-CN" b="1" dirty="0">
                <a:latin typeface="楷体" panose="02010609060101010101" pitchFamily="49" charset="-122"/>
                <a:ea typeface="楷体" panose="02010609060101010101" pitchFamily="49" charset="-122"/>
                <a:cs typeface="微软雅黑" panose="020B0503020204020204" pitchFamily="34" charset="-122"/>
              </a:rPr>
              <a:t>12</a:t>
            </a:r>
            <a:r>
              <a:rPr lang="zh-CN" altLang="en-US" b="1" dirty="0">
                <a:latin typeface="楷体" panose="02010609060101010101" pitchFamily="49" charset="-122"/>
                <a:ea typeface="楷体" panose="02010609060101010101" pitchFamily="49" charset="-122"/>
                <a:cs typeface="微软雅黑" panose="020B0503020204020204" pitchFamily="34" charset="-122"/>
              </a:rPr>
              <a:t>月</a:t>
            </a:r>
            <a:r>
              <a:rPr lang="en-US" altLang="zh-CN" b="1" dirty="0">
                <a:latin typeface="楷体" panose="02010609060101010101" pitchFamily="49" charset="-122"/>
                <a:ea typeface="楷体" panose="02010609060101010101" pitchFamily="49" charset="-122"/>
                <a:cs typeface="微软雅黑" panose="020B0503020204020204" pitchFamily="34" charset="-122"/>
              </a:rPr>
              <a:t>8</a:t>
            </a:r>
            <a:r>
              <a:rPr lang="zh-CN" altLang="en-US"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b="1" dirty="0">
              <a:latin typeface="楷体" panose="02010609060101010101" pitchFamily="49" charset="-122"/>
              <a:ea typeface="楷体" panose="02010609060101010101" pitchFamily="49" charset="-122"/>
              <a:cs typeface="微软雅黑" panose="020B0503020204020204" pitchFamily="34" charset="-122"/>
            </a:endParaRPr>
          </a:p>
        </p:txBody>
      </p:sp>
      <p:sp>
        <p:nvSpPr>
          <p:cNvPr id="7" name="矩形 6"/>
          <p:cNvSpPr/>
          <p:nvPr/>
        </p:nvSpPr>
        <p:spPr>
          <a:xfrm>
            <a:off x="9944100" y="210506"/>
            <a:ext cx="21457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二、新民主主义社会如何向社会主义社会过渡？</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3" descr="IMG_265"/>
          <p:cNvPicPr>
            <a:picLocks noChangeAspect="1"/>
          </p:cNvPicPr>
          <p:nvPr>
            <p:custDataLst>
              <p:tags r:id="rId1"/>
            </p:custDataLst>
          </p:nvPr>
        </p:nvPicPr>
        <p:blipFill>
          <a:blip r:embed="rId2"/>
          <a:stretch>
            <a:fillRect/>
          </a:stretch>
        </p:blipFill>
        <p:spPr>
          <a:xfrm>
            <a:off x="0" y="633730"/>
            <a:ext cx="6096000" cy="4267200"/>
          </a:xfrm>
          <a:prstGeom prst="rect">
            <a:avLst/>
          </a:prstGeom>
          <a:noFill/>
          <a:ln w="9525">
            <a:noFill/>
          </a:ln>
        </p:spPr>
      </p:pic>
      <p:pic>
        <p:nvPicPr>
          <p:cNvPr id="5" name="图片 8" descr="IMG_260"/>
          <p:cNvPicPr>
            <a:picLocks noChangeAspect="1"/>
          </p:cNvPicPr>
          <p:nvPr>
            <p:custDataLst>
              <p:tags r:id="rId3"/>
            </p:custDataLst>
          </p:nvPr>
        </p:nvPicPr>
        <p:blipFill>
          <a:blip r:embed="rId4"/>
          <a:stretch>
            <a:fillRect/>
          </a:stretch>
        </p:blipFill>
        <p:spPr>
          <a:xfrm>
            <a:off x="6508115" y="432435"/>
            <a:ext cx="4612005" cy="2996565"/>
          </a:xfrm>
          <a:prstGeom prst="rect">
            <a:avLst/>
          </a:prstGeom>
          <a:noFill/>
          <a:ln w="9525">
            <a:noFill/>
          </a:ln>
        </p:spPr>
      </p:pic>
      <p:pic>
        <p:nvPicPr>
          <p:cNvPr id="11" name="图片 7" descr="IMG_259"/>
          <p:cNvPicPr>
            <a:picLocks noChangeAspect="1"/>
          </p:cNvPicPr>
          <p:nvPr>
            <p:custDataLst>
              <p:tags r:id="rId5"/>
            </p:custDataLst>
          </p:nvPr>
        </p:nvPicPr>
        <p:blipFill>
          <a:blip r:embed="rId6"/>
          <a:stretch>
            <a:fillRect/>
          </a:stretch>
        </p:blipFill>
        <p:spPr>
          <a:xfrm>
            <a:off x="6508115" y="3429000"/>
            <a:ext cx="4612005" cy="2673985"/>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21403" b="5375"/>
          <a:stretch>
            <a:fillRect/>
          </a:stretch>
        </p:blipFill>
        <p:spPr>
          <a:xfrm>
            <a:off x="-1" y="-88901"/>
            <a:ext cx="12192001" cy="7061201"/>
          </a:xfrm>
          <a:prstGeom prst="rect">
            <a:avLst/>
          </a:prstGeom>
        </p:spPr>
      </p:pic>
      <p:sp>
        <p:nvSpPr>
          <p:cNvPr id="5" name="矩形 4"/>
          <p:cNvSpPr/>
          <p:nvPr/>
        </p:nvSpPr>
        <p:spPr>
          <a:xfrm rot="10800000" flipH="1" flipV="1">
            <a:off x="0" y="0"/>
            <a:ext cx="12192000" cy="3752850"/>
          </a:xfrm>
          <a:prstGeom prst="rect">
            <a:avLst/>
          </a:prstGeom>
          <a:gradFill flip="none" rotWithShape="1">
            <a:gsLst>
              <a:gs pos="0">
                <a:schemeClr val="tx1">
                  <a:alpha val="40000"/>
                </a:schemeClr>
              </a:gs>
              <a:gs pos="100000">
                <a:schemeClr val="tx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527293" y="831196"/>
            <a:ext cx="5137414" cy="499624"/>
          </a:xfrm>
          <a:prstGeom prst="rect">
            <a:avLst/>
          </a:prstGeom>
          <a:noFill/>
        </p:spPr>
        <p:txBody>
          <a:bodyPr wrap="square" rtlCol="0">
            <a:spAutoFit/>
          </a:bodyPr>
          <a:lstStyle/>
          <a:p>
            <a:pPr algn="ctr" fontAlgn="auto">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南京市资本主义工商业改造进入高潮</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 二、新民主主义社会如何向社会主义社会过渡？</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68300" y="1158240"/>
            <a:ext cx="11480800" cy="5066752"/>
          </a:xfrm>
          <a:prstGeom prst="rect">
            <a:avLst/>
          </a:prstGeom>
          <a:solidFill>
            <a:schemeClr val="bg1"/>
          </a:solidFill>
          <a:ln>
            <a:noFill/>
          </a:ln>
          <a:effectLst>
            <a:outerShdw blurRad="254000" sx="102000" sy="102000" algn="ctr" rotWithShape="0">
              <a:schemeClr val="tx1">
                <a:lumMod val="50000"/>
                <a:lumOff val="50000"/>
                <a:alpha val="13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p:cNvGraphicFramePr/>
          <p:nvPr/>
        </p:nvGraphicFramePr>
        <p:xfrm>
          <a:off x="1137920" y="1292262"/>
          <a:ext cx="9657080" cy="4919551"/>
        </p:xfrm>
        <a:graphic>
          <a:graphicData uri="http://schemas.openxmlformats.org/drawingml/2006/chart">
            <c:chart xmlns:c="http://schemas.openxmlformats.org/drawingml/2006/chart" xmlns:r="http://schemas.openxmlformats.org/officeDocument/2006/relationships" r:id="rId1"/>
          </a:graphicData>
        </a:graphic>
      </p:graphicFrame>
      <p:sp>
        <p:nvSpPr>
          <p:cNvPr id="5" name="文本框 4"/>
          <p:cNvSpPr txBox="1"/>
          <p:nvPr/>
        </p:nvSpPr>
        <p:spPr>
          <a:xfrm>
            <a:off x="1137920" y="6298157"/>
            <a:ext cx="4253501" cy="461665"/>
          </a:xfrm>
          <a:prstGeom prst="rect">
            <a:avLst/>
          </a:prstGeom>
          <a:noFill/>
        </p:spPr>
        <p:txBody>
          <a:bodyPr wrap="square" rtlCol="0">
            <a:spAutoFit/>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数据来源：</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中国统计年鉴（</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1983</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1200"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注：各项指标用当年价格计算</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297913" y="872467"/>
            <a:ext cx="4253501" cy="276999"/>
          </a:xfrm>
          <a:prstGeom prst="rect">
            <a:avLst/>
          </a:prstGeom>
          <a:noFill/>
        </p:spPr>
        <p:txBody>
          <a:bodyPr wrap="square" rtlCol="0">
            <a:spAutoFit/>
          </a:bodyPr>
          <a:lstStyle/>
          <a:p>
            <a:pPr algn="r"/>
            <a:r>
              <a:rPr lang="zh-CN" altLang="zh-CN" sz="1200" dirty="0">
                <a:solidFill>
                  <a:schemeClr val="tx1">
                    <a:lumMod val="85000"/>
                    <a:lumOff val="15000"/>
                  </a:schemeClr>
                </a:solidFill>
                <a:latin typeface="微软雅黑" panose="020B0503020204020204" pitchFamily="34" charset="-122"/>
                <a:ea typeface="微软雅黑" panose="020B0503020204020204" pitchFamily="34" charset="-122"/>
              </a:rPr>
              <a:t>（单位：亿元）</a:t>
            </a:r>
            <a:endParaRPr lang="zh-CN" altLang="en-US" sz="1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097697" y="684965"/>
            <a:ext cx="3719288" cy="400110"/>
          </a:xfrm>
          <a:prstGeom prst="rect">
            <a:avLst/>
          </a:prstGeom>
          <a:noFill/>
        </p:spPr>
        <p:txBody>
          <a:bodyPr wrap="none" rtlCol="0">
            <a:spAutoFit/>
          </a:bodyPr>
          <a:lstStyle/>
          <a:p>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1949—1952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年经济的增长情况</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63557" y="1261784"/>
            <a:ext cx="11598244" cy="4887339"/>
          </a:xfrm>
          <a:prstGeom prst="rect">
            <a:avLst/>
          </a:prstGeom>
          <a:solidFill>
            <a:schemeClr val="bg1">
              <a:alpha val="70000"/>
            </a:schemeClr>
          </a:solidFill>
          <a:ln>
            <a:noFill/>
          </a:ln>
          <a:effectLst>
            <a:outerShdw blurRad="254000" sx="102000" sy="102000" algn="ctr" rotWithShape="0">
              <a:schemeClr val="tx1">
                <a:lumMod val="50000"/>
                <a:lumOff val="50000"/>
                <a:alpha val="13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29834" y="6254413"/>
            <a:ext cx="3610253" cy="461665"/>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数据来源：</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中国统计年鉴（</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1983</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注：各项指标用当年价格计算。</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aphicFrame>
        <p:nvGraphicFramePr>
          <p:cNvPr id="10" name="图表 9"/>
          <p:cNvGraphicFramePr/>
          <p:nvPr/>
        </p:nvGraphicFramePr>
        <p:xfrm>
          <a:off x="1620024" y="1122007"/>
          <a:ext cx="8951951" cy="4887338"/>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2644775" y="822564"/>
            <a:ext cx="690245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sz="2000" b="0" i="0" u="none" strike="noStrike" kern="1200" baseline="0">
                <a:solidFill>
                  <a:prstClr val="black">
                    <a:lumMod val="85000"/>
                    <a:lumOff val="15000"/>
                  </a:prstClr>
                </a:solidFill>
                <a:latin typeface="微软雅黑" panose="020B0503020204020204" pitchFamily="34" charset="-122"/>
                <a:ea typeface="微软雅黑" panose="020B0503020204020204" pitchFamily="34" charset="-122"/>
                <a:cs typeface="+mn-cs"/>
              </a:defRPr>
            </a:pPr>
            <a:r>
              <a:rPr lang="en-US" altLang="zh-CN" sz="1800" b="0" dirty="0">
                <a:solidFill>
                  <a:schemeClr val="tx1">
                    <a:lumMod val="85000"/>
                    <a:lumOff val="15000"/>
                  </a:schemeClr>
                </a:solidFill>
                <a:latin typeface="微软雅黑" panose="020B0503020204020204" pitchFamily="34" charset="-122"/>
                <a:ea typeface="微软雅黑" panose="020B0503020204020204" pitchFamily="34" charset="-122"/>
              </a:rPr>
              <a:t>1953—1956</a:t>
            </a:r>
            <a:r>
              <a:rPr lang="zh-CN" altLang="zh-CN" sz="1800" b="0" dirty="0">
                <a:solidFill>
                  <a:schemeClr val="tx1">
                    <a:lumMod val="85000"/>
                    <a:lumOff val="15000"/>
                  </a:schemeClr>
                </a:solidFill>
                <a:latin typeface="微软雅黑" panose="020B0503020204020204" pitchFamily="34" charset="-122"/>
                <a:ea typeface="微软雅黑" panose="020B0503020204020204" pitchFamily="34" charset="-122"/>
              </a:rPr>
              <a:t>年工商业的发展</a:t>
            </a:r>
            <a:endParaRPr lang="zh-CN" altLang="zh-CN" sz="1800"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052087" y="971306"/>
            <a:ext cx="1798793" cy="276999"/>
          </a:xfrm>
          <a:prstGeom prst="rect">
            <a:avLst/>
          </a:prstGeom>
          <a:noFill/>
        </p:spPr>
        <p:txBody>
          <a:bodyPr wrap="square">
            <a:spAutoFit/>
          </a:bodyPr>
          <a:lstStyle/>
          <a:p>
            <a:pPr algn="ctr"/>
            <a:r>
              <a:rPr lang="zh-CN" altLang="zh-CN" sz="1200" b="0" dirty="0">
                <a:solidFill>
                  <a:schemeClr val="tx1">
                    <a:lumMod val="85000"/>
                    <a:lumOff val="15000"/>
                  </a:schemeClr>
                </a:solidFill>
                <a:latin typeface="微软雅黑" panose="020B0503020204020204" pitchFamily="34" charset="-122"/>
                <a:ea typeface="微软雅黑" panose="020B0503020204020204" pitchFamily="34" charset="-122"/>
              </a:rPr>
              <a:t>（单位：亿元）</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flipV="1">
            <a:off x="0" y="3532574"/>
            <a:ext cx="12192000" cy="2599546"/>
          </a:xfrm>
          <a:prstGeom prst="rect">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sp>
        <p:nvSpPr>
          <p:cNvPr id="43" name="直角三角形 42"/>
          <p:cNvSpPr/>
          <p:nvPr/>
        </p:nvSpPr>
        <p:spPr>
          <a:xfrm flipV="1">
            <a:off x="0" y="3532574"/>
            <a:ext cx="12136917" cy="2599546"/>
          </a:xfrm>
          <a:prstGeom prst="rtTriangle">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sp>
        <p:nvSpPr>
          <p:cNvPr id="2" name="TextBox 3"/>
          <p:cNvSpPr txBox="1"/>
          <p:nvPr/>
        </p:nvSpPr>
        <p:spPr>
          <a:xfrm>
            <a:off x="2528567" y="953220"/>
            <a:ext cx="7136765" cy="59880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r>
              <a:rPr lang="zh-CN" altLang="en-US" sz="2200">
                <a:solidFill>
                  <a:schemeClr val="tx1">
                    <a:lumMod val="85000"/>
                    <a:lumOff val="15000"/>
                  </a:schemeClr>
                </a:solidFill>
                <a:sym typeface="+mn-ea"/>
              </a:rPr>
              <a:t>（四）社会主义改造的历史经验</a:t>
            </a:r>
            <a:endParaRPr lang="zh-CN" altLang="en-US" sz="2200">
              <a:solidFill>
                <a:schemeClr val="tx1">
                  <a:lumMod val="85000"/>
                  <a:lumOff val="15000"/>
                </a:schemeClr>
              </a:solidFill>
              <a:sym typeface="+mn-ea"/>
            </a:endParaRPr>
          </a:p>
        </p:txBody>
      </p:sp>
      <p:grpSp>
        <p:nvGrpSpPr>
          <p:cNvPr id="33" name="组合 32"/>
          <p:cNvGrpSpPr/>
          <p:nvPr/>
        </p:nvGrpSpPr>
        <p:grpSpPr>
          <a:xfrm>
            <a:off x="389798" y="2418450"/>
            <a:ext cx="3667852" cy="2518611"/>
            <a:chOff x="418373" y="2466136"/>
            <a:chExt cx="3667852" cy="2518611"/>
          </a:xfrm>
          <a:effectLst>
            <a:outerShdw blurRad="76200" dir="18900000" sy="23000" kx="-1200000" algn="bl" rotWithShape="0">
              <a:prstClr val="black">
                <a:alpha val="20000"/>
              </a:prstClr>
            </a:outerShdw>
          </a:effectLst>
        </p:grpSpPr>
        <p:grpSp>
          <p:nvGrpSpPr>
            <p:cNvPr id="3" name="组合 2"/>
            <p:cNvGrpSpPr/>
            <p:nvPr/>
          </p:nvGrpSpPr>
          <p:grpSpPr>
            <a:xfrm>
              <a:off x="418373" y="2466136"/>
              <a:ext cx="3667852" cy="2518611"/>
              <a:chOff x="8037466" y="2317633"/>
              <a:chExt cx="3667852" cy="2518611"/>
            </a:xfrm>
          </p:grpSpPr>
          <p:sp>
            <p:nvSpPr>
              <p:cNvPr id="4" name="矩形 3"/>
              <p:cNvSpPr/>
              <p:nvPr/>
            </p:nvSpPr>
            <p:spPr>
              <a:xfrm>
                <a:off x="8037466" y="2317633"/>
                <a:ext cx="3667852" cy="2518611"/>
              </a:xfrm>
              <a:prstGeom prst="rect">
                <a:avLst/>
              </a:prstGeom>
              <a:solidFill>
                <a:schemeClr val="bg1"/>
              </a:solidFill>
              <a:ln w="12700" cap="rnd">
                <a:noFill/>
                <a:prstDash val="solid"/>
                <a:round/>
              </a:ln>
              <a:effectLst>
                <a:outerShdw blurRad="254000" dist="127000" dir="2700000" algn="tl" rotWithShape="0">
                  <a:prstClr val="black">
                    <a:alpha val="20000"/>
                  </a:prstClr>
                </a:outerShdw>
                <a:reflection blurRad="6350" stA="29000" endPos="49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dirty="0">
                  <a:solidFill>
                    <a:schemeClr val="tx1"/>
                  </a:solidFill>
                </a:endParaRPr>
              </a:p>
            </p:txBody>
          </p:sp>
          <p:sp>
            <p:nvSpPr>
              <p:cNvPr id="5" name="文本框 4"/>
              <p:cNvSpPr txBox="1"/>
              <p:nvPr/>
            </p:nvSpPr>
            <p:spPr>
              <a:xfrm>
                <a:off x="8251391" y="3721418"/>
                <a:ext cx="3240000" cy="799706"/>
              </a:xfrm>
              <a:prstGeom prst="rect">
                <a:avLst/>
              </a:prstGeom>
              <a:noFill/>
            </p:spPr>
            <p:txBody>
              <a:bodyPr wrap="square">
                <a:spAutoFit/>
              </a:bodyPr>
              <a:lstStyle/>
              <a:p>
                <a:pPr algn="ctr">
                  <a:lnSpc>
                    <a:spcPct val="120000"/>
                  </a:lnSpc>
                  <a:buClr>
                    <a:srgbClr val="C80F19"/>
                  </a:buClr>
                  <a:buSzPct val="90000"/>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坚持社会主义工业化建设与社会主义改造同时并举</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122250" y="2317634"/>
                <a:ext cx="1498283" cy="0"/>
              </a:xfrm>
              <a:prstGeom prst="line">
                <a:avLst/>
              </a:prstGeom>
              <a:ln w="50800">
                <a:solidFill>
                  <a:srgbClr val="B0261F"/>
                </a:solidFill>
              </a:ln>
            </p:spPr>
            <p:style>
              <a:lnRef idx="1">
                <a:schemeClr val="accent1"/>
              </a:lnRef>
              <a:fillRef idx="0">
                <a:schemeClr val="accent1"/>
              </a:fillRef>
              <a:effectRef idx="0">
                <a:schemeClr val="accent1"/>
              </a:effectRef>
              <a:fontRef idx="minor">
                <a:schemeClr val="tx1"/>
              </a:fontRef>
            </p:style>
          </p:cxnSp>
        </p:grpSp>
        <p:sp>
          <p:nvSpPr>
            <p:cNvPr id="19" name="iconfont-11592-5504267"/>
            <p:cNvSpPr/>
            <p:nvPr/>
          </p:nvSpPr>
          <p:spPr>
            <a:xfrm>
              <a:off x="1947457" y="2945116"/>
              <a:ext cx="609685" cy="609685"/>
            </a:xfrm>
            <a:custGeom>
              <a:avLst/>
              <a:gdLst>
                <a:gd name="T0" fmla="*/ 10638 w 11734"/>
                <a:gd name="T1" fmla="*/ 6400 h 11734"/>
                <a:gd name="T2" fmla="*/ 6400 w 11734"/>
                <a:gd name="T3" fmla="*/ 10638 h 11734"/>
                <a:gd name="T4" fmla="*/ 6400 w 11734"/>
                <a:gd name="T5" fmla="*/ 11200 h 11734"/>
                <a:gd name="T6" fmla="*/ 5867 w 11734"/>
                <a:gd name="T7" fmla="*/ 11734 h 11734"/>
                <a:gd name="T8" fmla="*/ 5334 w 11734"/>
                <a:gd name="T9" fmla="*/ 11200 h 11734"/>
                <a:gd name="T10" fmla="*/ 5334 w 11734"/>
                <a:gd name="T11" fmla="*/ 10638 h 11734"/>
                <a:gd name="T12" fmla="*/ 1096 w 11734"/>
                <a:gd name="T13" fmla="*/ 6400 h 11734"/>
                <a:gd name="T14" fmla="*/ 534 w 11734"/>
                <a:gd name="T15" fmla="*/ 6400 h 11734"/>
                <a:gd name="T16" fmla="*/ 0 w 11734"/>
                <a:gd name="T17" fmla="*/ 5867 h 11734"/>
                <a:gd name="T18" fmla="*/ 534 w 11734"/>
                <a:gd name="T19" fmla="*/ 5334 h 11734"/>
                <a:gd name="T20" fmla="*/ 1096 w 11734"/>
                <a:gd name="T21" fmla="*/ 5334 h 11734"/>
                <a:gd name="T22" fmla="*/ 5334 w 11734"/>
                <a:gd name="T23" fmla="*/ 1096 h 11734"/>
                <a:gd name="T24" fmla="*/ 5334 w 11734"/>
                <a:gd name="T25" fmla="*/ 534 h 11734"/>
                <a:gd name="T26" fmla="*/ 5867 w 11734"/>
                <a:gd name="T27" fmla="*/ 0 h 11734"/>
                <a:gd name="T28" fmla="*/ 6400 w 11734"/>
                <a:gd name="T29" fmla="*/ 534 h 11734"/>
                <a:gd name="T30" fmla="*/ 6400 w 11734"/>
                <a:gd name="T31" fmla="*/ 1096 h 11734"/>
                <a:gd name="T32" fmla="*/ 10638 w 11734"/>
                <a:gd name="T33" fmla="*/ 5334 h 11734"/>
                <a:gd name="T34" fmla="*/ 11200 w 11734"/>
                <a:gd name="T35" fmla="*/ 5334 h 11734"/>
                <a:gd name="T36" fmla="*/ 11734 w 11734"/>
                <a:gd name="T37" fmla="*/ 5867 h 11734"/>
                <a:gd name="T38" fmla="*/ 11200 w 11734"/>
                <a:gd name="T39" fmla="*/ 6400 h 11734"/>
                <a:gd name="T40" fmla="*/ 10638 w 11734"/>
                <a:gd name="T41" fmla="*/ 6400 h 11734"/>
                <a:gd name="T42" fmla="*/ 5867 w 11734"/>
                <a:gd name="T43" fmla="*/ 9600 h 11734"/>
                <a:gd name="T44" fmla="*/ 9600 w 11734"/>
                <a:gd name="T45" fmla="*/ 5867 h 11734"/>
                <a:gd name="T46" fmla="*/ 5867 w 11734"/>
                <a:gd name="T47" fmla="*/ 2134 h 11734"/>
                <a:gd name="T48" fmla="*/ 2134 w 11734"/>
                <a:gd name="T49" fmla="*/ 5867 h 11734"/>
                <a:gd name="T50" fmla="*/ 5867 w 11734"/>
                <a:gd name="T51" fmla="*/ 9600 h 11734"/>
                <a:gd name="T52" fmla="*/ 5867 w 11734"/>
                <a:gd name="T53" fmla="*/ 8000 h 11734"/>
                <a:gd name="T54" fmla="*/ 3734 w 11734"/>
                <a:gd name="T55" fmla="*/ 5867 h 11734"/>
                <a:gd name="T56" fmla="*/ 5867 w 11734"/>
                <a:gd name="T57" fmla="*/ 3734 h 11734"/>
                <a:gd name="T58" fmla="*/ 8000 w 11734"/>
                <a:gd name="T59" fmla="*/ 5867 h 11734"/>
                <a:gd name="T60" fmla="*/ 5867 w 11734"/>
                <a:gd name="T61" fmla="*/ 8000 h 11734"/>
                <a:gd name="T62" fmla="*/ 5867 w 11734"/>
                <a:gd name="T63" fmla="*/ 6934 h 11734"/>
                <a:gd name="T64" fmla="*/ 6934 w 11734"/>
                <a:gd name="T65" fmla="*/ 5867 h 11734"/>
                <a:gd name="T66" fmla="*/ 5867 w 11734"/>
                <a:gd name="T67" fmla="*/ 4800 h 11734"/>
                <a:gd name="T68" fmla="*/ 4800 w 11734"/>
                <a:gd name="T69" fmla="*/ 5867 h 11734"/>
                <a:gd name="T70" fmla="*/ 5867 w 11734"/>
                <a:gd name="T71" fmla="*/ 6934 h 1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34" h="11734">
                  <a:moveTo>
                    <a:pt x="10638" y="6400"/>
                  </a:moveTo>
                  <a:cubicBezTo>
                    <a:pt x="10392" y="8625"/>
                    <a:pt x="8625" y="10392"/>
                    <a:pt x="6400" y="10638"/>
                  </a:cubicBezTo>
                  <a:lnTo>
                    <a:pt x="6400" y="11200"/>
                  </a:lnTo>
                  <a:cubicBezTo>
                    <a:pt x="6400" y="11495"/>
                    <a:pt x="6162" y="11734"/>
                    <a:pt x="5867" y="11734"/>
                  </a:cubicBezTo>
                  <a:cubicBezTo>
                    <a:pt x="5572" y="11734"/>
                    <a:pt x="5334" y="11495"/>
                    <a:pt x="5334" y="11200"/>
                  </a:cubicBezTo>
                  <a:lnTo>
                    <a:pt x="5334" y="10638"/>
                  </a:lnTo>
                  <a:cubicBezTo>
                    <a:pt x="3109" y="10392"/>
                    <a:pt x="1342" y="8625"/>
                    <a:pt x="1096" y="6400"/>
                  </a:cubicBezTo>
                  <a:lnTo>
                    <a:pt x="534" y="6400"/>
                  </a:lnTo>
                  <a:cubicBezTo>
                    <a:pt x="239" y="6400"/>
                    <a:pt x="0" y="6162"/>
                    <a:pt x="0" y="5867"/>
                  </a:cubicBezTo>
                  <a:cubicBezTo>
                    <a:pt x="0" y="5572"/>
                    <a:pt x="239" y="5334"/>
                    <a:pt x="534" y="5334"/>
                  </a:cubicBezTo>
                  <a:lnTo>
                    <a:pt x="1096" y="5334"/>
                  </a:lnTo>
                  <a:cubicBezTo>
                    <a:pt x="1342" y="3109"/>
                    <a:pt x="3109" y="1342"/>
                    <a:pt x="5334" y="1096"/>
                  </a:cubicBezTo>
                  <a:lnTo>
                    <a:pt x="5334" y="534"/>
                  </a:lnTo>
                  <a:cubicBezTo>
                    <a:pt x="5334" y="239"/>
                    <a:pt x="5572" y="0"/>
                    <a:pt x="5867" y="0"/>
                  </a:cubicBezTo>
                  <a:cubicBezTo>
                    <a:pt x="6162" y="0"/>
                    <a:pt x="6400" y="239"/>
                    <a:pt x="6400" y="534"/>
                  </a:cubicBezTo>
                  <a:lnTo>
                    <a:pt x="6400" y="1096"/>
                  </a:lnTo>
                  <a:cubicBezTo>
                    <a:pt x="8625" y="1342"/>
                    <a:pt x="10392" y="3109"/>
                    <a:pt x="10638" y="5334"/>
                  </a:cubicBezTo>
                  <a:lnTo>
                    <a:pt x="11200" y="5334"/>
                  </a:lnTo>
                  <a:cubicBezTo>
                    <a:pt x="11495" y="5334"/>
                    <a:pt x="11734" y="5572"/>
                    <a:pt x="11734" y="5867"/>
                  </a:cubicBezTo>
                  <a:cubicBezTo>
                    <a:pt x="11734" y="6162"/>
                    <a:pt x="11495" y="6400"/>
                    <a:pt x="11200" y="6400"/>
                  </a:cubicBezTo>
                  <a:lnTo>
                    <a:pt x="10638" y="6400"/>
                  </a:lnTo>
                  <a:close/>
                  <a:moveTo>
                    <a:pt x="5867" y="9600"/>
                  </a:moveTo>
                  <a:cubicBezTo>
                    <a:pt x="7929" y="9600"/>
                    <a:pt x="9600" y="7929"/>
                    <a:pt x="9600" y="5867"/>
                  </a:cubicBezTo>
                  <a:cubicBezTo>
                    <a:pt x="9600" y="3805"/>
                    <a:pt x="7929" y="2134"/>
                    <a:pt x="5867" y="2134"/>
                  </a:cubicBezTo>
                  <a:cubicBezTo>
                    <a:pt x="3805" y="2134"/>
                    <a:pt x="2134" y="3805"/>
                    <a:pt x="2134" y="5867"/>
                  </a:cubicBezTo>
                  <a:cubicBezTo>
                    <a:pt x="2134" y="7929"/>
                    <a:pt x="3805" y="9600"/>
                    <a:pt x="5867" y="9600"/>
                  </a:cubicBezTo>
                  <a:close/>
                  <a:moveTo>
                    <a:pt x="5867" y="8000"/>
                  </a:moveTo>
                  <a:cubicBezTo>
                    <a:pt x="4689" y="8000"/>
                    <a:pt x="3734" y="7045"/>
                    <a:pt x="3734" y="5867"/>
                  </a:cubicBezTo>
                  <a:cubicBezTo>
                    <a:pt x="3734" y="4689"/>
                    <a:pt x="4689" y="3734"/>
                    <a:pt x="5867" y="3734"/>
                  </a:cubicBezTo>
                  <a:cubicBezTo>
                    <a:pt x="7045" y="3734"/>
                    <a:pt x="8000" y="4689"/>
                    <a:pt x="8000" y="5867"/>
                  </a:cubicBezTo>
                  <a:cubicBezTo>
                    <a:pt x="8000" y="7045"/>
                    <a:pt x="7045" y="8000"/>
                    <a:pt x="5867" y="8000"/>
                  </a:cubicBezTo>
                  <a:close/>
                  <a:moveTo>
                    <a:pt x="5867" y="6934"/>
                  </a:moveTo>
                  <a:cubicBezTo>
                    <a:pt x="6456" y="6934"/>
                    <a:pt x="6934" y="6456"/>
                    <a:pt x="6934" y="5867"/>
                  </a:cubicBezTo>
                  <a:cubicBezTo>
                    <a:pt x="6934" y="5278"/>
                    <a:pt x="6456" y="4800"/>
                    <a:pt x="5867" y="4800"/>
                  </a:cubicBezTo>
                  <a:cubicBezTo>
                    <a:pt x="5278" y="4800"/>
                    <a:pt x="4800" y="5278"/>
                    <a:pt x="4800" y="5867"/>
                  </a:cubicBezTo>
                  <a:cubicBezTo>
                    <a:pt x="4800" y="6456"/>
                    <a:pt x="5278" y="6934"/>
                    <a:pt x="5867" y="6934"/>
                  </a:cubicBezTo>
                  <a:close/>
                </a:path>
              </a:pathLst>
            </a:custGeom>
            <a:solidFill>
              <a:srgbClr val="B0261F">
                <a:alpha val="19000"/>
              </a:srgbClr>
            </a:solidFill>
            <a:ln>
              <a:noFill/>
            </a:ln>
            <a:effectLst>
              <a:outerShdw blurRad="88900" sx="102000" sy="102000" algn="ctr" rotWithShape="0">
                <a:srgbClr val="B0261F">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组合 30"/>
          <p:cNvGrpSpPr/>
          <p:nvPr/>
        </p:nvGrpSpPr>
        <p:grpSpPr>
          <a:xfrm>
            <a:off x="4266167" y="2418450"/>
            <a:ext cx="3667852" cy="2518611"/>
            <a:chOff x="4342673" y="2466136"/>
            <a:chExt cx="3667852" cy="2518611"/>
          </a:xfrm>
          <a:effectLst>
            <a:outerShdw blurRad="76200" dir="18900000" sy="23000" kx="-1200000" algn="bl" rotWithShape="0">
              <a:prstClr val="black">
                <a:alpha val="20000"/>
              </a:prstClr>
            </a:outerShdw>
          </a:effectLst>
        </p:grpSpPr>
        <p:grpSp>
          <p:nvGrpSpPr>
            <p:cNvPr id="23" name="组合 22"/>
            <p:cNvGrpSpPr/>
            <p:nvPr/>
          </p:nvGrpSpPr>
          <p:grpSpPr>
            <a:xfrm>
              <a:off x="4342673" y="2466136"/>
              <a:ext cx="3667852" cy="2518611"/>
              <a:chOff x="8037466" y="2317633"/>
              <a:chExt cx="3667852" cy="2518611"/>
            </a:xfrm>
          </p:grpSpPr>
          <p:sp>
            <p:nvSpPr>
              <p:cNvPr id="24" name="矩形 23"/>
              <p:cNvSpPr/>
              <p:nvPr/>
            </p:nvSpPr>
            <p:spPr>
              <a:xfrm>
                <a:off x="8037466" y="2317633"/>
                <a:ext cx="3667852" cy="2518611"/>
              </a:xfrm>
              <a:prstGeom prst="rect">
                <a:avLst/>
              </a:prstGeom>
              <a:solidFill>
                <a:schemeClr val="bg1"/>
              </a:solidFill>
              <a:ln w="12700" cap="rnd">
                <a:noFill/>
                <a:prstDash val="solid"/>
                <a:round/>
              </a:ln>
              <a:effectLst>
                <a:outerShdw blurRad="254000" dist="127000" dir="2700000" algn="tl" rotWithShape="0">
                  <a:prstClr val="black">
                    <a:alpha val="20000"/>
                  </a:prstClr>
                </a:outerShdw>
                <a:reflection blurRad="6350" stA="29000" endPos="49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dirty="0">
                  <a:solidFill>
                    <a:schemeClr val="tx1"/>
                  </a:solidFill>
                </a:endParaRPr>
              </a:p>
            </p:txBody>
          </p:sp>
          <p:sp>
            <p:nvSpPr>
              <p:cNvPr id="25" name="文本框 24"/>
              <p:cNvSpPr txBox="1"/>
              <p:nvPr/>
            </p:nvSpPr>
            <p:spPr>
              <a:xfrm>
                <a:off x="8251391" y="3721418"/>
                <a:ext cx="3240000" cy="799706"/>
              </a:xfrm>
              <a:prstGeom prst="rect">
                <a:avLst/>
              </a:prstGeom>
              <a:noFill/>
            </p:spPr>
            <p:txBody>
              <a:bodyPr wrap="square">
                <a:spAutoFit/>
              </a:bodyPr>
              <a:lstStyle/>
              <a:p>
                <a:pPr algn="ctr">
                  <a:lnSpc>
                    <a:spcPct val="120000"/>
                  </a:lnSpc>
                  <a:buClr>
                    <a:srgbClr val="C80F19"/>
                  </a:buClr>
                  <a:buSzPct val="90000"/>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采取积极引导</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buClr>
                    <a:srgbClr val="C80F19"/>
                  </a:buClr>
                  <a:buSzPct val="90000"/>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逐步过渡的方式</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9122250" y="2317634"/>
                <a:ext cx="1498283" cy="0"/>
              </a:xfrm>
              <a:prstGeom prst="line">
                <a:avLst/>
              </a:prstGeom>
              <a:ln w="50800">
                <a:solidFill>
                  <a:srgbClr val="B0261F"/>
                </a:solidFill>
              </a:ln>
            </p:spPr>
            <p:style>
              <a:lnRef idx="1">
                <a:schemeClr val="accent1"/>
              </a:lnRef>
              <a:fillRef idx="0">
                <a:schemeClr val="accent1"/>
              </a:fillRef>
              <a:effectRef idx="0">
                <a:schemeClr val="accent1"/>
              </a:effectRef>
              <a:fontRef idx="minor">
                <a:schemeClr val="tx1"/>
              </a:fontRef>
            </p:style>
          </p:cxnSp>
        </p:grpSp>
        <p:sp>
          <p:nvSpPr>
            <p:cNvPr id="21" name="right-arrow_87455"/>
            <p:cNvSpPr/>
            <p:nvPr/>
          </p:nvSpPr>
          <p:spPr>
            <a:xfrm>
              <a:off x="5898896" y="3036094"/>
              <a:ext cx="555406" cy="491333"/>
            </a:xfrm>
            <a:custGeom>
              <a:avLst/>
              <a:gdLst>
                <a:gd name="T0" fmla="*/ 6418 w 6575"/>
                <a:gd name="T1" fmla="*/ 2334 h 5826"/>
                <a:gd name="T2" fmla="*/ 4234 w 6575"/>
                <a:gd name="T3" fmla="*/ 150 h 5826"/>
                <a:gd name="T4" fmla="*/ 3796 w 6575"/>
                <a:gd name="T5" fmla="*/ 63 h 5826"/>
                <a:gd name="T6" fmla="*/ 3548 w 6575"/>
                <a:gd name="T7" fmla="*/ 434 h 5826"/>
                <a:gd name="T8" fmla="*/ 3548 w 6575"/>
                <a:gd name="T9" fmla="*/ 1501 h 5826"/>
                <a:gd name="T10" fmla="*/ 0 w 6575"/>
                <a:gd name="T11" fmla="*/ 5281 h 5826"/>
                <a:gd name="T12" fmla="*/ 14 w 6575"/>
                <a:gd name="T13" fmla="*/ 5600 h 5826"/>
                <a:gd name="T14" fmla="*/ 197 w 6575"/>
                <a:gd name="T15" fmla="*/ 5805 h 5826"/>
                <a:gd name="T16" fmla="*/ 446 w 6575"/>
                <a:gd name="T17" fmla="*/ 5688 h 5826"/>
                <a:gd name="T18" fmla="*/ 3548 w 6575"/>
                <a:gd name="T19" fmla="*/ 3687 h 5826"/>
                <a:gd name="T20" fmla="*/ 3548 w 6575"/>
                <a:gd name="T21" fmla="*/ 4802 h 5826"/>
                <a:gd name="T22" fmla="*/ 3796 w 6575"/>
                <a:gd name="T23" fmla="*/ 5173 h 5826"/>
                <a:gd name="T24" fmla="*/ 3950 w 6575"/>
                <a:gd name="T25" fmla="*/ 5204 h 5826"/>
                <a:gd name="T26" fmla="*/ 4234 w 6575"/>
                <a:gd name="T27" fmla="*/ 5086 h 5826"/>
                <a:gd name="T28" fmla="*/ 6418 w 6575"/>
                <a:gd name="T29" fmla="*/ 2902 h 5826"/>
                <a:gd name="T30" fmla="*/ 6418 w 6575"/>
                <a:gd name="T31" fmla="*/ 2334 h 5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75" h="5826">
                  <a:moveTo>
                    <a:pt x="6418" y="2334"/>
                  </a:moveTo>
                  <a:lnTo>
                    <a:pt x="4234" y="150"/>
                  </a:lnTo>
                  <a:cubicBezTo>
                    <a:pt x="4119" y="35"/>
                    <a:pt x="3946" y="0"/>
                    <a:pt x="3796" y="63"/>
                  </a:cubicBezTo>
                  <a:cubicBezTo>
                    <a:pt x="3646" y="125"/>
                    <a:pt x="3548" y="271"/>
                    <a:pt x="3548" y="434"/>
                  </a:cubicBezTo>
                  <a:lnTo>
                    <a:pt x="3548" y="1501"/>
                  </a:lnTo>
                  <a:cubicBezTo>
                    <a:pt x="1568" y="1627"/>
                    <a:pt x="0" y="3269"/>
                    <a:pt x="0" y="5281"/>
                  </a:cubicBezTo>
                  <a:cubicBezTo>
                    <a:pt x="0" y="5388"/>
                    <a:pt x="5" y="5494"/>
                    <a:pt x="14" y="5600"/>
                  </a:cubicBezTo>
                  <a:cubicBezTo>
                    <a:pt x="22" y="5701"/>
                    <a:pt x="97" y="5785"/>
                    <a:pt x="197" y="5805"/>
                  </a:cubicBezTo>
                  <a:cubicBezTo>
                    <a:pt x="296" y="5826"/>
                    <a:pt x="398" y="5778"/>
                    <a:pt x="446" y="5688"/>
                  </a:cubicBezTo>
                  <a:cubicBezTo>
                    <a:pt x="1047" y="4560"/>
                    <a:pt x="2202" y="3773"/>
                    <a:pt x="3548" y="3687"/>
                  </a:cubicBezTo>
                  <a:lnTo>
                    <a:pt x="3548" y="4802"/>
                  </a:lnTo>
                  <a:cubicBezTo>
                    <a:pt x="3548" y="4964"/>
                    <a:pt x="3646" y="5111"/>
                    <a:pt x="3796" y="5173"/>
                  </a:cubicBezTo>
                  <a:cubicBezTo>
                    <a:pt x="3846" y="5194"/>
                    <a:pt x="3898" y="5204"/>
                    <a:pt x="3950" y="5204"/>
                  </a:cubicBezTo>
                  <a:cubicBezTo>
                    <a:pt x="4054" y="5204"/>
                    <a:pt x="4157" y="5163"/>
                    <a:pt x="4234" y="5086"/>
                  </a:cubicBezTo>
                  <a:lnTo>
                    <a:pt x="6418" y="2902"/>
                  </a:lnTo>
                  <a:cubicBezTo>
                    <a:pt x="6575" y="2745"/>
                    <a:pt x="6575" y="2491"/>
                    <a:pt x="6418" y="2334"/>
                  </a:cubicBezTo>
                  <a:close/>
                </a:path>
              </a:pathLst>
            </a:custGeom>
            <a:noFill/>
            <a:ln w="57150">
              <a:solidFill>
                <a:srgbClr val="B0261F">
                  <a:alpha val="20000"/>
                </a:srgbClr>
              </a:solidFill>
            </a:ln>
            <a:effectLst>
              <a:outerShdw blurRad="88900" sx="102000" sy="102000" algn="ctr" rotWithShape="0">
                <a:srgbClr val="B0261F">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组合 31"/>
          <p:cNvGrpSpPr/>
          <p:nvPr/>
        </p:nvGrpSpPr>
        <p:grpSpPr>
          <a:xfrm>
            <a:off x="8142535" y="2418450"/>
            <a:ext cx="3667852" cy="2518611"/>
            <a:chOff x="8160293" y="2466136"/>
            <a:chExt cx="3667852" cy="2518611"/>
          </a:xfrm>
          <a:effectLst>
            <a:outerShdw blurRad="76200" dir="18900000" sy="23000" kx="-1200000" algn="bl" rotWithShape="0">
              <a:prstClr val="black">
                <a:alpha val="20000"/>
              </a:prstClr>
            </a:outerShdw>
          </a:effectLst>
        </p:grpSpPr>
        <p:grpSp>
          <p:nvGrpSpPr>
            <p:cNvPr id="27" name="组合 26"/>
            <p:cNvGrpSpPr/>
            <p:nvPr/>
          </p:nvGrpSpPr>
          <p:grpSpPr>
            <a:xfrm>
              <a:off x="8160293" y="2466136"/>
              <a:ext cx="3667852" cy="2518611"/>
              <a:chOff x="8037466" y="2317633"/>
              <a:chExt cx="3667852" cy="2518611"/>
            </a:xfrm>
          </p:grpSpPr>
          <p:sp>
            <p:nvSpPr>
              <p:cNvPr id="28" name="矩形 27"/>
              <p:cNvSpPr/>
              <p:nvPr/>
            </p:nvSpPr>
            <p:spPr>
              <a:xfrm>
                <a:off x="8037466" y="2317633"/>
                <a:ext cx="3667852" cy="2518611"/>
              </a:xfrm>
              <a:prstGeom prst="rect">
                <a:avLst/>
              </a:prstGeom>
              <a:solidFill>
                <a:schemeClr val="bg1"/>
              </a:solidFill>
              <a:ln w="12700" cap="rnd">
                <a:noFill/>
                <a:prstDash val="solid"/>
                <a:round/>
              </a:ln>
              <a:effectLst>
                <a:outerShdw blurRad="254000" dist="127000" dir="2700000" algn="tl" rotWithShape="0">
                  <a:prstClr val="black">
                    <a:alpha val="20000"/>
                  </a:prstClr>
                </a:outerShdw>
                <a:reflection blurRad="6350" stA="29000" endPos="49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dirty="0">
                  <a:solidFill>
                    <a:schemeClr val="tx1"/>
                  </a:solidFill>
                </a:endParaRPr>
              </a:p>
            </p:txBody>
          </p:sp>
          <p:sp>
            <p:nvSpPr>
              <p:cNvPr id="29" name="文本框 28"/>
              <p:cNvSpPr txBox="1"/>
              <p:nvPr/>
            </p:nvSpPr>
            <p:spPr>
              <a:xfrm>
                <a:off x="8251391" y="3721418"/>
                <a:ext cx="3240000" cy="460375"/>
              </a:xfrm>
              <a:prstGeom prst="rect">
                <a:avLst/>
              </a:prstGeom>
              <a:noFill/>
            </p:spPr>
            <p:txBody>
              <a:bodyPr wrap="square">
                <a:spAutoFit/>
              </a:bodyPr>
              <a:lstStyle/>
              <a:p>
                <a:pPr algn="ctr">
                  <a:lnSpc>
                    <a:spcPct val="120000"/>
                  </a:lnSpc>
                  <a:buClr>
                    <a:srgbClr val="C80F19"/>
                  </a:buClr>
                  <a:buSzPct val="90000"/>
                </a:pPr>
                <a:r>
                  <a:rPr lang="zh-CN" sz="2000" b="1" dirty="0">
                    <a:solidFill>
                      <a:schemeClr val="tx1">
                        <a:lumMod val="85000"/>
                        <a:lumOff val="15000"/>
                      </a:schemeClr>
                    </a:solidFill>
                    <a:latin typeface="微软雅黑" panose="020B0503020204020204" pitchFamily="34" charset="-122"/>
                    <a:ea typeface="微软雅黑" panose="020B0503020204020204" pitchFamily="34" charset="-122"/>
                  </a:rPr>
                  <a:t>用和平方法进行改造</a:t>
                </a:r>
                <a:endParaRPr 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9122250" y="2317634"/>
                <a:ext cx="1498283" cy="0"/>
              </a:xfrm>
              <a:prstGeom prst="line">
                <a:avLst/>
              </a:prstGeom>
              <a:ln w="50800">
                <a:solidFill>
                  <a:srgbClr val="B0261F"/>
                </a:solidFill>
              </a:ln>
            </p:spPr>
            <p:style>
              <a:lnRef idx="1">
                <a:schemeClr val="accent1"/>
              </a:lnRef>
              <a:fillRef idx="0">
                <a:schemeClr val="accent1"/>
              </a:fillRef>
              <a:effectRef idx="0">
                <a:schemeClr val="accent1"/>
              </a:effectRef>
              <a:fontRef idx="minor">
                <a:schemeClr val="tx1"/>
              </a:fontRef>
            </p:style>
          </p:cxnSp>
        </p:grpSp>
        <p:sp>
          <p:nvSpPr>
            <p:cNvPr id="22" name="flag_150421"/>
            <p:cNvSpPr/>
            <p:nvPr/>
          </p:nvSpPr>
          <p:spPr>
            <a:xfrm>
              <a:off x="9760728" y="2988079"/>
              <a:ext cx="466982" cy="609685"/>
            </a:xfrm>
            <a:custGeom>
              <a:avLst/>
              <a:gdLst>
                <a:gd name="T0" fmla="*/ 4487 w 4563"/>
                <a:gd name="T1" fmla="*/ 135 h 5967"/>
                <a:gd name="T2" fmla="*/ 4331 w 4563"/>
                <a:gd name="T3" fmla="*/ 126 h 5967"/>
                <a:gd name="T4" fmla="*/ 3655 w 4563"/>
                <a:gd name="T5" fmla="*/ 454 h 5967"/>
                <a:gd name="T6" fmla="*/ 2144 w 4563"/>
                <a:gd name="T7" fmla="*/ 435 h 5967"/>
                <a:gd name="T8" fmla="*/ 533 w 4563"/>
                <a:gd name="T9" fmla="*/ 468 h 5967"/>
                <a:gd name="T10" fmla="*/ 533 w 4563"/>
                <a:gd name="T11" fmla="*/ 267 h 5967"/>
                <a:gd name="T12" fmla="*/ 267 w 4563"/>
                <a:gd name="T13" fmla="*/ 0 h 5967"/>
                <a:gd name="T14" fmla="*/ 0 w 4563"/>
                <a:gd name="T15" fmla="*/ 267 h 5967"/>
                <a:gd name="T16" fmla="*/ 0 w 4563"/>
                <a:gd name="T17" fmla="*/ 5700 h 5967"/>
                <a:gd name="T18" fmla="*/ 267 w 4563"/>
                <a:gd name="T19" fmla="*/ 5967 h 5967"/>
                <a:gd name="T20" fmla="*/ 533 w 4563"/>
                <a:gd name="T21" fmla="*/ 5700 h 5967"/>
                <a:gd name="T22" fmla="*/ 533 w 4563"/>
                <a:gd name="T23" fmla="*/ 2945 h 5967"/>
                <a:gd name="T24" fmla="*/ 2144 w 4563"/>
                <a:gd name="T25" fmla="*/ 2912 h 5967"/>
                <a:gd name="T26" fmla="*/ 3655 w 4563"/>
                <a:gd name="T27" fmla="*/ 2931 h 5967"/>
                <a:gd name="T28" fmla="*/ 4403 w 4563"/>
                <a:gd name="T29" fmla="*/ 2568 h 5967"/>
                <a:gd name="T30" fmla="*/ 4563 w 4563"/>
                <a:gd name="T31" fmla="*/ 2313 h 5967"/>
                <a:gd name="T32" fmla="*/ 4563 w 4563"/>
                <a:gd name="T33" fmla="*/ 272 h 5967"/>
                <a:gd name="T34" fmla="*/ 4487 w 4563"/>
                <a:gd name="T35" fmla="*/ 135 h 5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3" h="5967">
                  <a:moveTo>
                    <a:pt x="4487" y="135"/>
                  </a:moveTo>
                  <a:cubicBezTo>
                    <a:pt x="4440" y="105"/>
                    <a:pt x="4381" y="102"/>
                    <a:pt x="4331" y="126"/>
                  </a:cubicBezTo>
                  <a:lnTo>
                    <a:pt x="3655" y="454"/>
                  </a:lnTo>
                  <a:cubicBezTo>
                    <a:pt x="3177" y="686"/>
                    <a:pt x="2617" y="679"/>
                    <a:pt x="2144" y="435"/>
                  </a:cubicBezTo>
                  <a:cubicBezTo>
                    <a:pt x="1636" y="173"/>
                    <a:pt x="1030" y="185"/>
                    <a:pt x="533" y="468"/>
                  </a:cubicBezTo>
                  <a:lnTo>
                    <a:pt x="533" y="267"/>
                  </a:lnTo>
                  <a:cubicBezTo>
                    <a:pt x="533" y="119"/>
                    <a:pt x="414" y="0"/>
                    <a:pt x="267" y="0"/>
                  </a:cubicBezTo>
                  <a:cubicBezTo>
                    <a:pt x="119" y="0"/>
                    <a:pt x="0" y="119"/>
                    <a:pt x="0" y="267"/>
                  </a:cubicBezTo>
                  <a:lnTo>
                    <a:pt x="0" y="5700"/>
                  </a:lnTo>
                  <a:cubicBezTo>
                    <a:pt x="0" y="5847"/>
                    <a:pt x="119" y="5967"/>
                    <a:pt x="267" y="5967"/>
                  </a:cubicBezTo>
                  <a:cubicBezTo>
                    <a:pt x="414" y="5967"/>
                    <a:pt x="533" y="5847"/>
                    <a:pt x="533" y="5700"/>
                  </a:cubicBezTo>
                  <a:lnTo>
                    <a:pt x="533" y="2945"/>
                  </a:lnTo>
                  <a:cubicBezTo>
                    <a:pt x="1030" y="2662"/>
                    <a:pt x="1636" y="2650"/>
                    <a:pt x="2144" y="2912"/>
                  </a:cubicBezTo>
                  <a:cubicBezTo>
                    <a:pt x="2617" y="3156"/>
                    <a:pt x="3177" y="3163"/>
                    <a:pt x="3655" y="2931"/>
                  </a:cubicBezTo>
                  <a:lnTo>
                    <a:pt x="4403" y="2568"/>
                  </a:lnTo>
                  <a:cubicBezTo>
                    <a:pt x="4501" y="2521"/>
                    <a:pt x="4563" y="2422"/>
                    <a:pt x="4563" y="2313"/>
                  </a:cubicBezTo>
                  <a:lnTo>
                    <a:pt x="4563" y="272"/>
                  </a:lnTo>
                  <a:cubicBezTo>
                    <a:pt x="4563" y="216"/>
                    <a:pt x="4534" y="164"/>
                    <a:pt x="4487" y="135"/>
                  </a:cubicBezTo>
                  <a:close/>
                </a:path>
              </a:pathLst>
            </a:custGeom>
            <a:noFill/>
            <a:ln w="57150">
              <a:solidFill>
                <a:srgbClr val="B0261F">
                  <a:alpha val="16000"/>
                </a:srgbClr>
              </a:solidFill>
            </a:ln>
            <a:effectLst>
              <a:outerShdw blurRad="88900" sx="102000" sy="102000" algn="ctr" rotWithShape="0">
                <a:srgbClr val="B0261F">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394700" y="-1"/>
            <a:ext cx="3797300" cy="6858001"/>
          </a:xfrm>
          <a:prstGeom prst="rect">
            <a:avLst/>
          </a:prstGeom>
          <a:solidFill>
            <a:srgbClr val="FCF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a:duotone>
              <a:schemeClr val="bg2">
                <a:shade val="45000"/>
                <a:satMod val="135000"/>
              </a:schemeClr>
              <a:prstClr val="white"/>
            </a:duotone>
            <a:extLst>
              <a:ext uri="{BEBA8EAE-BF5A-486C-A8C5-ECC9F3942E4B}">
                <a14:imgProps xmlns:a14="http://schemas.microsoft.com/office/drawing/2010/main">
                  <a14:imgLayer r:embed="rId2">
                    <a14:imgEffect>
                      <a14:artisticBlur radius="4"/>
                    </a14:imgEffect>
                    <a14:imgEffect>
                      <a14:brightnessContrast bright="20000"/>
                    </a14:imgEffect>
                  </a14:imgLayer>
                </a14:imgProps>
              </a:ext>
              <a:ext uri="{28A0092B-C50C-407E-A947-70E740481C1C}">
                <a14:useLocalDpi xmlns:a14="http://schemas.microsoft.com/office/drawing/2010/main" val="0"/>
              </a:ext>
            </a:extLst>
          </a:blip>
          <a:srcRect t="29419" b="11714"/>
          <a:stretch>
            <a:fillRect/>
          </a:stretch>
        </p:blipFill>
        <p:spPr>
          <a:xfrm>
            <a:off x="0" y="-1"/>
            <a:ext cx="7661055" cy="6858001"/>
          </a:xfrm>
          <a:prstGeom prst="rect">
            <a:avLst/>
          </a:prstGeom>
          <a:effectLst>
            <a:outerShdw blurRad="152400" dist="38100" algn="l" rotWithShape="0">
              <a:prstClr val="black">
                <a:alpha val="28000"/>
              </a:prstClr>
            </a:outerShdw>
          </a:effectLst>
        </p:spPr>
      </p:pic>
      <p:sp>
        <p:nvSpPr>
          <p:cNvPr id="10" name="矩形 9"/>
          <p:cNvSpPr/>
          <p:nvPr/>
        </p:nvSpPr>
        <p:spPr>
          <a:xfrm rot="16200000" flipH="1" flipV="1">
            <a:off x="4301291" y="-1058241"/>
            <a:ext cx="6880666" cy="8951820"/>
          </a:xfrm>
          <a:prstGeom prst="rect">
            <a:avLst/>
          </a:prstGeom>
          <a:gradFill flip="none" rotWithShape="1">
            <a:gsLst>
              <a:gs pos="0">
                <a:schemeClr val="tx1">
                  <a:lumMod val="50000"/>
                  <a:lumOff val="50000"/>
                </a:schemeClr>
              </a:gs>
              <a:gs pos="100000">
                <a:schemeClr val="tx1">
                  <a:lumMod val="65000"/>
                  <a:lumOff val="3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42963"/>
          <a:stretch>
            <a:fillRect/>
          </a:stretch>
        </p:blipFill>
        <p:spPr>
          <a:xfrm>
            <a:off x="356179" y="646844"/>
            <a:ext cx="6705600" cy="5307713"/>
          </a:xfrm>
          <a:prstGeom prst="rect">
            <a:avLst/>
          </a:prstGeom>
          <a:effectLst>
            <a:outerShdw blurRad="50800" dist="38100" dir="2700000" algn="tl" rotWithShape="0">
              <a:prstClr val="black">
                <a:alpha val="40000"/>
              </a:prstClr>
            </a:outerShdw>
            <a:reflection blurRad="6350" stA="28000" endPos="21000" dir="5400000" sy="-100000" algn="bl" rotWithShape="0"/>
          </a:effectLst>
        </p:spPr>
      </p:pic>
      <p:sp>
        <p:nvSpPr>
          <p:cNvPr id="11" name="矩形 10"/>
          <p:cNvSpPr/>
          <p:nvPr/>
        </p:nvSpPr>
        <p:spPr>
          <a:xfrm>
            <a:off x="8022552" y="983472"/>
            <a:ext cx="3255484" cy="967188"/>
          </a:xfrm>
          <a:prstGeom prst="rect">
            <a:avLst/>
          </a:prstGeom>
        </p:spPr>
        <p:txBody>
          <a:bodyPr wrap="square">
            <a:spAutoFit/>
          </a:bodyPr>
          <a:lstStyle/>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在社会主义改造过程中</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也出现了一些问题</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矩形 27"/>
          <p:cNvSpPr/>
          <p:nvPr/>
        </p:nvSpPr>
        <p:spPr>
          <a:xfrm>
            <a:off x="8413045" y="2258597"/>
            <a:ext cx="2575285" cy="468000"/>
          </a:xfrm>
          <a:prstGeom prst="rect">
            <a:avLst/>
          </a:prstGeom>
          <a:solidFill>
            <a:schemeClr val="bg1"/>
          </a:solidFill>
          <a:ln w="1905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29" name="矩形 28"/>
          <p:cNvSpPr/>
          <p:nvPr/>
        </p:nvSpPr>
        <p:spPr>
          <a:xfrm>
            <a:off x="9146689" y="2315066"/>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要求过急</a:t>
            </a:r>
            <a:endParaRPr lang="zh-CN" altLang="en-US" dirty="0">
              <a:latin typeface="微软雅黑" panose="020B0503020204020204" pitchFamily="34" charset="-122"/>
              <a:ea typeface="微软雅黑" panose="020B0503020204020204" pitchFamily="34" charset="-122"/>
            </a:endParaRPr>
          </a:p>
        </p:txBody>
      </p:sp>
      <p:sp>
        <p:nvSpPr>
          <p:cNvPr id="32" name="矩形 31"/>
          <p:cNvSpPr/>
          <p:nvPr/>
        </p:nvSpPr>
        <p:spPr>
          <a:xfrm>
            <a:off x="8413045" y="2908838"/>
            <a:ext cx="2575285" cy="468000"/>
          </a:xfrm>
          <a:prstGeom prst="rect">
            <a:avLst/>
          </a:prstGeom>
          <a:solidFill>
            <a:schemeClr val="bg1"/>
          </a:solidFill>
          <a:ln w="1905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33" name="矩形 32"/>
          <p:cNvSpPr/>
          <p:nvPr/>
        </p:nvSpPr>
        <p:spPr>
          <a:xfrm>
            <a:off x="9146689" y="2965307"/>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工作过粗</a:t>
            </a:r>
            <a:endParaRPr lang="zh-CN" altLang="en-US" dirty="0">
              <a:latin typeface="微软雅黑" panose="020B0503020204020204" pitchFamily="34" charset="-122"/>
              <a:ea typeface="微软雅黑" panose="020B0503020204020204" pitchFamily="34" charset="-122"/>
            </a:endParaRPr>
          </a:p>
        </p:txBody>
      </p:sp>
      <p:sp>
        <p:nvSpPr>
          <p:cNvPr id="35" name="矩形 34"/>
          <p:cNvSpPr/>
          <p:nvPr/>
        </p:nvSpPr>
        <p:spPr>
          <a:xfrm>
            <a:off x="8413045" y="3585177"/>
            <a:ext cx="2575285" cy="468000"/>
          </a:xfrm>
          <a:prstGeom prst="rect">
            <a:avLst/>
          </a:prstGeom>
          <a:solidFill>
            <a:schemeClr val="bg1"/>
          </a:solidFill>
          <a:ln w="1905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36" name="矩形 35"/>
          <p:cNvSpPr/>
          <p:nvPr/>
        </p:nvSpPr>
        <p:spPr>
          <a:xfrm>
            <a:off x="9146689" y="3641646"/>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改变过快</a:t>
            </a:r>
            <a:endParaRPr lang="zh-CN" altLang="en-US" dirty="0">
              <a:latin typeface="微软雅黑" panose="020B0503020204020204" pitchFamily="34" charset="-122"/>
              <a:ea typeface="微软雅黑" panose="020B0503020204020204" pitchFamily="34" charset="-122"/>
            </a:endParaRPr>
          </a:p>
        </p:txBody>
      </p:sp>
      <p:sp>
        <p:nvSpPr>
          <p:cNvPr id="38" name="矩形 37"/>
          <p:cNvSpPr/>
          <p:nvPr/>
        </p:nvSpPr>
        <p:spPr>
          <a:xfrm>
            <a:off x="8413045" y="4270342"/>
            <a:ext cx="2575285" cy="468000"/>
          </a:xfrm>
          <a:prstGeom prst="rect">
            <a:avLst/>
          </a:prstGeom>
          <a:solidFill>
            <a:schemeClr val="bg1"/>
          </a:solidFill>
          <a:ln w="1905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39" name="矩形 38"/>
          <p:cNvSpPr/>
          <p:nvPr/>
        </p:nvSpPr>
        <p:spPr>
          <a:xfrm>
            <a:off x="8569608" y="4326811"/>
            <a:ext cx="226215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形式也过于简单划一</a:t>
            </a:r>
            <a:endParaRPr lang="zh-CN" altLang="en-US" dirty="0">
              <a:latin typeface="微软雅黑" panose="020B0503020204020204" pitchFamily="34" charset="-122"/>
              <a:ea typeface="微软雅黑" panose="020B0503020204020204" pitchFamily="34" charset="-122"/>
            </a:endParaRPr>
          </a:p>
        </p:txBody>
      </p:sp>
      <p:sp>
        <p:nvSpPr>
          <p:cNvPr id="41" name="矩形 40"/>
          <p:cNvSpPr/>
          <p:nvPr/>
        </p:nvSpPr>
        <p:spPr>
          <a:xfrm>
            <a:off x="8413045" y="4887593"/>
            <a:ext cx="2575285" cy="837332"/>
          </a:xfrm>
          <a:prstGeom prst="rect">
            <a:avLst/>
          </a:prstGeom>
          <a:solidFill>
            <a:schemeClr val="bg1"/>
          </a:solidFill>
          <a:ln w="19050">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p>
        </p:txBody>
      </p:sp>
      <p:sp>
        <p:nvSpPr>
          <p:cNvPr id="42" name="矩形 41"/>
          <p:cNvSpPr/>
          <p:nvPr/>
        </p:nvSpPr>
        <p:spPr>
          <a:xfrm>
            <a:off x="8569608" y="4988626"/>
            <a:ext cx="2262158" cy="646331"/>
          </a:xfrm>
          <a:prstGeom prst="rect">
            <a:avLst/>
          </a:prstGeom>
        </p:spPr>
        <p:txBody>
          <a:bodyPr wrap="square">
            <a:spAutoFit/>
          </a:bodyPr>
          <a:lstStyle/>
          <a:p>
            <a:pPr algn="l"/>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对于一部分原工商业者的使用和处理不当</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文本框 22"/>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95250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 二、新民主主义社会如何向社会主义社会过渡？</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flipV="1">
            <a:off x="0" y="2765109"/>
            <a:ext cx="12192000" cy="2599546"/>
          </a:xfrm>
          <a:prstGeom prst="rect">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sp>
        <p:nvSpPr>
          <p:cNvPr id="7" name="矩形: 圆角 6"/>
          <p:cNvSpPr/>
          <p:nvPr/>
        </p:nvSpPr>
        <p:spPr>
          <a:xfrm>
            <a:off x="851381" y="2062192"/>
            <a:ext cx="10489237" cy="3957607"/>
          </a:xfrm>
          <a:prstGeom prst="roundRect">
            <a:avLst>
              <a:gd name="adj" fmla="val 0"/>
            </a:avLst>
          </a:prstGeom>
          <a:solidFill>
            <a:schemeClr val="bg1"/>
          </a:solidFill>
          <a:ln>
            <a:noFill/>
          </a:ln>
          <a:effectLst>
            <a:outerShdw blurRad="190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2010144" y="988123"/>
            <a:ext cx="8171712" cy="527260"/>
            <a:chOff x="734611" y="2497093"/>
            <a:chExt cx="5435366" cy="527260"/>
          </a:xfrm>
        </p:grpSpPr>
        <p:sp>
          <p:nvSpPr>
            <p:cNvPr id="3"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p:cNvSpPr/>
          <p:nvPr/>
        </p:nvSpPr>
        <p:spPr>
          <a:xfrm>
            <a:off x="2359197" y="1008764"/>
            <a:ext cx="7473606"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我国社会主义改造的完成是中国共产党依靠人民取得的伟大创造</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1336643" y="2292510"/>
            <a:ext cx="501840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在改造中出现两个世所罕见的事实</a:t>
            </a:r>
            <a:endParaRPr lang="zh-CN" altLang="en-US" sz="2000" b="1" dirty="0">
              <a:latin typeface="微软雅黑" panose="020B0503020204020204" pitchFamily="34" charset="-122"/>
              <a:ea typeface="微软雅黑" panose="020B0503020204020204" pitchFamily="34" charset="-122"/>
            </a:endParaRPr>
          </a:p>
        </p:txBody>
      </p:sp>
      <p:sp>
        <p:nvSpPr>
          <p:cNvPr id="8" name="剪去对角的矩形 7"/>
          <p:cNvSpPr/>
          <p:nvPr/>
        </p:nvSpPr>
        <p:spPr>
          <a:xfrm>
            <a:off x="1336643" y="3123410"/>
            <a:ext cx="4649182" cy="1152000"/>
          </a:xfrm>
          <a:prstGeom prst="snip2DiagRect">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6"/>
          <p:cNvSpPr/>
          <p:nvPr/>
        </p:nvSpPr>
        <p:spPr>
          <a:xfrm>
            <a:off x="1493342" y="2955391"/>
            <a:ext cx="4351319" cy="2599548"/>
          </a:xfrm>
          <a:prstGeom prst="roundRect">
            <a:avLst>
              <a:gd name="adj" fmla="val 0"/>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zh-CN" altLang="en-US" sz="1200" b="1">
              <a:solidFill>
                <a:schemeClr val="accent2"/>
              </a:solidFill>
            </a:endParaRPr>
          </a:p>
        </p:txBody>
      </p:sp>
      <p:sp>
        <p:nvSpPr>
          <p:cNvPr id="10" name="文本框 9"/>
          <p:cNvSpPr txBox="1"/>
          <p:nvPr/>
        </p:nvSpPr>
        <p:spPr>
          <a:xfrm>
            <a:off x="1696769" y="3027881"/>
            <a:ext cx="3822700" cy="2400657"/>
          </a:xfrm>
          <a:prstGeom prst="rect">
            <a:avLst/>
          </a:prstGeom>
          <a:noFill/>
        </p:spPr>
        <p:txBody>
          <a:bodyPr wrap="square" rtlCol="0">
            <a:spAutoFit/>
          </a:bodyPr>
          <a:lstStyle/>
          <a:p>
            <a:pPr indent="508000" fontAlgn="auto">
              <a:lnSpc>
                <a:spcPct val="150000"/>
              </a:lnSpc>
              <a:buClr>
                <a:srgbClr val="C00000"/>
              </a:buClr>
              <a:extLst>
                <a:ext uri="{35155182-B16C-46BC-9424-99874614C6A1}">
                  <wpsdc:indentchars xmlns:wpsdc="http://www.wps.cn/officeDocument/2017/drawingmlCustomData" val="200" checksum="282533468"/>
                </a:ext>
              </a:extLst>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在一个几亿人口的大国比较顺利地实现了复杂而深刻的社会变革，不仅没有造成生产力的破坏，反而促进了工农业和整个国民经济的发展。</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5469582" y="5154137"/>
            <a:ext cx="267714" cy="247153"/>
          </a:xfrm>
          <a:custGeom>
            <a:avLst/>
            <a:gdLst/>
            <a:ahLst/>
            <a:cxnLst/>
            <a:rect l="l" t="t" r="r" b="b"/>
            <a:pathLst>
              <a:path w="267714" h="247153">
                <a:moveTo>
                  <a:pt x="235233" y="186279"/>
                </a:moveTo>
                <a:cubicBezTo>
                  <a:pt x="254922" y="188344"/>
                  <a:pt x="265749" y="198662"/>
                  <a:pt x="267714" y="217232"/>
                </a:cubicBezTo>
                <a:cubicBezTo>
                  <a:pt x="266667" y="236147"/>
                  <a:pt x="255840" y="246121"/>
                  <a:pt x="235233" y="247153"/>
                </a:cubicBezTo>
                <a:cubicBezTo>
                  <a:pt x="213751" y="246121"/>
                  <a:pt x="202487" y="236154"/>
                  <a:pt x="201440" y="217254"/>
                </a:cubicBezTo>
                <a:cubicBezTo>
                  <a:pt x="203391" y="198655"/>
                  <a:pt x="214655" y="188330"/>
                  <a:pt x="235233" y="186279"/>
                </a:cubicBezTo>
                <a:close/>
                <a:moveTo>
                  <a:pt x="79050" y="0"/>
                </a:moveTo>
                <a:lnTo>
                  <a:pt x="106799" y="0"/>
                </a:lnTo>
                <a:lnTo>
                  <a:pt x="106799" y="198755"/>
                </a:lnTo>
                <a:cubicBezTo>
                  <a:pt x="102296" y="217412"/>
                  <a:pt x="117138" y="226288"/>
                  <a:pt x="151325" y="225385"/>
                </a:cubicBezTo>
                <a:lnTo>
                  <a:pt x="151325" y="247153"/>
                </a:lnTo>
                <a:lnTo>
                  <a:pt x="0" y="247153"/>
                </a:lnTo>
                <a:lnTo>
                  <a:pt x="0" y="225385"/>
                </a:lnTo>
                <a:cubicBezTo>
                  <a:pt x="35090" y="226288"/>
                  <a:pt x="50384" y="217526"/>
                  <a:pt x="45881" y="199099"/>
                </a:cubicBezTo>
                <a:lnTo>
                  <a:pt x="45881" y="56335"/>
                </a:lnTo>
                <a:cubicBezTo>
                  <a:pt x="50384" y="44963"/>
                  <a:pt x="37786" y="40181"/>
                  <a:pt x="8088" y="41988"/>
                </a:cubicBezTo>
                <a:lnTo>
                  <a:pt x="8088" y="20262"/>
                </a:lnTo>
                <a:cubicBezTo>
                  <a:pt x="40999" y="20262"/>
                  <a:pt x="64653" y="13508"/>
                  <a:pt x="79050" y="0"/>
                </a:cubicBezTo>
                <a:close/>
              </a:path>
            </a:pathLst>
          </a:custGeom>
          <a:gradFill flip="none" rotWithShape="1">
            <a:gsLst>
              <a:gs pos="100000">
                <a:srgbClr val="EFC879"/>
              </a:gs>
              <a:gs pos="0">
                <a:srgbClr val="EFC879">
                  <a:alpha val="0"/>
                </a:srgbClr>
              </a:gs>
            </a:gsLst>
            <a:lin ang="189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800" b="1" dirty="0">
              <a:gradFill flip="none" rotWithShape="1">
                <a:gsLst>
                  <a:gs pos="100000">
                    <a:srgbClr val="EFC879"/>
                  </a:gs>
                  <a:gs pos="0">
                    <a:srgbClr val="EFC879">
                      <a:alpha val="0"/>
                    </a:srgbClr>
                  </a:gs>
                </a:gsLst>
                <a:lin ang="18900000" scaled="1"/>
                <a:tileRect/>
              </a:gradFill>
              <a:latin typeface="方正粗黑宋简体" panose="02000000000000000000" pitchFamily="2" charset="-122"/>
              <a:ea typeface="方正粗黑宋简体" panose="02000000000000000000" pitchFamily="2" charset="-122"/>
            </a:endParaRPr>
          </a:p>
        </p:txBody>
      </p:sp>
      <p:sp>
        <p:nvSpPr>
          <p:cNvPr id="14" name="剪去对角的矩形 7"/>
          <p:cNvSpPr/>
          <p:nvPr/>
        </p:nvSpPr>
        <p:spPr>
          <a:xfrm>
            <a:off x="6264243" y="3123410"/>
            <a:ext cx="4649182" cy="1152000"/>
          </a:xfrm>
          <a:prstGeom prst="snip2DiagRect">
            <a:avLst/>
          </a:prstGeom>
          <a:solidFill>
            <a:srgbClr val="EFC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6"/>
          <p:cNvSpPr/>
          <p:nvPr/>
        </p:nvSpPr>
        <p:spPr>
          <a:xfrm>
            <a:off x="6420942" y="2955391"/>
            <a:ext cx="4351319" cy="2599548"/>
          </a:xfrm>
          <a:prstGeom prst="roundRect">
            <a:avLst>
              <a:gd name="adj" fmla="val 0"/>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zh-CN" altLang="en-US" sz="1200" b="1">
              <a:solidFill>
                <a:schemeClr val="accent2"/>
              </a:solidFill>
            </a:endParaRPr>
          </a:p>
        </p:txBody>
      </p:sp>
      <p:sp>
        <p:nvSpPr>
          <p:cNvPr id="16" name="文本框 15"/>
          <p:cNvSpPr txBox="1"/>
          <p:nvPr/>
        </p:nvSpPr>
        <p:spPr>
          <a:xfrm>
            <a:off x="6624369" y="3027881"/>
            <a:ext cx="3822700" cy="1938992"/>
          </a:xfrm>
          <a:prstGeom prst="rect">
            <a:avLst/>
          </a:prstGeom>
          <a:noFill/>
        </p:spPr>
        <p:txBody>
          <a:bodyPr wrap="square" rtlCol="0">
            <a:spAutoFit/>
          </a:bodyPr>
          <a:lstStyle/>
          <a:p>
            <a:pPr indent="508000" fontAlgn="auto">
              <a:lnSpc>
                <a:spcPct val="150000"/>
              </a:lnSpc>
              <a:buClr>
                <a:srgbClr val="C00000"/>
              </a:buClr>
              <a:extLst>
                <a:ext uri="{35155182-B16C-46BC-9424-99874614C6A1}">
                  <wpsdc:indentchars xmlns:wpsdc="http://www.wps.cn/officeDocument/2017/drawingmlCustomData" val="200" checksum="282533468"/>
                </a:ext>
              </a:extLst>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生产关系的深刻变革没有引起巨大的社会动荡，反而极大地加强人民的团结，并且是在人民普遍拥护下完成的。</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10380984" y="5152825"/>
            <a:ext cx="283911" cy="248465"/>
          </a:xfrm>
          <a:custGeom>
            <a:avLst/>
            <a:gdLst/>
            <a:ahLst/>
            <a:cxnLst/>
            <a:rect l="l" t="t" r="r" b="b"/>
            <a:pathLst>
              <a:path w="283911" h="248465">
                <a:moveTo>
                  <a:pt x="251431" y="187591"/>
                </a:moveTo>
                <a:cubicBezTo>
                  <a:pt x="271120" y="189656"/>
                  <a:pt x="281947" y="199974"/>
                  <a:pt x="283911" y="218544"/>
                </a:cubicBezTo>
                <a:cubicBezTo>
                  <a:pt x="282865" y="237459"/>
                  <a:pt x="272038" y="247433"/>
                  <a:pt x="251431" y="248465"/>
                </a:cubicBezTo>
                <a:cubicBezTo>
                  <a:pt x="229949" y="247433"/>
                  <a:pt x="218685" y="237466"/>
                  <a:pt x="217638" y="218566"/>
                </a:cubicBezTo>
                <a:cubicBezTo>
                  <a:pt x="219588" y="199967"/>
                  <a:pt x="230853" y="189642"/>
                  <a:pt x="251431" y="187591"/>
                </a:cubicBezTo>
                <a:close/>
                <a:moveTo>
                  <a:pt x="86321" y="0"/>
                </a:moveTo>
                <a:cubicBezTo>
                  <a:pt x="138548" y="2853"/>
                  <a:pt x="165615" y="26300"/>
                  <a:pt x="167523" y="70338"/>
                </a:cubicBezTo>
                <a:cubicBezTo>
                  <a:pt x="167523" y="97040"/>
                  <a:pt x="146787" y="122651"/>
                  <a:pt x="105315" y="147173"/>
                </a:cubicBezTo>
                <a:cubicBezTo>
                  <a:pt x="75645" y="165486"/>
                  <a:pt x="54092" y="181210"/>
                  <a:pt x="40655" y="194345"/>
                </a:cubicBezTo>
                <a:lnTo>
                  <a:pt x="99313" y="194345"/>
                </a:lnTo>
                <a:cubicBezTo>
                  <a:pt x="132138" y="195220"/>
                  <a:pt x="149002" y="180371"/>
                  <a:pt x="149906" y="149797"/>
                </a:cubicBezTo>
                <a:lnTo>
                  <a:pt x="171588" y="149797"/>
                </a:lnTo>
                <a:lnTo>
                  <a:pt x="165888" y="248465"/>
                </a:lnTo>
                <a:lnTo>
                  <a:pt x="0" y="248465"/>
                </a:lnTo>
                <a:cubicBezTo>
                  <a:pt x="0" y="228991"/>
                  <a:pt x="1986" y="217268"/>
                  <a:pt x="5959" y="213296"/>
                </a:cubicBezTo>
                <a:cubicBezTo>
                  <a:pt x="22063" y="186437"/>
                  <a:pt x="43881" y="158330"/>
                  <a:pt x="71415" y="128975"/>
                </a:cubicBezTo>
                <a:cubicBezTo>
                  <a:pt x="95793" y="105529"/>
                  <a:pt x="107079" y="84248"/>
                  <a:pt x="105272" y="65133"/>
                </a:cubicBezTo>
                <a:cubicBezTo>
                  <a:pt x="103623" y="39607"/>
                  <a:pt x="91426" y="26027"/>
                  <a:pt x="68683" y="24392"/>
                </a:cubicBezTo>
                <a:cubicBezTo>
                  <a:pt x="54637" y="25016"/>
                  <a:pt x="43591" y="29705"/>
                  <a:pt x="35546" y="38460"/>
                </a:cubicBezTo>
                <a:lnTo>
                  <a:pt x="30842" y="45210"/>
                </a:lnTo>
                <a:lnTo>
                  <a:pt x="30878" y="45193"/>
                </a:lnTo>
                <a:cubicBezTo>
                  <a:pt x="33567" y="44755"/>
                  <a:pt x="36640" y="45006"/>
                  <a:pt x="40096" y="45946"/>
                </a:cubicBezTo>
                <a:cubicBezTo>
                  <a:pt x="56515" y="46978"/>
                  <a:pt x="65227" y="55539"/>
                  <a:pt x="66231" y="71629"/>
                </a:cubicBezTo>
                <a:cubicBezTo>
                  <a:pt x="65198" y="92193"/>
                  <a:pt x="55282" y="102998"/>
                  <a:pt x="36482" y="104045"/>
                </a:cubicBezTo>
                <a:cubicBezTo>
                  <a:pt x="14972" y="103012"/>
                  <a:pt x="3707" y="90845"/>
                  <a:pt x="2689" y="67542"/>
                </a:cubicBezTo>
                <a:cubicBezTo>
                  <a:pt x="5500" y="26300"/>
                  <a:pt x="33377" y="3785"/>
                  <a:pt x="86321" y="0"/>
                </a:cubicBezTo>
                <a:close/>
              </a:path>
            </a:pathLst>
          </a:custGeom>
          <a:gradFill flip="none" rotWithShape="1">
            <a:gsLst>
              <a:gs pos="100000">
                <a:srgbClr val="EFC879"/>
              </a:gs>
              <a:gs pos="0">
                <a:srgbClr val="EFC879">
                  <a:alpha val="0"/>
                </a:srgbClr>
              </a:gs>
            </a:gsLst>
            <a:lin ang="189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800" b="1" dirty="0">
              <a:gradFill flip="none" rotWithShape="1">
                <a:gsLst>
                  <a:gs pos="100000">
                    <a:srgbClr val="EFC879"/>
                  </a:gs>
                  <a:gs pos="0">
                    <a:srgbClr val="EFC879">
                      <a:alpha val="0"/>
                    </a:srgbClr>
                  </a:gs>
                </a:gsLst>
                <a:lin ang="18900000" scaled="1"/>
                <a:tileRect/>
              </a:gradFill>
              <a:latin typeface="方正粗黑宋简体" panose="02000000000000000000" pitchFamily="2" charset="-122"/>
              <a:ea typeface="方正粗黑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9363" b="6237"/>
          <a:stretch>
            <a:fillRect/>
          </a:stretch>
        </p:blipFill>
        <p:spPr>
          <a:xfrm>
            <a:off x="0" y="0"/>
            <a:ext cx="12192000" cy="6858000"/>
          </a:xfrm>
          <a:prstGeom prst="rect">
            <a:avLst/>
          </a:prstGeom>
        </p:spPr>
      </p:pic>
      <p:sp>
        <p:nvSpPr>
          <p:cNvPr id="4" name="矩形 3"/>
          <p:cNvSpPr/>
          <p:nvPr/>
        </p:nvSpPr>
        <p:spPr>
          <a:xfrm rot="5400000" flipH="1">
            <a:off x="3181350" y="-3181350"/>
            <a:ext cx="5829300" cy="12192000"/>
          </a:xfrm>
          <a:prstGeom prst="rect">
            <a:avLst/>
          </a:prstGeom>
          <a:gradFill>
            <a:gsLst>
              <a:gs pos="100000">
                <a:srgbClr val="FAFAFA">
                  <a:alpha val="0"/>
                </a:srgbClr>
              </a:gs>
              <a:gs pos="43381">
                <a:srgbClr val="FAFAFA">
                  <a:alpha val="67000"/>
                </a:srgbClr>
              </a:gs>
              <a:gs pos="0">
                <a:srgbClr val="FAFAFA"/>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0" y="793020"/>
            <a:ext cx="12372852" cy="318633"/>
            <a:chOff x="203200" y="793020"/>
            <a:chExt cx="12372852" cy="318633"/>
          </a:xfrm>
        </p:grpSpPr>
        <p:sp>
          <p:nvSpPr>
            <p:cNvPr id="11" name="文本框 10"/>
            <p:cNvSpPr txBox="1"/>
            <p:nvPr/>
          </p:nvSpPr>
          <p:spPr>
            <a:xfrm>
              <a:off x="3507035" y="793020"/>
              <a:ext cx="5763965" cy="318633"/>
            </a:xfrm>
            <a:custGeom>
              <a:avLst/>
              <a:gdLst/>
              <a:ahLst/>
              <a:cxnLst/>
              <a:rect l="l" t="t" r="r" b="b"/>
              <a:pathLst>
                <a:path w="5141435" h="284219">
                  <a:moveTo>
                    <a:pt x="577360" y="210952"/>
                  </a:moveTo>
                  <a:lnTo>
                    <a:pt x="570105" y="216080"/>
                  </a:lnTo>
                  <a:lnTo>
                    <a:pt x="412347" y="216080"/>
                  </a:lnTo>
                  <a:lnTo>
                    <a:pt x="412347" y="244766"/>
                  </a:lnTo>
                  <a:lnTo>
                    <a:pt x="577360" y="244766"/>
                  </a:lnTo>
                  <a:close/>
                  <a:moveTo>
                    <a:pt x="4950488" y="204192"/>
                  </a:moveTo>
                  <a:lnTo>
                    <a:pt x="4950488" y="239092"/>
                  </a:lnTo>
                  <a:lnTo>
                    <a:pt x="4962804" y="239092"/>
                  </a:lnTo>
                  <a:cubicBezTo>
                    <a:pt x="4968857" y="239861"/>
                    <a:pt x="4971491" y="237666"/>
                    <a:pt x="4970710" y="232507"/>
                  </a:cubicBezTo>
                  <a:lnTo>
                    <a:pt x="4970710" y="204192"/>
                  </a:lnTo>
                  <a:close/>
                  <a:moveTo>
                    <a:pt x="3298422" y="191077"/>
                  </a:moveTo>
                  <a:lnTo>
                    <a:pt x="3298422" y="251947"/>
                  </a:lnTo>
                  <a:lnTo>
                    <a:pt x="3341991" y="251947"/>
                  </a:lnTo>
                  <a:lnTo>
                    <a:pt x="3341991" y="191077"/>
                  </a:lnTo>
                  <a:close/>
                  <a:moveTo>
                    <a:pt x="2923375" y="174427"/>
                  </a:moveTo>
                  <a:lnTo>
                    <a:pt x="2923375" y="199560"/>
                  </a:lnTo>
                  <a:lnTo>
                    <a:pt x="2995519" y="199560"/>
                  </a:lnTo>
                  <a:lnTo>
                    <a:pt x="2995519" y="174427"/>
                  </a:lnTo>
                  <a:close/>
                  <a:moveTo>
                    <a:pt x="4896277" y="162520"/>
                  </a:moveTo>
                  <a:lnTo>
                    <a:pt x="4896277" y="192398"/>
                  </a:lnTo>
                  <a:lnTo>
                    <a:pt x="4914137" y="192398"/>
                  </a:lnTo>
                  <a:lnTo>
                    <a:pt x="4914137" y="162520"/>
                  </a:lnTo>
                  <a:close/>
                  <a:moveTo>
                    <a:pt x="4970710" y="161154"/>
                  </a:moveTo>
                  <a:lnTo>
                    <a:pt x="4964013" y="162520"/>
                  </a:lnTo>
                  <a:lnTo>
                    <a:pt x="4950488" y="162520"/>
                  </a:lnTo>
                  <a:lnTo>
                    <a:pt x="4950488" y="187867"/>
                  </a:lnTo>
                  <a:lnTo>
                    <a:pt x="4958507" y="177310"/>
                  </a:lnTo>
                  <a:lnTo>
                    <a:pt x="4970710" y="187728"/>
                  </a:lnTo>
                  <a:close/>
                  <a:moveTo>
                    <a:pt x="3532975" y="154167"/>
                  </a:moveTo>
                  <a:lnTo>
                    <a:pt x="3532975" y="226944"/>
                  </a:lnTo>
                  <a:lnTo>
                    <a:pt x="3565810" y="226944"/>
                  </a:lnTo>
                  <a:lnTo>
                    <a:pt x="3565810" y="154167"/>
                  </a:lnTo>
                  <a:close/>
                  <a:moveTo>
                    <a:pt x="2585275" y="151786"/>
                  </a:moveTo>
                  <a:lnTo>
                    <a:pt x="2585275" y="197179"/>
                  </a:lnTo>
                  <a:lnTo>
                    <a:pt x="2658554" y="197179"/>
                  </a:lnTo>
                  <a:lnTo>
                    <a:pt x="2658554" y="151786"/>
                  </a:lnTo>
                  <a:close/>
                  <a:moveTo>
                    <a:pt x="4931394" y="142568"/>
                  </a:moveTo>
                  <a:lnTo>
                    <a:pt x="4928606" y="147289"/>
                  </a:lnTo>
                  <a:lnTo>
                    <a:pt x="4923851" y="150726"/>
                  </a:lnTo>
                  <a:lnTo>
                    <a:pt x="4929653" y="150726"/>
                  </a:lnTo>
                  <a:close/>
                  <a:moveTo>
                    <a:pt x="2923375" y="138689"/>
                  </a:moveTo>
                  <a:lnTo>
                    <a:pt x="2923375" y="162632"/>
                  </a:lnTo>
                  <a:lnTo>
                    <a:pt x="2995519" y="162632"/>
                  </a:lnTo>
                  <a:lnTo>
                    <a:pt x="2995519" y="138689"/>
                  </a:lnTo>
                  <a:close/>
                  <a:moveTo>
                    <a:pt x="4618509" y="133834"/>
                  </a:moveTo>
                  <a:lnTo>
                    <a:pt x="4668534" y="138522"/>
                  </a:lnTo>
                  <a:cubicBezTo>
                    <a:pt x="4675740" y="138522"/>
                    <a:pt x="4678952" y="140649"/>
                    <a:pt x="4678170" y="144903"/>
                  </a:cubicBezTo>
                  <a:cubicBezTo>
                    <a:pt x="4678170" y="150968"/>
                    <a:pt x="4673501" y="155556"/>
                    <a:pt x="4664162" y="158669"/>
                  </a:cubicBezTo>
                  <a:lnTo>
                    <a:pt x="4664162" y="160753"/>
                  </a:lnTo>
                  <a:cubicBezTo>
                    <a:pt x="4664162" y="178191"/>
                    <a:pt x="4662221" y="192782"/>
                    <a:pt x="4658339" y="204527"/>
                  </a:cubicBezTo>
                  <a:cubicBezTo>
                    <a:pt x="4690126" y="209637"/>
                    <a:pt x="4714751" y="215516"/>
                    <a:pt x="4732213" y="222163"/>
                  </a:cubicBezTo>
                  <a:cubicBezTo>
                    <a:pt x="4753781" y="230944"/>
                    <a:pt x="4764565" y="240543"/>
                    <a:pt x="4764565" y="250961"/>
                  </a:cubicBezTo>
                  <a:cubicBezTo>
                    <a:pt x="4763635" y="268548"/>
                    <a:pt x="4756491" y="277782"/>
                    <a:pt x="4743134" y="278662"/>
                  </a:cubicBezTo>
                  <a:cubicBezTo>
                    <a:pt x="4734366" y="279481"/>
                    <a:pt x="4727259" y="275872"/>
                    <a:pt x="4721814" y="267835"/>
                  </a:cubicBezTo>
                  <a:cubicBezTo>
                    <a:pt x="4705195" y="248214"/>
                    <a:pt x="4682679" y="230832"/>
                    <a:pt x="4654265" y="215689"/>
                  </a:cubicBezTo>
                  <a:cubicBezTo>
                    <a:pt x="4641490" y="248171"/>
                    <a:pt x="4594393" y="269962"/>
                    <a:pt x="4512971" y="281062"/>
                  </a:cubicBezTo>
                  <a:lnTo>
                    <a:pt x="4511111" y="270365"/>
                  </a:lnTo>
                  <a:cubicBezTo>
                    <a:pt x="4556231" y="254440"/>
                    <a:pt x="4585246" y="239644"/>
                    <a:pt x="4598156" y="225977"/>
                  </a:cubicBezTo>
                  <a:cubicBezTo>
                    <a:pt x="4613275" y="212396"/>
                    <a:pt x="4620444" y="192230"/>
                    <a:pt x="4619662" y="165478"/>
                  </a:cubicBezTo>
                  <a:cubicBezTo>
                    <a:pt x="4619662" y="161026"/>
                    <a:pt x="4619278" y="155277"/>
                    <a:pt x="4618509" y="148233"/>
                  </a:cubicBezTo>
                  <a:cubicBezTo>
                    <a:pt x="4618509" y="143346"/>
                    <a:pt x="4618509" y="138547"/>
                    <a:pt x="4618509" y="133834"/>
                  </a:cubicBezTo>
                  <a:close/>
                  <a:moveTo>
                    <a:pt x="1289893" y="129871"/>
                  </a:moveTo>
                  <a:lnTo>
                    <a:pt x="1329258" y="158558"/>
                  </a:lnTo>
                  <a:cubicBezTo>
                    <a:pt x="1331652" y="159748"/>
                    <a:pt x="1332849" y="161491"/>
                    <a:pt x="1332849" y="163785"/>
                  </a:cubicBezTo>
                  <a:cubicBezTo>
                    <a:pt x="1332849" y="169280"/>
                    <a:pt x="1328545" y="172027"/>
                    <a:pt x="1319938" y="172027"/>
                  </a:cubicBezTo>
                  <a:lnTo>
                    <a:pt x="1204782" y="172027"/>
                  </a:lnTo>
                  <a:cubicBezTo>
                    <a:pt x="1179643" y="200230"/>
                    <a:pt x="1158906" y="218474"/>
                    <a:pt x="1142572" y="226758"/>
                  </a:cubicBezTo>
                  <a:lnTo>
                    <a:pt x="1246324" y="225735"/>
                  </a:lnTo>
                  <a:cubicBezTo>
                    <a:pt x="1238907" y="213754"/>
                    <a:pt x="1229568" y="199765"/>
                    <a:pt x="1218307" y="183766"/>
                  </a:cubicBezTo>
                  <a:lnTo>
                    <a:pt x="1224427" y="176547"/>
                  </a:lnTo>
                  <a:cubicBezTo>
                    <a:pt x="1277968" y="201464"/>
                    <a:pt x="1305148" y="225313"/>
                    <a:pt x="1305967" y="248097"/>
                  </a:cubicBezTo>
                  <a:cubicBezTo>
                    <a:pt x="1304218" y="265671"/>
                    <a:pt x="1295195" y="275307"/>
                    <a:pt x="1278899" y="277006"/>
                  </a:cubicBezTo>
                  <a:cubicBezTo>
                    <a:pt x="1271284" y="277837"/>
                    <a:pt x="1265200" y="272932"/>
                    <a:pt x="1260648" y="262291"/>
                  </a:cubicBezTo>
                  <a:cubicBezTo>
                    <a:pt x="1258292" y="255209"/>
                    <a:pt x="1256370" y="250025"/>
                    <a:pt x="1254881" y="246738"/>
                  </a:cubicBezTo>
                  <a:cubicBezTo>
                    <a:pt x="1195784" y="258409"/>
                    <a:pt x="1151632" y="266074"/>
                    <a:pt x="1122425" y="269732"/>
                  </a:cubicBezTo>
                  <a:cubicBezTo>
                    <a:pt x="1121643" y="279307"/>
                    <a:pt x="1117830" y="284094"/>
                    <a:pt x="1110983" y="284094"/>
                  </a:cubicBezTo>
                  <a:cubicBezTo>
                    <a:pt x="1105824" y="284094"/>
                    <a:pt x="1102699" y="280833"/>
                    <a:pt x="1101607" y="274309"/>
                  </a:cubicBezTo>
                  <a:lnTo>
                    <a:pt x="1088734" y="229102"/>
                  </a:lnTo>
                  <a:cubicBezTo>
                    <a:pt x="1104286" y="229102"/>
                    <a:pt x="1113321" y="226901"/>
                    <a:pt x="1115839" y="222498"/>
                  </a:cubicBezTo>
                  <a:cubicBezTo>
                    <a:pt x="1126678" y="207801"/>
                    <a:pt x="1136321" y="190978"/>
                    <a:pt x="1144767" y="172027"/>
                  </a:cubicBezTo>
                  <a:lnTo>
                    <a:pt x="1065386" y="172027"/>
                  </a:lnTo>
                  <a:lnTo>
                    <a:pt x="1065386" y="159079"/>
                  </a:lnTo>
                  <a:lnTo>
                    <a:pt x="1267569" y="159079"/>
                  </a:lnTo>
                  <a:close/>
                  <a:moveTo>
                    <a:pt x="3918925" y="121160"/>
                  </a:moveTo>
                  <a:lnTo>
                    <a:pt x="3914608" y="122021"/>
                  </a:lnTo>
                  <a:lnTo>
                    <a:pt x="3890162" y="122021"/>
                  </a:lnTo>
                  <a:lnTo>
                    <a:pt x="3890162" y="182575"/>
                  </a:lnTo>
                  <a:cubicBezTo>
                    <a:pt x="3889418" y="182662"/>
                    <a:pt x="3891434" y="182308"/>
                    <a:pt x="3896209" y="181515"/>
                  </a:cubicBezTo>
                  <a:cubicBezTo>
                    <a:pt x="3899154" y="180777"/>
                    <a:pt x="3903554" y="179524"/>
                    <a:pt x="3909408" y="177757"/>
                  </a:cubicBezTo>
                  <a:lnTo>
                    <a:pt x="3917586" y="175203"/>
                  </a:lnTo>
                  <a:lnTo>
                    <a:pt x="3917100" y="175227"/>
                  </a:lnTo>
                  <a:close/>
                  <a:moveTo>
                    <a:pt x="4970710" y="120495"/>
                  </a:moveTo>
                  <a:cubicBezTo>
                    <a:pt x="4972545" y="122058"/>
                    <a:pt x="4971380" y="122839"/>
                    <a:pt x="4967213" y="122839"/>
                  </a:cubicBezTo>
                  <a:cubicBezTo>
                    <a:pt x="4964099" y="128147"/>
                    <a:pt x="4960663" y="133125"/>
                    <a:pt x="4956902" y="137773"/>
                  </a:cubicBezTo>
                  <a:lnTo>
                    <a:pt x="4956285" y="138425"/>
                  </a:lnTo>
                  <a:lnTo>
                    <a:pt x="4970710" y="149434"/>
                  </a:lnTo>
                  <a:close/>
                  <a:moveTo>
                    <a:pt x="4896277" y="115923"/>
                  </a:moveTo>
                  <a:lnTo>
                    <a:pt x="4896277" y="150726"/>
                  </a:lnTo>
                  <a:lnTo>
                    <a:pt x="4908483" y="150726"/>
                  </a:lnTo>
                  <a:lnTo>
                    <a:pt x="4906370" y="149503"/>
                  </a:lnTo>
                  <a:cubicBezTo>
                    <a:pt x="4903865" y="147044"/>
                    <a:pt x="4902361" y="143148"/>
                    <a:pt x="4901859" y="137815"/>
                  </a:cubicBezTo>
                  <a:close/>
                  <a:moveTo>
                    <a:pt x="5008215" y="107733"/>
                  </a:moveTo>
                  <a:lnTo>
                    <a:pt x="5008215" y="144159"/>
                  </a:lnTo>
                  <a:cubicBezTo>
                    <a:pt x="5008215" y="151216"/>
                    <a:pt x="5008215" y="165540"/>
                    <a:pt x="5008215" y="187133"/>
                  </a:cubicBezTo>
                  <a:cubicBezTo>
                    <a:pt x="5008997" y="212892"/>
                    <a:pt x="5009387" y="231068"/>
                    <a:pt x="5009387" y="241660"/>
                  </a:cubicBezTo>
                  <a:lnTo>
                    <a:pt x="5008921" y="246529"/>
                  </a:lnTo>
                  <a:lnTo>
                    <a:pt x="5010523" y="243604"/>
                  </a:lnTo>
                  <a:cubicBezTo>
                    <a:pt x="5025873" y="208164"/>
                    <a:pt x="5034418" y="162874"/>
                    <a:pt x="5036157" y="107733"/>
                  </a:cubicBezTo>
                  <a:close/>
                  <a:moveTo>
                    <a:pt x="4972155" y="106344"/>
                  </a:moveTo>
                  <a:lnTo>
                    <a:pt x="4972366" y="106394"/>
                  </a:lnTo>
                  <a:cubicBezTo>
                    <a:pt x="4974065" y="106369"/>
                    <a:pt x="4974915" y="106356"/>
                    <a:pt x="4974915" y="106356"/>
                  </a:cubicBezTo>
                  <a:close/>
                  <a:moveTo>
                    <a:pt x="2822228" y="105928"/>
                  </a:moveTo>
                  <a:lnTo>
                    <a:pt x="2861816" y="124290"/>
                  </a:lnTo>
                  <a:cubicBezTo>
                    <a:pt x="2867757" y="126981"/>
                    <a:pt x="2870281" y="130163"/>
                    <a:pt x="2869388" y="133834"/>
                  </a:cubicBezTo>
                  <a:cubicBezTo>
                    <a:pt x="2868433" y="138609"/>
                    <a:pt x="2864600" y="142863"/>
                    <a:pt x="2857891" y="146596"/>
                  </a:cubicBezTo>
                  <a:lnTo>
                    <a:pt x="2857891" y="210108"/>
                  </a:lnTo>
                  <a:cubicBezTo>
                    <a:pt x="2855944" y="218573"/>
                    <a:pt x="2861453" y="224921"/>
                    <a:pt x="2874420" y="229153"/>
                  </a:cubicBezTo>
                  <a:lnTo>
                    <a:pt x="2880071" y="229739"/>
                  </a:lnTo>
                  <a:lnTo>
                    <a:pt x="2880066" y="230033"/>
                  </a:lnTo>
                  <a:lnTo>
                    <a:pt x="2881473" y="229884"/>
                  </a:lnTo>
                  <a:lnTo>
                    <a:pt x="2935691" y="235502"/>
                  </a:lnTo>
                  <a:cubicBezTo>
                    <a:pt x="2969127" y="236296"/>
                    <a:pt x="3013627" y="232786"/>
                    <a:pt x="3069189" y="224972"/>
                  </a:cubicBezTo>
                  <a:lnTo>
                    <a:pt x="3069189" y="235539"/>
                  </a:lnTo>
                  <a:cubicBezTo>
                    <a:pt x="3057506" y="240984"/>
                    <a:pt x="3051665" y="253405"/>
                    <a:pt x="3051665" y="272802"/>
                  </a:cubicBezTo>
                  <a:cubicBezTo>
                    <a:pt x="3016603" y="274476"/>
                    <a:pt x="2983898" y="275314"/>
                    <a:pt x="2953550" y="275314"/>
                  </a:cubicBezTo>
                  <a:cubicBezTo>
                    <a:pt x="2891972" y="276095"/>
                    <a:pt x="2855497" y="260530"/>
                    <a:pt x="2844124" y="228619"/>
                  </a:cubicBezTo>
                  <a:cubicBezTo>
                    <a:pt x="2837278" y="241654"/>
                    <a:pt x="2828243" y="254124"/>
                    <a:pt x="2817019" y="266030"/>
                  </a:cubicBezTo>
                  <a:cubicBezTo>
                    <a:pt x="2817788" y="276882"/>
                    <a:pt x="2814544" y="281924"/>
                    <a:pt x="2807289" y="281155"/>
                  </a:cubicBezTo>
                  <a:cubicBezTo>
                    <a:pt x="2805404" y="281155"/>
                    <a:pt x="2803153" y="278333"/>
                    <a:pt x="2800536" y="272690"/>
                  </a:cubicBezTo>
                  <a:lnTo>
                    <a:pt x="2776016" y="237102"/>
                  </a:lnTo>
                  <a:cubicBezTo>
                    <a:pt x="2792499" y="230169"/>
                    <a:pt x="2805342" y="223515"/>
                    <a:pt x="2814544" y="217140"/>
                  </a:cubicBezTo>
                  <a:lnTo>
                    <a:pt x="2814544" y="141071"/>
                  </a:lnTo>
                  <a:lnTo>
                    <a:pt x="2779514" y="141071"/>
                  </a:lnTo>
                  <a:lnTo>
                    <a:pt x="2779514" y="128122"/>
                  </a:lnTo>
                  <a:lnTo>
                    <a:pt x="2809838" y="128122"/>
                  </a:lnTo>
                  <a:close/>
                  <a:moveTo>
                    <a:pt x="4957737" y="102971"/>
                  </a:moveTo>
                  <a:lnTo>
                    <a:pt x="4970710" y="106006"/>
                  </a:lnTo>
                  <a:lnTo>
                    <a:pt x="4970710" y="102971"/>
                  </a:lnTo>
                  <a:close/>
                  <a:moveTo>
                    <a:pt x="4903677" y="102971"/>
                  </a:moveTo>
                  <a:lnTo>
                    <a:pt x="4925337" y="115481"/>
                  </a:lnTo>
                  <a:lnTo>
                    <a:pt x="4933133" y="133439"/>
                  </a:lnTo>
                  <a:lnTo>
                    <a:pt x="4935047" y="121593"/>
                  </a:lnTo>
                  <a:lnTo>
                    <a:pt x="4936778" y="102971"/>
                  </a:lnTo>
                  <a:close/>
                  <a:moveTo>
                    <a:pt x="2923375" y="102971"/>
                  </a:moveTo>
                  <a:lnTo>
                    <a:pt x="2923375" y="125741"/>
                  </a:lnTo>
                  <a:lnTo>
                    <a:pt x="2995519" y="125741"/>
                  </a:lnTo>
                  <a:lnTo>
                    <a:pt x="2995519" y="102971"/>
                  </a:lnTo>
                  <a:close/>
                  <a:moveTo>
                    <a:pt x="4024685" y="97017"/>
                  </a:moveTo>
                  <a:lnTo>
                    <a:pt x="4024685" y="143601"/>
                  </a:lnTo>
                  <a:lnTo>
                    <a:pt x="4044460" y="143601"/>
                  </a:lnTo>
                  <a:lnTo>
                    <a:pt x="4044460" y="97017"/>
                  </a:lnTo>
                  <a:close/>
                  <a:moveTo>
                    <a:pt x="3960428" y="97017"/>
                  </a:moveTo>
                  <a:lnTo>
                    <a:pt x="3960428" y="143601"/>
                  </a:lnTo>
                  <a:lnTo>
                    <a:pt x="3980185" y="143601"/>
                  </a:lnTo>
                  <a:lnTo>
                    <a:pt x="3980185" y="97017"/>
                  </a:lnTo>
                  <a:close/>
                  <a:moveTo>
                    <a:pt x="4704476" y="93985"/>
                  </a:moveTo>
                  <a:lnTo>
                    <a:pt x="4743841" y="110542"/>
                  </a:lnTo>
                  <a:cubicBezTo>
                    <a:pt x="4749248" y="112700"/>
                    <a:pt x="4751952" y="115379"/>
                    <a:pt x="4751952" y="118579"/>
                  </a:cubicBezTo>
                  <a:cubicBezTo>
                    <a:pt x="4751952" y="123788"/>
                    <a:pt x="4748058" y="128730"/>
                    <a:pt x="4740269" y="133406"/>
                  </a:cubicBezTo>
                  <a:lnTo>
                    <a:pt x="4740269" y="143080"/>
                  </a:lnTo>
                  <a:cubicBezTo>
                    <a:pt x="4740269" y="143861"/>
                    <a:pt x="4740269" y="146583"/>
                    <a:pt x="4740269" y="151247"/>
                  </a:cubicBezTo>
                  <a:cubicBezTo>
                    <a:pt x="4741050" y="168399"/>
                    <a:pt x="4741441" y="183580"/>
                    <a:pt x="4741441" y="196788"/>
                  </a:cubicBezTo>
                  <a:cubicBezTo>
                    <a:pt x="4741441" y="205060"/>
                    <a:pt x="4738099" y="209755"/>
                    <a:pt x="4731413" y="210871"/>
                  </a:cubicBezTo>
                  <a:cubicBezTo>
                    <a:pt x="4722075" y="212421"/>
                    <a:pt x="4710578" y="213196"/>
                    <a:pt x="4696923" y="213196"/>
                  </a:cubicBezTo>
                  <a:lnTo>
                    <a:pt x="4696923" y="127974"/>
                  </a:lnTo>
                  <a:lnTo>
                    <a:pt x="4591422" y="127974"/>
                  </a:lnTo>
                  <a:lnTo>
                    <a:pt x="4591422" y="208452"/>
                  </a:lnTo>
                  <a:cubicBezTo>
                    <a:pt x="4591422" y="215720"/>
                    <a:pt x="4587757" y="220402"/>
                    <a:pt x="4580427" y="222498"/>
                  </a:cubicBezTo>
                  <a:cubicBezTo>
                    <a:pt x="4567777" y="224086"/>
                    <a:pt x="4556218" y="224879"/>
                    <a:pt x="4545750" y="224879"/>
                  </a:cubicBezTo>
                  <a:cubicBezTo>
                    <a:pt x="4546532" y="196031"/>
                    <a:pt x="4546922" y="178104"/>
                    <a:pt x="4546922" y="171097"/>
                  </a:cubicBezTo>
                  <a:lnTo>
                    <a:pt x="4546922" y="146596"/>
                  </a:lnTo>
                  <a:cubicBezTo>
                    <a:pt x="4546922" y="135694"/>
                    <a:pt x="4546922" y="121661"/>
                    <a:pt x="4546922" y="104496"/>
                  </a:cubicBezTo>
                  <a:lnTo>
                    <a:pt x="4597617" y="115026"/>
                  </a:lnTo>
                  <a:lnTo>
                    <a:pt x="4692123" y="115026"/>
                  </a:lnTo>
                  <a:close/>
                  <a:moveTo>
                    <a:pt x="2275154" y="87492"/>
                  </a:moveTo>
                  <a:cubicBezTo>
                    <a:pt x="2271086" y="95641"/>
                    <a:pt x="2266485" y="103243"/>
                    <a:pt x="2261350" y="110300"/>
                  </a:cubicBezTo>
                  <a:cubicBezTo>
                    <a:pt x="2270503" y="134212"/>
                    <a:pt x="2279259" y="153411"/>
                    <a:pt x="2287618" y="167897"/>
                  </a:cubicBezTo>
                  <a:cubicBezTo>
                    <a:pt x="2298818" y="143551"/>
                    <a:pt x="2305577" y="116749"/>
                    <a:pt x="2307896" y="87492"/>
                  </a:cubicBezTo>
                  <a:close/>
                  <a:moveTo>
                    <a:pt x="4200823" y="85651"/>
                  </a:moveTo>
                  <a:lnTo>
                    <a:pt x="4240169" y="102208"/>
                  </a:lnTo>
                  <a:cubicBezTo>
                    <a:pt x="4245577" y="104366"/>
                    <a:pt x="4248280" y="107007"/>
                    <a:pt x="4248280" y="110133"/>
                  </a:cubicBezTo>
                  <a:cubicBezTo>
                    <a:pt x="4249062" y="114511"/>
                    <a:pt x="4244783" y="119521"/>
                    <a:pt x="4235444" y="125164"/>
                  </a:cubicBezTo>
                  <a:lnTo>
                    <a:pt x="4235444" y="210555"/>
                  </a:lnTo>
                  <a:lnTo>
                    <a:pt x="4275255" y="191877"/>
                  </a:lnTo>
                  <a:lnTo>
                    <a:pt x="4280967" y="200620"/>
                  </a:lnTo>
                  <a:cubicBezTo>
                    <a:pt x="4260081" y="226082"/>
                    <a:pt x="4239847" y="245908"/>
                    <a:pt x="4220263" y="260096"/>
                  </a:cubicBezTo>
                  <a:cubicBezTo>
                    <a:pt x="4221826" y="270402"/>
                    <a:pt x="4218825" y="276113"/>
                    <a:pt x="4211259" y="277230"/>
                  </a:cubicBezTo>
                  <a:cubicBezTo>
                    <a:pt x="4208196" y="277230"/>
                    <a:pt x="4205226" y="275307"/>
                    <a:pt x="4202348" y="271463"/>
                  </a:cubicBezTo>
                  <a:lnTo>
                    <a:pt x="4180452" y="235837"/>
                  </a:lnTo>
                  <a:cubicBezTo>
                    <a:pt x="4189791" y="230045"/>
                    <a:pt x="4194070" y="222957"/>
                    <a:pt x="4193288" y="214573"/>
                  </a:cubicBezTo>
                  <a:lnTo>
                    <a:pt x="4193288" y="119639"/>
                  </a:lnTo>
                  <a:lnTo>
                    <a:pt x="4161774" y="119639"/>
                  </a:lnTo>
                  <a:lnTo>
                    <a:pt x="4161774" y="106691"/>
                  </a:lnTo>
                  <a:lnTo>
                    <a:pt x="4189698" y="106691"/>
                  </a:lnTo>
                  <a:close/>
                  <a:moveTo>
                    <a:pt x="3532975" y="80349"/>
                  </a:moveTo>
                  <a:lnTo>
                    <a:pt x="3532975" y="141219"/>
                  </a:lnTo>
                  <a:lnTo>
                    <a:pt x="3565810" y="141219"/>
                  </a:lnTo>
                  <a:lnTo>
                    <a:pt x="3565810" y="80349"/>
                  </a:lnTo>
                  <a:close/>
                  <a:moveTo>
                    <a:pt x="3284897" y="78693"/>
                  </a:moveTo>
                  <a:cubicBezTo>
                    <a:pt x="3269518" y="101389"/>
                    <a:pt x="3253879" y="118108"/>
                    <a:pt x="3237979" y="128848"/>
                  </a:cubicBezTo>
                  <a:lnTo>
                    <a:pt x="3231338" y="122541"/>
                  </a:lnTo>
                  <a:lnTo>
                    <a:pt x="3238936" y="109339"/>
                  </a:lnTo>
                  <a:lnTo>
                    <a:pt x="3234872" y="111212"/>
                  </a:lnTo>
                  <a:lnTo>
                    <a:pt x="3211446" y="113755"/>
                  </a:lnTo>
                  <a:lnTo>
                    <a:pt x="3219580" y="114691"/>
                  </a:lnTo>
                  <a:cubicBezTo>
                    <a:pt x="3225211" y="114691"/>
                    <a:pt x="3228026" y="116706"/>
                    <a:pt x="3228026" y="120737"/>
                  </a:cubicBezTo>
                  <a:cubicBezTo>
                    <a:pt x="3226935" y="126157"/>
                    <a:pt x="3223431" y="130349"/>
                    <a:pt x="3217515" y="133313"/>
                  </a:cubicBezTo>
                  <a:lnTo>
                    <a:pt x="3217515" y="156726"/>
                  </a:lnTo>
                  <a:lnTo>
                    <a:pt x="3231821" y="139210"/>
                  </a:lnTo>
                  <a:lnTo>
                    <a:pt x="3254722" y="155525"/>
                  </a:lnTo>
                  <a:cubicBezTo>
                    <a:pt x="3272234" y="143011"/>
                    <a:pt x="3287750" y="129493"/>
                    <a:pt x="3301268" y="114970"/>
                  </a:cubicBezTo>
                  <a:cubicBezTo>
                    <a:pt x="3294484" y="105829"/>
                    <a:pt x="3289027" y="93737"/>
                    <a:pt x="3284897" y="78693"/>
                  </a:cubicBezTo>
                  <a:close/>
                  <a:moveTo>
                    <a:pt x="3303854" y="56536"/>
                  </a:moveTo>
                  <a:cubicBezTo>
                    <a:pt x="3301200" y="61844"/>
                    <a:pt x="3297765" y="66315"/>
                    <a:pt x="3293548" y="69949"/>
                  </a:cubicBezTo>
                  <a:cubicBezTo>
                    <a:pt x="3302403" y="80318"/>
                    <a:pt x="3310291" y="88640"/>
                    <a:pt x="3317211" y="94915"/>
                  </a:cubicBezTo>
                  <a:cubicBezTo>
                    <a:pt x="3325583" y="82835"/>
                    <a:pt x="3333217" y="70042"/>
                    <a:pt x="3340112" y="56536"/>
                  </a:cubicBezTo>
                  <a:close/>
                  <a:moveTo>
                    <a:pt x="789477" y="46360"/>
                  </a:moveTo>
                  <a:lnTo>
                    <a:pt x="830740" y="68182"/>
                  </a:lnTo>
                  <a:cubicBezTo>
                    <a:pt x="833729" y="71171"/>
                    <a:pt x="835223" y="73608"/>
                    <a:pt x="835223" y="75493"/>
                  </a:cubicBezTo>
                  <a:cubicBezTo>
                    <a:pt x="836005" y="80330"/>
                    <a:pt x="830932" y="84497"/>
                    <a:pt x="820006" y="87995"/>
                  </a:cubicBezTo>
                  <a:cubicBezTo>
                    <a:pt x="807095" y="110034"/>
                    <a:pt x="795827" y="125059"/>
                    <a:pt x="786203" y="133071"/>
                  </a:cubicBezTo>
                  <a:cubicBezTo>
                    <a:pt x="820446" y="142001"/>
                    <a:pt x="836737" y="154763"/>
                    <a:pt x="835075" y="171357"/>
                  </a:cubicBezTo>
                  <a:cubicBezTo>
                    <a:pt x="832495" y="185930"/>
                    <a:pt x="824489" y="194115"/>
                    <a:pt x="811057" y="195914"/>
                  </a:cubicBezTo>
                  <a:cubicBezTo>
                    <a:pt x="801768" y="196695"/>
                    <a:pt x="796162" y="191350"/>
                    <a:pt x="794240" y="179877"/>
                  </a:cubicBezTo>
                  <a:cubicBezTo>
                    <a:pt x="790532" y="165888"/>
                    <a:pt x="787462" y="154502"/>
                    <a:pt x="785031" y="145721"/>
                  </a:cubicBezTo>
                  <a:lnTo>
                    <a:pt x="785031" y="262384"/>
                  </a:lnTo>
                  <a:cubicBezTo>
                    <a:pt x="785031" y="271475"/>
                    <a:pt x="781273" y="276554"/>
                    <a:pt x="773757" y="277620"/>
                  </a:cubicBezTo>
                  <a:cubicBezTo>
                    <a:pt x="762893" y="279183"/>
                    <a:pt x="752208" y="279964"/>
                    <a:pt x="741704" y="279964"/>
                  </a:cubicBezTo>
                  <a:cubicBezTo>
                    <a:pt x="743254" y="244122"/>
                    <a:pt x="744029" y="211801"/>
                    <a:pt x="744029" y="183003"/>
                  </a:cubicBezTo>
                  <a:lnTo>
                    <a:pt x="744029" y="169069"/>
                  </a:lnTo>
                  <a:cubicBezTo>
                    <a:pt x="735285" y="178036"/>
                    <a:pt x="721649" y="186593"/>
                    <a:pt x="703120" y="194742"/>
                  </a:cubicBezTo>
                  <a:lnTo>
                    <a:pt x="698506" y="187784"/>
                  </a:lnTo>
                  <a:cubicBezTo>
                    <a:pt x="735242" y="149783"/>
                    <a:pt x="761312" y="113971"/>
                    <a:pt x="776715" y="80349"/>
                  </a:cubicBezTo>
                  <a:lnTo>
                    <a:pt x="707845" y="80349"/>
                  </a:lnTo>
                  <a:lnTo>
                    <a:pt x="707845" y="67401"/>
                  </a:lnTo>
                  <a:lnTo>
                    <a:pt x="774576" y="67401"/>
                  </a:lnTo>
                  <a:close/>
                  <a:moveTo>
                    <a:pt x="412347" y="44630"/>
                  </a:moveTo>
                  <a:lnTo>
                    <a:pt x="412347" y="203132"/>
                  </a:lnTo>
                  <a:lnTo>
                    <a:pt x="471395" y="203132"/>
                  </a:lnTo>
                  <a:lnTo>
                    <a:pt x="471395" y="141089"/>
                  </a:lnTo>
                  <a:lnTo>
                    <a:pt x="423546" y="141089"/>
                  </a:lnTo>
                  <a:lnTo>
                    <a:pt x="423546" y="129294"/>
                  </a:lnTo>
                  <a:lnTo>
                    <a:pt x="471395" y="129294"/>
                  </a:lnTo>
                  <a:lnTo>
                    <a:pt x="471395" y="85111"/>
                  </a:lnTo>
                  <a:lnTo>
                    <a:pt x="417705" y="85111"/>
                  </a:lnTo>
                  <a:lnTo>
                    <a:pt x="417705" y="72163"/>
                  </a:lnTo>
                  <a:lnTo>
                    <a:pt x="527763" y="72163"/>
                  </a:lnTo>
                  <a:lnTo>
                    <a:pt x="544302" y="52295"/>
                  </a:lnTo>
                  <a:lnTo>
                    <a:pt x="572170" y="73335"/>
                  </a:lnTo>
                  <a:cubicBezTo>
                    <a:pt x="574340" y="73335"/>
                    <a:pt x="575425" y="74513"/>
                    <a:pt x="575425" y="76870"/>
                  </a:cubicBezTo>
                  <a:cubicBezTo>
                    <a:pt x="575425" y="81161"/>
                    <a:pt x="572412" y="83908"/>
                    <a:pt x="566384" y="85111"/>
                  </a:cubicBezTo>
                  <a:lnTo>
                    <a:pt x="513550" y="85111"/>
                  </a:lnTo>
                  <a:lnTo>
                    <a:pt x="513550" y="129294"/>
                  </a:lnTo>
                  <a:lnTo>
                    <a:pt x="522982" y="129294"/>
                  </a:lnTo>
                  <a:lnTo>
                    <a:pt x="538367" y="109426"/>
                  </a:lnTo>
                  <a:lnTo>
                    <a:pt x="565714" y="130671"/>
                  </a:lnTo>
                  <a:cubicBezTo>
                    <a:pt x="566731" y="132730"/>
                    <a:pt x="567240" y="133759"/>
                    <a:pt x="567240" y="133759"/>
                  </a:cubicBezTo>
                  <a:cubicBezTo>
                    <a:pt x="567240" y="138646"/>
                    <a:pt x="564108" y="141089"/>
                    <a:pt x="557845" y="141089"/>
                  </a:cubicBezTo>
                  <a:lnTo>
                    <a:pt x="513550" y="141089"/>
                  </a:lnTo>
                  <a:lnTo>
                    <a:pt x="513550" y="203132"/>
                  </a:lnTo>
                  <a:lnTo>
                    <a:pt x="529047" y="203132"/>
                  </a:lnTo>
                  <a:lnTo>
                    <a:pt x="537921" y="196565"/>
                  </a:lnTo>
                  <a:cubicBezTo>
                    <a:pt x="532848" y="196118"/>
                    <a:pt x="529344" y="190773"/>
                    <a:pt x="527410" y="180529"/>
                  </a:cubicBezTo>
                  <a:cubicBezTo>
                    <a:pt x="525934" y="172393"/>
                    <a:pt x="522046" y="163234"/>
                    <a:pt x="515745" y="153051"/>
                  </a:cubicBezTo>
                  <a:lnTo>
                    <a:pt x="520061" y="147079"/>
                  </a:lnTo>
                  <a:cubicBezTo>
                    <a:pt x="549963" y="152090"/>
                    <a:pt x="564914" y="161838"/>
                    <a:pt x="564914" y="176324"/>
                  </a:cubicBezTo>
                  <a:cubicBezTo>
                    <a:pt x="564914" y="184708"/>
                    <a:pt x="562192" y="190035"/>
                    <a:pt x="556748" y="192305"/>
                  </a:cubicBezTo>
                  <a:lnTo>
                    <a:pt x="576430" y="204899"/>
                  </a:lnTo>
                  <a:lnTo>
                    <a:pt x="577360" y="205781"/>
                  </a:lnTo>
                  <a:lnTo>
                    <a:pt x="577360" y="44630"/>
                  </a:lnTo>
                  <a:close/>
                  <a:moveTo>
                    <a:pt x="3919020" y="43746"/>
                  </a:moveTo>
                  <a:lnTo>
                    <a:pt x="3914608" y="44630"/>
                  </a:lnTo>
                  <a:lnTo>
                    <a:pt x="3890162" y="44630"/>
                  </a:lnTo>
                  <a:lnTo>
                    <a:pt x="3890162" y="106784"/>
                  </a:lnTo>
                  <a:lnTo>
                    <a:pt x="3897436" y="90618"/>
                  </a:lnTo>
                  <a:lnTo>
                    <a:pt x="3919395" y="107215"/>
                  </a:lnTo>
                  <a:lnTo>
                    <a:pt x="3919426" y="106301"/>
                  </a:lnTo>
                  <a:lnTo>
                    <a:pt x="3919426" y="53783"/>
                  </a:lnTo>
                  <a:cubicBezTo>
                    <a:pt x="3919426" y="52301"/>
                    <a:pt x="3919330" y="49639"/>
                    <a:pt x="3919137" y="45797"/>
                  </a:cubicBezTo>
                  <a:close/>
                  <a:moveTo>
                    <a:pt x="3173443" y="39867"/>
                  </a:moveTo>
                  <a:lnTo>
                    <a:pt x="3173443" y="93594"/>
                  </a:lnTo>
                  <a:lnTo>
                    <a:pt x="3202651" y="93594"/>
                  </a:lnTo>
                  <a:lnTo>
                    <a:pt x="3202651" y="39867"/>
                  </a:lnTo>
                  <a:close/>
                  <a:moveTo>
                    <a:pt x="4024685" y="38677"/>
                  </a:moveTo>
                  <a:lnTo>
                    <a:pt x="4024685" y="84069"/>
                  </a:lnTo>
                  <a:lnTo>
                    <a:pt x="4044460" y="84069"/>
                  </a:lnTo>
                  <a:lnTo>
                    <a:pt x="4044460" y="38677"/>
                  </a:lnTo>
                  <a:close/>
                  <a:moveTo>
                    <a:pt x="3960428" y="38677"/>
                  </a:moveTo>
                  <a:lnTo>
                    <a:pt x="3960428" y="84069"/>
                  </a:lnTo>
                  <a:lnTo>
                    <a:pt x="3980185" y="84069"/>
                  </a:lnTo>
                  <a:lnTo>
                    <a:pt x="3980185" y="38677"/>
                  </a:lnTo>
                  <a:close/>
                  <a:moveTo>
                    <a:pt x="2597778" y="34682"/>
                  </a:moveTo>
                  <a:lnTo>
                    <a:pt x="2594441" y="40156"/>
                  </a:lnTo>
                  <a:cubicBezTo>
                    <a:pt x="2591877" y="41873"/>
                    <a:pt x="2588319" y="42732"/>
                    <a:pt x="2583768" y="42732"/>
                  </a:cubicBezTo>
                  <a:cubicBezTo>
                    <a:pt x="2583619" y="43030"/>
                    <a:pt x="2582751" y="45182"/>
                    <a:pt x="2581163" y="49188"/>
                  </a:cubicBezTo>
                  <a:cubicBezTo>
                    <a:pt x="2578856" y="52251"/>
                    <a:pt x="2577461" y="53560"/>
                    <a:pt x="2576977" y="53113"/>
                  </a:cubicBezTo>
                  <a:lnTo>
                    <a:pt x="2597851" y="53113"/>
                  </a:lnTo>
                  <a:lnTo>
                    <a:pt x="2597851" y="48499"/>
                  </a:lnTo>
                  <a:close/>
                  <a:moveTo>
                    <a:pt x="5081420" y="28010"/>
                  </a:moveTo>
                  <a:lnTo>
                    <a:pt x="5076062" y="30993"/>
                  </a:lnTo>
                  <a:lnTo>
                    <a:pt x="5076062" y="85502"/>
                  </a:lnTo>
                  <a:cubicBezTo>
                    <a:pt x="5076062" y="88615"/>
                    <a:pt x="5076062" y="91709"/>
                    <a:pt x="5076062" y="94785"/>
                  </a:cubicBezTo>
                  <a:lnTo>
                    <a:pt x="5084247" y="94785"/>
                  </a:lnTo>
                  <a:lnTo>
                    <a:pt x="5095763" y="79232"/>
                  </a:lnTo>
                  <a:cubicBezTo>
                    <a:pt x="5093555" y="77571"/>
                    <a:pt x="5091999" y="74023"/>
                    <a:pt x="5091093" y="68591"/>
                  </a:cubicBezTo>
                  <a:cubicBezTo>
                    <a:pt x="5088824" y="54924"/>
                    <a:pt x="5084929" y="42224"/>
                    <a:pt x="5079411" y="30491"/>
                  </a:cubicBezTo>
                  <a:close/>
                  <a:moveTo>
                    <a:pt x="1939472" y="26436"/>
                  </a:moveTo>
                  <a:lnTo>
                    <a:pt x="1998371" y="38174"/>
                  </a:lnTo>
                  <a:cubicBezTo>
                    <a:pt x="2005019" y="39365"/>
                    <a:pt x="2007952" y="41864"/>
                    <a:pt x="2007170" y="45672"/>
                  </a:cubicBezTo>
                  <a:cubicBezTo>
                    <a:pt x="2007170" y="51650"/>
                    <a:pt x="2001937" y="56648"/>
                    <a:pt x="1991469" y="60666"/>
                  </a:cubicBezTo>
                  <a:cubicBezTo>
                    <a:pt x="1977603" y="122331"/>
                    <a:pt x="1957152" y="166582"/>
                    <a:pt x="1930115" y="193421"/>
                  </a:cubicBezTo>
                  <a:cubicBezTo>
                    <a:pt x="1956780" y="209866"/>
                    <a:pt x="1994136" y="221332"/>
                    <a:pt x="2042182" y="227819"/>
                  </a:cubicBezTo>
                  <a:lnTo>
                    <a:pt x="2039001" y="238255"/>
                  </a:lnTo>
                  <a:cubicBezTo>
                    <a:pt x="2024949" y="243712"/>
                    <a:pt x="2012634" y="257981"/>
                    <a:pt x="2002055" y="281062"/>
                  </a:cubicBezTo>
                  <a:cubicBezTo>
                    <a:pt x="1948104" y="265249"/>
                    <a:pt x="1911127" y="247346"/>
                    <a:pt x="1891122" y="227354"/>
                  </a:cubicBezTo>
                  <a:cubicBezTo>
                    <a:pt x="1862088" y="248165"/>
                    <a:pt x="1817520" y="266068"/>
                    <a:pt x="1757418" y="281062"/>
                  </a:cubicBezTo>
                  <a:lnTo>
                    <a:pt x="1753716" y="270774"/>
                  </a:lnTo>
                  <a:cubicBezTo>
                    <a:pt x="1804231" y="246887"/>
                    <a:pt x="1841587" y="223503"/>
                    <a:pt x="1865784" y="200620"/>
                  </a:cubicBezTo>
                  <a:cubicBezTo>
                    <a:pt x="1840185" y="168796"/>
                    <a:pt x="1822282" y="113847"/>
                    <a:pt x="1812075" y="35775"/>
                  </a:cubicBezTo>
                  <a:lnTo>
                    <a:pt x="1823982" y="31105"/>
                  </a:lnTo>
                  <a:cubicBezTo>
                    <a:pt x="1842461" y="93625"/>
                    <a:pt x="1866720" y="138764"/>
                    <a:pt x="1896758" y="166520"/>
                  </a:cubicBezTo>
                  <a:cubicBezTo>
                    <a:pt x="1914295" y="142782"/>
                    <a:pt x="1926927" y="112465"/>
                    <a:pt x="1934654" y="75568"/>
                  </a:cubicBezTo>
                  <a:cubicBezTo>
                    <a:pt x="1936998" y="60449"/>
                    <a:pt x="1938604" y="44072"/>
                    <a:pt x="1939472" y="26436"/>
                  </a:cubicBezTo>
                  <a:close/>
                  <a:moveTo>
                    <a:pt x="204591" y="26312"/>
                  </a:moveTo>
                  <a:lnTo>
                    <a:pt x="197402" y="29970"/>
                  </a:lnTo>
                  <a:cubicBezTo>
                    <a:pt x="197402" y="58124"/>
                    <a:pt x="198109" y="81713"/>
                    <a:pt x="199523" y="100738"/>
                  </a:cubicBezTo>
                  <a:lnTo>
                    <a:pt x="226628" y="100738"/>
                  </a:lnTo>
                  <a:lnTo>
                    <a:pt x="240927" y="81114"/>
                  </a:lnTo>
                  <a:lnTo>
                    <a:pt x="239762" y="81428"/>
                  </a:lnTo>
                  <a:cubicBezTo>
                    <a:pt x="230733" y="81428"/>
                    <a:pt x="224340" y="75760"/>
                    <a:pt x="220582" y="64424"/>
                  </a:cubicBezTo>
                  <a:cubicBezTo>
                    <a:pt x="216886" y="51947"/>
                    <a:pt x="211045" y="40711"/>
                    <a:pt x="203058" y="30714"/>
                  </a:cubicBezTo>
                  <a:close/>
                  <a:moveTo>
                    <a:pt x="2454473" y="11255"/>
                  </a:moveTo>
                  <a:cubicBezTo>
                    <a:pt x="2499841" y="21884"/>
                    <a:pt x="2521328" y="36581"/>
                    <a:pt x="2518934" y="55345"/>
                  </a:cubicBezTo>
                  <a:cubicBezTo>
                    <a:pt x="2517235" y="73304"/>
                    <a:pt x="2508020" y="83170"/>
                    <a:pt x="2491290" y="84944"/>
                  </a:cubicBezTo>
                  <a:cubicBezTo>
                    <a:pt x="2481442" y="84944"/>
                    <a:pt x="2475098" y="79710"/>
                    <a:pt x="2472258" y="69242"/>
                  </a:cubicBezTo>
                  <a:cubicBezTo>
                    <a:pt x="2468476" y="49597"/>
                    <a:pt x="2461059" y="32296"/>
                    <a:pt x="2450008" y="17339"/>
                  </a:cubicBezTo>
                  <a:close/>
                  <a:moveTo>
                    <a:pt x="585006" y="9469"/>
                  </a:moveTo>
                  <a:lnTo>
                    <a:pt x="625878" y="26194"/>
                  </a:lnTo>
                  <a:cubicBezTo>
                    <a:pt x="630207" y="28364"/>
                    <a:pt x="632371" y="30987"/>
                    <a:pt x="632371" y="34063"/>
                  </a:cubicBezTo>
                  <a:cubicBezTo>
                    <a:pt x="632371" y="40066"/>
                    <a:pt x="628483" y="45393"/>
                    <a:pt x="620706" y="50043"/>
                  </a:cubicBezTo>
                  <a:lnTo>
                    <a:pt x="620706" y="115584"/>
                  </a:lnTo>
                  <a:cubicBezTo>
                    <a:pt x="620706" y="173949"/>
                    <a:pt x="621482" y="223348"/>
                    <a:pt x="623032" y="263779"/>
                  </a:cubicBezTo>
                  <a:cubicBezTo>
                    <a:pt x="623032" y="272213"/>
                    <a:pt x="619640" y="276430"/>
                    <a:pt x="612856" y="276430"/>
                  </a:cubicBezTo>
                  <a:cubicBezTo>
                    <a:pt x="609061" y="277186"/>
                    <a:pt x="602177" y="277949"/>
                    <a:pt x="592206" y="278718"/>
                  </a:cubicBezTo>
                  <a:cubicBezTo>
                    <a:pt x="587394" y="279524"/>
                    <a:pt x="582445" y="279927"/>
                    <a:pt x="577360" y="279927"/>
                  </a:cubicBezTo>
                  <a:lnTo>
                    <a:pt x="577360" y="255408"/>
                  </a:lnTo>
                  <a:lnTo>
                    <a:pt x="412347" y="255408"/>
                  </a:lnTo>
                  <a:lnTo>
                    <a:pt x="412347" y="263798"/>
                  </a:lnTo>
                  <a:cubicBezTo>
                    <a:pt x="413116" y="272988"/>
                    <a:pt x="409315" y="277583"/>
                    <a:pt x="400943" y="277583"/>
                  </a:cubicBezTo>
                  <a:cubicBezTo>
                    <a:pt x="385800" y="279146"/>
                    <a:pt x="374377" y="279388"/>
                    <a:pt x="366675" y="278309"/>
                  </a:cubicBezTo>
                  <a:cubicBezTo>
                    <a:pt x="368226" y="240469"/>
                    <a:pt x="369001" y="202921"/>
                    <a:pt x="369001" y="165664"/>
                  </a:cubicBezTo>
                  <a:lnTo>
                    <a:pt x="369001" y="91120"/>
                  </a:lnTo>
                  <a:cubicBezTo>
                    <a:pt x="369001" y="59444"/>
                    <a:pt x="368616" y="34956"/>
                    <a:pt x="367847" y="17655"/>
                  </a:cubicBezTo>
                  <a:lnTo>
                    <a:pt x="417351" y="31682"/>
                  </a:lnTo>
                  <a:lnTo>
                    <a:pt x="572765" y="31682"/>
                  </a:lnTo>
                  <a:close/>
                  <a:moveTo>
                    <a:pt x="4186628" y="7758"/>
                  </a:moveTo>
                  <a:cubicBezTo>
                    <a:pt x="4228139" y="16774"/>
                    <a:pt x="4248479" y="30671"/>
                    <a:pt x="4247648" y="49448"/>
                  </a:cubicBezTo>
                  <a:cubicBezTo>
                    <a:pt x="4245043" y="65125"/>
                    <a:pt x="4235816" y="73844"/>
                    <a:pt x="4219966" y="75605"/>
                  </a:cubicBezTo>
                  <a:cubicBezTo>
                    <a:pt x="4211780" y="75605"/>
                    <a:pt x="4205827" y="70024"/>
                    <a:pt x="4202106" y="58862"/>
                  </a:cubicBezTo>
                  <a:cubicBezTo>
                    <a:pt x="4198336" y="42962"/>
                    <a:pt x="4191707" y="27930"/>
                    <a:pt x="4182219" y="13767"/>
                  </a:cubicBezTo>
                  <a:close/>
                  <a:moveTo>
                    <a:pt x="1858249" y="6586"/>
                  </a:moveTo>
                  <a:cubicBezTo>
                    <a:pt x="1897602" y="19695"/>
                    <a:pt x="1917278" y="35235"/>
                    <a:pt x="1917278" y="53206"/>
                  </a:cubicBezTo>
                  <a:cubicBezTo>
                    <a:pt x="1915505" y="70160"/>
                    <a:pt x="1907214" y="79939"/>
                    <a:pt x="1892406" y="82544"/>
                  </a:cubicBezTo>
                  <a:cubicBezTo>
                    <a:pt x="1880437" y="83362"/>
                    <a:pt x="1873504" y="77719"/>
                    <a:pt x="1871607" y="65615"/>
                  </a:cubicBezTo>
                  <a:cubicBezTo>
                    <a:pt x="1868568" y="46602"/>
                    <a:pt x="1862733" y="29363"/>
                    <a:pt x="1854101" y="13897"/>
                  </a:cubicBezTo>
                  <a:close/>
                  <a:moveTo>
                    <a:pt x="4911309" y="6288"/>
                  </a:moveTo>
                  <a:lnTo>
                    <a:pt x="4954581" y="12148"/>
                  </a:lnTo>
                  <a:cubicBezTo>
                    <a:pt x="4961625" y="12148"/>
                    <a:pt x="4964757" y="14275"/>
                    <a:pt x="4963976" y="18529"/>
                  </a:cubicBezTo>
                  <a:cubicBezTo>
                    <a:pt x="4963976" y="23713"/>
                    <a:pt x="4960025" y="27887"/>
                    <a:pt x="4952125" y="31049"/>
                  </a:cubicBezTo>
                  <a:lnTo>
                    <a:pt x="4951139" y="47160"/>
                  </a:lnTo>
                  <a:lnTo>
                    <a:pt x="4968794" y="47160"/>
                  </a:lnTo>
                  <a:lnTo>
                    <a:pt x="4987565" y="23794"/>
                  </a:lnTo>
                  <a:lnTo>
                    <a:pt x="5021312" y="47160"/>
                  </a:lnTo>
                  <a:cubicBezTo>
                    <a:pt x="5023557" y="47160"/>
                    <a:pt x="5024679" y="48729"/>
                    <a:pt x="5024679" y="51867"/>
                  </a:cubicBezTo>
                  <a:cubicBezTo>
                    <a:pt x="5024679" y="56282"/>
                    <a:pt x="5020939" y="59029"/>
                    <a:pt x="5013461" y="60108"/>
                  </a:cubicBezTo>
                  <a:lnTo>
                    <a:pt x="4950972" y="60108"/>
                  </a:lnTo>
                  <a:lnTo>
                    <a:pt x="4949967" y="90022"/>
                  </a:lnTo>
                  <a:lnTo>
                    <a:pt x="4967306" y="90022"/>
                  </a:lnTo>
                  <a:lnTo>
                    <a:pt x="4978543" y="70154"/>
                  </a:lnTo>
                  <a:lnTo>
                    <a:pt x="5013387" y="86841"/>
                  </a:lnTo>
                  <a:cubicBezTo>
                    <a:pt x="5017021" y="88057"/>
                    <a:pt x="5018837" y="90227"/>
                    <a:pt x="5018837" y="93352"/>
                  </a:cubicBezTo>
                  <a:cubicBezTo>
                    <a:pt x="5018837" y="94419"/>
                    <a:pt x="5018453" y="94897"/>
                    <a:pt x="5017684" y="94785"/>
                  </a:cubicBezTo>
                  <a:lnTo>
                    <a:pt x="5036213" y="94785"/>
                  </a:lnTo>
                  <a:cubicBezTo>
                    <a:pt x="5036213" y="93259"/>
                    <a:pt x="5036213" y="90165"/>
                    <a:pt x="5036213" y="85502"/>
                  </a:cubicBezTo>
                  <a:lnTo>
                    <a:pt x="5036213" y="73819"/>
                  </a:lnTo>
                  <a:cubicBezTo>
                    <a:pt x="5036213" y="45169"/>
                    <a:pt x="5035823" y="22969"/>
                    <a:pt x="5035041" y="7218"/>
                  </a:cubicBezTo>
                  <a:lnTo>
                    <a:pt x="5080434" y="11906"/>
                  </a:lnTo>
                  <a:cubicBezTo>
                    <a:pt x="5086077" y="11906"/>
                    <a:pt x="5088899" y="13959"/>
                    <a:pt x="5088899" y="18064"/>
                  </a:cubicBezTo>
                  <a:lnTo>
                    <a:pt x="5085277" y="25302"/>
                  </a:lnTo>
                  <a:lnTo>
                    <a:pt x="5117455" y="40849"/>
                  </a:lnTo>
                  <a:cubicBezTo>
                    <a:pt x="5124871" y="46600"/>
                    <a:pt x="5128579" y="52729"/>
                    <a:pt x="5128579" y="59234"/>
                  </a:cubicBezTo>
                  <a:cubicBezTo>
                    <a:pt x="5127637" y="73397"/>
                    <a:pt x="5120692" y="81397"/>
                    <a:pt x="5107743" y="83232"/>
                  </a:cubicBezTo>
                  <a:lnTo>
                    <a:pt x="5109901" y="83232"/>
                  </a:lnTo>
                  <a:lnTo>
                    <a:pt x="5132282" y="94785"/>
                  </a:lnTo>
                  <a:cubicBezTo>
                    <a:pt x="5134489" y="94785"/>
                    <a:pt x="5135593" y="96354"/>
                    <a:pt x="5135593" y="99492"/>
                  </a:cubicBezTo>
                  <a:cubicBezTo>
                    <a:pt x="5135593" y="103907"/>
                    <a:pt x="5131854" y="106654"/>
                    <a:pt x="5124375" y="107733"/>
                  </a:cubicBezTo>
                  <a:lnTo>
                    <a:pt x="5077215" y="107733"/>
                  </a:lnTo>
                  <a:cubicBezTo>
                    <a:pt x="5086467" y="169373"/>
                    <a:pt x="5107874" y="213668"/>
                    <a:pt x="5141435" y="240618"/>
                  </a:cubicBezTo>
                  <a:lnTo>
                    <a:pt x="5137435" y="247817"/>
                  </a:lnTo>
                  <a:cubicBezTo>
                    <a:pt x="5122751" y="247817"/>
                    <a:pt x="5109251" y="257156"/>
                    <a:pt x="5096935" y="275834"/>
                  </a:cubicBezTo>
                  <a:cubicBezTo>
                    <a:pt x="5078282" y="245362"/>
                    <a:pt x="5068379" y="204893"/>
                    <a:pt x="5067225" y="154428"/>
                  </a:cubicBezTo>
                  <a:cubicBezTo>
                    <a:pt x="5062797" y="212595"/>
                    <a:pt x="5040349" y="254620"/>
                    <a:pt x="4999881" y="280504"/>
                  </a:cubicBezTo>
                  <a:lnTo>
                    <a:pt x="4992904" y="275760"/>
                  </a:lnTo>
                  <a:lnTo>
                    <a:pt x="4997390" y="267573"/>
                  </a:lnTo>
                  <a:lnTo>
                    <a:pt x="4986965" y="272952"/>
                  </a:lnTo>
                  <a:cubicBezTo>
                    <a:pt x="4981399" y="274728"/>
                    <a:pt x="4974809" y="275937"/>
                    <a:pt x="4967194" y="276579"/>
                  </a:cubicBezTo>
                  <a:cubicBezTo>
                    <a:pt x="4968366" y="265147"/>
                    <a:pt x="4964501" y="257109"/>
                    <a:pt x="4955599" y="252465"/>
                  </a:cubicBezTo>
                  <a:lnTo>
                    <a:pt x="4950245" y="250687"/>
                  </a:lnTo>
                  <a:lnTo>
                    <a:pt x="4948656" y="257640"/>
                  </a:lnTo>
                  <a:cubicBezTo>
                    <a:pt x="4947049" y="259780"/>
                    <a:pt x="4944449" y="261386"/>
                    <a:pt x="4940851" y="262458"/>
                  </a:cubicBezTo>
                  <a:cubicBezTo>
                    <a:pt x="4935171" y="264083"/>
                    <a:pt x="4925876" y="264896"/>
                    <a:pt x="4912965" y="264896"/>
                  </a:cubicBezTo>
                  <a:cubicBezTo>
                    <a:pt x="4912965" y="255433"/>
                    <a:pt x="4913355" y="242571"/>
                    <a:pt x="4914137" y="226312"/>
                  </a:cubicBezTo>
                  <a:cubicBezTo>
                    <a:pt x="4914137" y="216191"/>
                    <a:pt x="4914137" y="209966"/>
                    <a:pt x="4914137" y="207634"/>
                  </a:cubicBezTo>
                  <a:lnTo>
                    <a:pt x="4914137" y="204192"/>
                  </a:lnTo>
                  <a:lnTo>
                    <a:pt x="4896277" y="204192"/>
                  </a:lnTo>
                  <a:lnTo>
                    <a:pt x="4896277" y="262458"/>
                  </a:lnTo>
                  <a:cubicBezTo>
                    <a:pt x="4897059" y="268771"/>
                    <a:pt x="4894119" y="273087"/>
                    <a:pt x="4887459" y="275407"/>
                  </a:cubicBezTo>
                  <a:cubicBezTo>
                    <a:pt x="4886889" y="275407"/>
                    <a:pt x="4885878" y="275772"/>
                    <a:pt x="4884427" y="276504"/>
                  </a:cubicBezTo>
                  <a:cubicBezTo>
                    <a:pt x="4874754" y="278104"/>
                    <a:pt x="4865427" y="278904"/>
                    <a:pt x="4856448" y="278904"/>
                  </a:cubicBezTo>
                  <a:cubicBezTo>
                    <a:pt x="4857229" y="250068"/>
                    <a:pt x="4857620" y="213116"/>
                    <a:pt x="4857620" y="168046"/>
                  </a:cubicBezTo>
                  <a:lnTo>
                    <a:pt x="4857620" y="78339"/>
                  </a:lnTo>
                  <a:lnTo>
                    <a:pt x="4906007" y="90022"/>
                  </a:lnTo>
                  <a:lnTo>
                    <a:pt x="4909133" y="90022"/>
                  </a:lnTo>
                  <a:lnTo>
                    <a:pt x="4911309" y="60108"/>
                  </a:lnTo>
                  <a:lnTo>
                    <a:pt x="4845937" y="60108"/>
                  </a:lnTo>
                  <a:lnTo>
                    <a:pt x="4845937" y="47160"/>
                  </a:lnTo>
                  <a:lnTo>
                    <a:pt x="4911309" y="47160"/>
                  </a:lnTo>
                  <a:lnTo>
                    <a:pt x="4911309" y="42379"/>
                  </a:lnTo>
                  <a:cubicBezTo>
                    <a:pt x="4912091" y="38547"/>
                    <a:pt x="4912091" y="30528"/>
                    <a:pt x="4911309" y="18324"/>
                  </a:cubicBezTo>
                  <a:cubicBezTo>
                    <a:pt x="4911309" y="14232"/>
                    <a:pt x="4911309" y="10220"/>
                    <a:pt x="4911309" y="6288"/>
                  </a:cubicBezTo>
                  <a:close/>
                  <a:moveTo>
                    <a:pt x="869119" y="6269"/>
                  </a:moveTo>
                  <a:lnTo>
                    <a:pt x="919386" y="12130"/>
                  </a:lnTo>
                  <a:cubicBezTo>
                    <a:pt x="924880" y="12130"/>
                    <a:pt x="927627" y="14077"/>
                    <a:pt x="927627" y="17971"/>
                  </a:cubicBezTo>
                  <a:cubicBezTo>
                    <a:pt x="928396" y="24309"/>
                    <a:pt x="924111" y="29077"/>
                    <a:pt x="914772" y="32277"/>
                  </a:cubicBezTo>
                  <a:lnTo>
                    <a:pt x="914772" y="106691"/>
                  </a:lnTo>
                  <a:lnTo>
                    <a:pt x="918344" y="106691"/>
                  </a:lnTo>
                  <a:lnTo>
                    <a:pt x="939515" y="78637"/>
                  </a:lnTo>
                  <a:lnTo>
                    <a:pt x="975699" y="105519"/>
                  </a:lnTo>
                  <a:cubicBezTo>
                    <a:pt x="978663" y="105519"/>
                    <a:pt x="980145" y="107094"/>
                    <a:pt x="980145" y="110244"/>
                  </a:cubicBezTo>
                  <a:cubicBezTo>
                    <a:pt x="980145" y="116508"/>
                    <a:pt x="976232" y="119639"/>
                    <a:pt x="968406" y="119639"/>
                  </a:cubicBezTo>
                  <a:lnTo>
                    <a:pt x="914772" y="119639"/>
                  </a:lnTo>
                  <a:lnTo>
                    <a:pt x="914772" y="254329"/>
                  </a:lnTo>
                  <a:lnTo>
                    <a:pt x="930157" y="254329"/>
                  </a:lnTo>
                  <a:lnTo>
                    <a:pt x="952370" y="227465"/>
                  </a:lnTo>
                  <a:lnTo>
                    <a:pt x="992163" y="254087"/>
                  </a:lnTo>
                  <a:cubicBezTo>
                    <a:pt x="994271" y="256220"/>
                    <a:pt x="995325" y="257832"/>
                    <a:pt x="995325" y="258924"/>
                  </a:cubicBezTo>
                  <a:cubicBezTo>
                    <a:pt x="996107" y="264492"/>
                    <a:pt x="991803" y="267277"/>
                    <a:pt x="982415" y="267277"/>
                  </a:cubicBezTo>
                  <a:lnTo>
                    <a:pt x="796733" y="267277"/>
                  </a:lnTo>
                  <a:lnTo>
                    <a:pt x="796733" y="254329"/>
                  </a:lnTo>
                  <a:lnTo>
                    <a:pt x="870272" y="254329"/>
                  </a:lnTo>
                  <a:lnTo>
                    <a:pt x="870272" y="119639"/>
                  </a:lnTo>
                  <a:lnTo>
                    <a:pt x="813085" y="119639"/>
                  </a:lnTo>
                  <a:lnTo>
                    <a:pt x="813085" y="106691"/>
                  </a:lnTo>
                  <a:lnTo>
                    <a:pt x="870272" y="106691"/>
                  </a:lnTo>
                  <a:lnTo>
                    <a:pt x="870272" y="74042"/>
                  </a:lnTo>
                  <a:cubicBezTo>
                    <a:pt x="870272" y="72492"/>
                    <a:pt x="870272" y="68269"/>
                    <a:pt x="870272" y="61373"/>
                  </a:cubicBezTo>
                  <a:cubicBezTo>
                    <a:pt x="869504" y="39470"/>
                    <a:pt x="869119" y="21103"/>
                    <a:pt x="869119" y="6269"/>
                  </a:cubicBezTo>
                  <a:close/>
                  <a:moveTo>
                    <a:pt x="3274461" y="6214"/>
                  </a:moveTo>
                  <a:lnTo>
                    <a:pt x="3323090" y="16818"/>
                  </a:lnTo>
                  <a:cubicBezTo>
                    <a:pt x="3328063" y="18058"/>
                    <a:pt x="3330550" y="20383"/>
                    <a:pt x="3330550" y="23794"/>
                  </a:cubicBezTo>
                  <a:cubicBezTo>
                    <a:pt x="3330550" y="29573"/>
                    <a:pt x="3325502" y="33728"/>
                    <a:pt x="3315407" y="36258"/>
                  </a:cubicBezTo>
                  <a:cubicBezTo>
                    <a:pt x="3315035" y="36990"/>
                    <a:pt x="3314086" y="38509"/>
                    <a:pt x="3312561" y="40816"/>
                  </a:cubicBezTo>
                  <a:lnTo>
                    <a:pt x="3310797" y="43588"/>
                  </a:lnTo>
                  <a:lnTo>
                    <a:pt x="3339964" y="43588"/>
                  </a:lnTo>
                  <a:lnTo>
                    <a:pt x="3353805" y="24892"/>
                  </a:lnTo>
                  <a:lnTo>
                    <a:pt x="3394100" y="48648"/>
                  </a:lnTo>
                  <a:cubicBezTo>
                    <a:pt x="3397573" y="50943"/>
                    <a:pt x="3399309" y="53206"/>
                    <a:pt x="3399309" y="55439"/>
                  </a:cubicBezTo>
                  <a:cubicBezTo>
                    <a:pt x="3398254" y="62930"/>
                    <a:pt x="3392357" y="67506"/>
                    <a:pt x="3381617" y="69168"/>
                  </a:cubicBezTo>
                  <a:cubicBezTo>
                    <a:pt x="3371249" y="87002"/>
                    <a:pt x="3360440" y="102047"/>
                    <a:pt x="3349191" y="114300"/>
                  </a:cubicBezTo>
                  <a:cubicBezTo>
                    <a:pt x="3367633" y="121010"/>
                    <a:pt x="3389790" y="124786"/>
                    <a:pt x="3415661" y="125630"/>
                  </a:cubicBezTo>
                  <a:lnTo>
                    <a:pt x="3413875" y="135434"/>
                  </a:lnTo>
                  <a:cubicBezTo>
                    <a:pt x="3405181" y="137815"/>
                    <a:pt x="3397163" y="150124"/>
                    <a:pt x="3389821" y="172362"/>
                  </a:cubicBezTo>
                  <a:cubicBezTo>
                    <a:pt x="3356769" y="161956"/>
                    <a:pt x="3334587" y="151042"/>
                    <a:pt x="3323276" y="139619"/>
                  </a:cubicBezTo>
                  <a:cubicBezTo>
                    <a:pt x="3305144" y="154961"/>
                    <a:pt x="3285424" y="165441"/>
                    <a:pt x="3264117" y="171059"/>
                  </a:cubicBezTo>
                  <a:lnTo>
                    <a:pt x="3299352" y="176938"/>
                  </a:lnTo>
                  <a:lnTo>
                    <a:pt x="3337489" y="176938"/>
                  </a:lnTo>
                  <a:lnTo>
                    <a:pt x="3348614" y="159395"/>
                  </a:lnTo>
                  <a:lnTo>
                    <a:pt x="3386565" y="174799"/>
                  </a:lnTo>
                  <a:cubicBezTo>
                    <a:pt x="3391179" y="175952"/>
                    <a:pt x="3393486" y="178240"/>
                    <a:pt x="3393486" y="181663"/>
                  </a:cubicBezTo>
                  <a:cubicBezTo>
                    <a:pt x="3393486" y="186922"/>
                    <a:pt x="3390373" y="191505"/>
                    <a:pt x="3384147" y="195411"/>
                  </a:cubicBezTo>
                  <a:lnTo>
                    <a:pt x="3384147" y="216805"/>
                  </a:lnTo>
                  <a:cubicBezTo>
                    <a:pt x="3384147" y="233846"/>
                    <a:pt x="3384500" y="249287"/>
                    <a:pt x="3385207" y="263128"/>
                  </a:cubicBezTo>
                  <a:cubicBezTo>
                    <a:pt x="3386051" y="270979"/>
                    <a:pt x="3382714" y="275462"/>
                    <a:pt x="3375199" y="276579"/>
                  </a:cubicBezTo>
                  <a:cubicBezTo>
                    <a:pt x="3366653" y="278910"/>
                    <a:pt x="3355584" y="280076"/>
                    <a:pt x="3341991" y="280076"/>
                  </a:cubicBezTo>
                  <a:lnTo>
                    <a:pt x="3341991" y="264896"/>
                  </a:lnTo>
                  <a:lnTo>
                    <a:pt x="3298422" y="264896"/>
                  </a:lnTo>
                  <a:lnTo>
                    <a:pt x="3298422" y="263910"/>
                  </a:lnTo>
                  <a:cubicBezTo>
                    <a:pt x="3299203" y="273124"/>
                    <a:pt x="3295104" y="277732"/>
                    <a:pt x="3286125" y="277732"/>
                  </a:cubicBezTo>
                  <a:cubicBezTo>
                    <a:pt x="3279887" y="279295"/>
                    <a:pt x="3269146" y="280076"/>
                    <a:pt x="3253904" y="280076"/>
                  </a:cubicBezTo>
                  <a:cubicBezTo>
                    <a:pt x="3254685" y="262093"/>
                    <a:pt x="3255076" y="243303"/>
                    <a:pt x="3255076" y="223707"/>
                  </a:cubicBezTo>
                  <a:lnTo>
                    <a:pt x="3255076" y="203709"/>
                  </a:lnTo>
                  <a:cubicBezTo>
                    <a:pt x="3255076" y="197445"/>
                    <a:pt x="3255076" y="188057"/>
                    <a:pt x="3255076" y="175543"/>
                  </a:cubicBezTo>
                  <a:cubicBezTo>
                    <a:pt x="3249569" y="179375"/>
                    <a:pt x="3241098" y="182507"/>
                    <a:pt x="3229663" y="184938"/>
                  </a:cubicBezTo>
                  <a:lnTo>
                    <a:pt x="3225664" y="175952"/>
                  </a:lnTo>
                  <a:cubicBezTo>
                    <a:pt x="3231158" y="172926"/>
                    <a:pt x="3235864" y="171221"/>
                    <a:pt x="3239784" y="170836"/>
                  </a:cubicBezTo>
                  <a:lnTo>
                    <a:pt x="3217515" y="170836"/>
                  </a:lnTo>
                  <a:lnTo>
                    <a:pt x="3217515" y="217401"/>
                  </a:lnTo>
                  <a:cubicBezTo>
                    <a:pt x="3227809" y="215900"/>
                    <a:pt x="3239027" y="213562"/>
                    <a:pt x="3251169" y="210387"/>
                  </a:cubicBezTo>
                  <a:lnTo>
                    <a:pt x="3254871" y="220024"/>
                  </a:lnTo>
                  <a:cubicBezTo>
                    <a:pt x="3231753" y="235254"/>
                    <a:pt x="3195687" y="252016"/>
                    <a:pt x="3146673" y="270309"/>
                  </a:cubicBezTo>
                  <a:cubicBezTo>
                    <a:pt x="3144999" y="279487"/>
                    <a:pt x="3141526" y="284076"/>
                    <a:pt x="3136255" y="284076"/>
                  </a:cubicBezTo>
                  <a:cubicBezTo>
                    <a:pt x="3132385" y="284857"/>
                    <a:pt x="3129769" y="282445"/>
                    <a:pt x="3128404" y="276839"/>
                  </a:cubicBezTo>
                  <a:lnTo>
                    <a:pt x="3116610" y="232600"/>
                  </a:lnTo>
                  <a:cubicBezTo>
                    <a:pt x="3120554" y="232600"/>
                    <a:pt x="3123964" y="232600"/>
                    <a:pt x="3126842" y="232600"/>
                  </a:cubicBezTo>
                  <a:cubicBezTo>
                    <a:pt x="3130724" y="231818"/>
                    <a:pt x="3132764" y="231428"/>
                    <a:pt x="3132962" y="231428"/>
                  </a:cubicBezTo>
                  <a:lnTo>
                    <a:pt x="3132962" y="184770"/>
                  </a:lnTo>
                  <a:cubicBezTo>
                    <a:pt x="3132962" y="181657"/>
                    <a:pt x="3132962" y="173955"/>
                    <a:pt x="3132962" y="161665"/>
                  </a:cubicBezTo>
                  <a:cubicBezTo>
                    <a:pt x="3132181" y="148493"/>
                    <a:pt x="3131790" y="138274"/>
                    <a:pt x="3131790" y="131006"/>
                  </a:cubicBezTo>
                  <a:lnTo>
                    <a:pt x="3169351" y="136866"/>
                  </a:lnTo>
                  <a:cubicBezTo>
                    <a:pt x="3174758" y="136866"/>
                    <a:pt x="3177462" y="138863"/>
                    <a:pt x="3177462" y="142856"/>
                  </a:cubicBezTo>
                  <a:cubicBezTo>
                    <a:pt x="3178243" y="148301"/>
                    <a:pt x="3175130" y="152239"/>
                    <a:pt x="3168123" y="154670"/>
                  </a:cubicBezTo>
                  <a:lnTo>
                    <a:pt x="3168123" y="226740"/>
                  </a:lnTo>
                  <a:cubicBezTo>
                    <a:pt x="3170678" y="226033"/>
                    <a:pt x="3174640" y="225388"/>
                    <a:pt x="3180010" y="224805"/>
                  </a:cubicBezTo>
                  <a:lnTo>
                    <a:pt x="3180010" y="162595"/>
                  </a:lnTo>
                  <a:cubicBezTo>
                    <a:pt x="3180010" y="139477"/>
                    <a:pt x="3179620" y="121946"/>
                    <a:pt x="3178838" y="110003"/>
                  </a:cubicBezTo>
                  <a:lnTo>
                    <a:pt x="3202651" y="112743"/>
                  </a:lnTo>
                  <a:lnTo>
                    <a:pt x="3202651" y="106542"/>
                  </a:lnTo>
                  <a:lnTo>
                    <a:pt x="3173443" y="106542"/>
                  </a:lnTo>
                  <a:lnTo>
                    <a:pt x="3173443" y="111137"/>
                  </a:lnTo>
                  <a:cubicBezTo>
                    <a:pt x="3173443" y="116756"/>
                    <a:pt x="3170138" y="120662"/>
                    <a:pt x="3163528" y="122858"/>
                  </a:cubicBezTo>
                  <a:cubicBezTo>
                    <a:pt x="3159013" y="123614"/>
                    <a:pt x="3152843" y="124383"/>
                    <a:pt x="3145017" y="125164"/>
                  </a:cubicBezTo>
                  <a:cubicBezTo>
                    <a:pt x="3141743" y="125983"/>
                    <a:pt x="3137545" y="126392"/>
                    <a:pt x="3132423" y="126392"/>
                  </a:cubicBezTo>
                  <a:cubicBezTo>
                    <a:pt x="3132423" y="120898"/>
                    <a:pt x="3132423" y="112657"/>
                    <a:pt x="3132423" y="101668"/>
                  </a:cubicBezTo>
                  <a:cubicBezTo>
                    <a:pt x="3133204" y="90072"/>
                    <a:pt x="3133595" y="82451"/>
                    <a:pt x="3133595" y="78805"/>
                  </a:cubicBezTo>
                  <a:lnTo>
                    <a:pt x="3133595" y="55773"/>
                  </a:lnTo>
                  <a:cubicBezTo>
                    <a:pt x="3133595" y="37753"/>
                    <a:pt x="3133204" y="25016"/>
                    <a:pt x="3132423" y="17562"/>
                  </a:cubicBezTo>
                  <a:lnTo>
                    <a:pt x="3177220" y="26919"/>
                  </a:lnTo>
                  <a:lnTo>
                    <a:pt x="3200177" y="26919"/>
                  </a:lnTo>
                  <a:lnTo>
                    <a:pt x="3208902" y="10548"/>
                  </a:lnTo>
                  <a:lnTo>
                    <a:pt x="3245941" y="24743"/>
                  </a:lnTo>
                  <a:cubicBezTo>
                    <a:pt x="3249873" y="26057"/>
                    <a:pt x="3251839" y="28346"/>
                    <a:pt x="3251839" y="31607"/>
                  </a:cubicBezTo>
                  <a:cubicBezTo>
                    <a:pt x="3251839" y="34981"/>
                    <a:pt x="3248726" y="39353"/>
                    <a:pt x="3242500" y="44723"/>
                  </a:cubicBezTo>
                  <a:lnTo>
                    <a:pt x="3242500" y="53467"/>
                  </a:lnTo>
                  <a:cubicBezTo>
                    <a:pt x="3242500" y="66514"/>
                    <a:pt x="3242500" y="82246"/>
                    <a:pt x="3242500" y="100664"/>
                  </a:cubicBezTo>
                  <a:lnTo>
                    <a:pt x="3241516" y="104743"/>
                  </a:lnTo>
                  <a:lnTo>
                    <a:pt x="3250643" y="86083"/>
                  </a:lnTo>
                  <a:cubicBezTo>
                    <a:pt x="3256860" y="72369"/>
                    <a:pt x="3262858" y="57094"/>
                    <a:pt x="3268638" y="40258"/>
                  </a:cubicBezTo>
                  <a:cubicBezTo>
                    <a:pt x="3272520" y="26739"/>
                    <a:pt x="3274461" y="15391"/>
                    <a:pt x="3274461" y="6214"/>
                  </a:cubicBezTo>
                  <a:close/>
                  <a:moveTo>
                    <a:pt x="2596679" y="5228"/>
                  </a:moveTo>
                  <a:lnTo>
                    <a:pt x="2643225" y="9916"/>
                  </a:lnTo>
                  <a:cubicBezTo>
                    <a:pt x="2649649" y="9916"/>
                    <a:pt x="2652861" y="11881"/>
                    <a:pt x="2652861" y="15813"/>
                  </a:cubicBezTo>
                  <a:cubicBezTo>
                    <a:pt x="2652861" y="21183"/>
                    <a:pt x="2648973" y="25816"/>
                    <a:pt x="2641197" y="29710"/>
                  </a:cubicBezTo>
                  <a:lnTo>
                    <a:pt x="2641197" y="53113"/>
                  </a:lnTo>
                  <a:lnTo>
                    <a:pt x="2659986" y="53113"/>
                  </a:lnTo>
                  <a:lnTo>
                    <a:pt x="2677511" y="29747"/>
                  </a:lnTo>
                  <a:lnTo>
                    <a:pt x="2711109" y="52555"/>
                  </a:lnTo>
                  <a:cubicBezTo>
                    <a:pt x="2713527" y="53770"/>
                    <a:pt x="2714736" y="55525"/>
                    <a:pt x="2714736" y="57820"/>
                  </a:cubicBezTo>
                  <a:cubicBezTo>
                    <a:pt x="2714736" y="62272"/>
                    <a:pt x="2710582" y="65019"/>
                    <a:pt x="2702272" y="66061"/>
                  </a:cubicBezTo>
                  <a:lnTo>
                    <a:pt x="2641197" y="66061"/>
                  </a:lnTo>
                  <a:lnTo>
                    <a:pt x="2641197" y="105501"/>
                  </a:lnTo>
                  <a:lnTo>
                    <a:pt x="2664767" y="105501"/>
                  </a:lnTo>
                  <a:lnTo>
                    <a:pt x="2684710" y="80963"/>
                  </a:lnTo>
                  <a:lnTo>
                    <a:pt x="2719611" y="105501"/>
                  </a:lnTo>
                  <a:cubicBezTo>
                    <a:pt x="2722587" y="105501"/>
                    <a:pt x="2724075" y="107131"/>
                    <a:pt x="2724075" y="110393"/>
                  </a:cubicBezTo>
                  <a:cubicBezTo>
                    <a:pt x="2722835" y="116557"/>
                    <a:pt x="2718532" y="119639"/>
                    <a:pt x="2711165" y="119639"/>
                  </a:cubicBezTo>
                  <a:lnTo>
                    <a:pt x="2666668" y="119639"/>
                  </a:lnTo>
                  <a:lnTo>
                    <a:pt x="2703760" y="134615"/>
                  </a:lnTo>
                  <a:cubicBezTo>
                    <a:pt x="2707965" y="136711"/>
                    <a:pt x="2710067" y="138912"/>
                    <a:pt x="2710067" y="141219"/>
                  </a:cubicBezTo>
                  <a:cubicBezTo>
                    <a:pt x="2710067" y="148065"/>
                    <a:pt x="2706563" y="153436"/>
                    <a:pt x="2699556" y="157330"/>
                  </a:cubicBezTo>
                  <a:lnTo>
                    <a:pt x="2699556" y="164548"/>
                  </a:lnTo>
                  <a:cubicBezTo>
                    <a:pt x="2699556" y="167661"/>
                    <a:pt x="2699556" y="173441"/>
                    <a:pt x="2699556" y="181887"/>
                  </a:cubicBezTo>
                  <a:cubicBezTo>
                    <a:pt x="2700313" y="197017"/>
                    <a:pt x="2700313" y="206468"/>
                    <a:pt x="2699556" y="210238"/>
                  </a:cubicBezTo>
                  <a:cubicBezTo>
                    <a:pt x="2700337" y="218722"/>
                    <a:pt x="2697404" y="222963"/>
                    <a:pt x="2690757" y="222963"/>
                  </a:cubicBezTo>
                  <a:cubicBezTo>
                    <a:pt x="2681405" y="225295"/>
                    <a:pt x="2670671" y="226461"/>
                    <a:pt x="2658554" y="226461"/>
                  </a:cubicBezTo>
                  <a:lnTo>
                    <a:pt x="2658554" y="210127"/>
                  </a:lnTo>
                  <a:lnTo>
                    <a:pt x="2585275" y="210127"/>
                  </a:lnTo>
                  <a:lnTo>
                    <a:pt x="2585275" y="213736"/>
                  </a:lnTo>
                  <a:cubicBezTo>
                    <a:pt x="2586056" y="222219"/>
                    <a:pt x="2582348" y="226461"/>
                    <a:pt x="2574150" y="226461"/>
                  </a:cubicBezTo>
                  <a:cubicBezTo>
                    <a:pt x="2564798" y="228805"/>
                    <a:pt x="2555230" y="229977"/>
                    <a:pt x="2545444" y="229977"/>
                  </a:cubicBezTo>
                  <a:cubicBezTo>
                    <a:pt x="2545444" y="219708"/>
                    <a:pt x="2545835" y="208304"/>
                    <a:pt x="2546616" y="195765"/>
                  </a:cubicBezTo>
                  <a:cubicBezTo>
                    <a:pt x="2546616" y="186624"/>
                    <a:pt x="2546616" y="180498"/>
                    <a:pt x="2546616" y="177385"/>
                  </a:cubicBezTo>
                  <a:lnTo>
                    <a:pt x="2546616" y="163395"/>
                  </a:lnTo>
                  <a:cubicBezTo>
                    <a:pt x="2546616" y="161051"/>
                    <a:pt x="2546616" y="156102"/>
                    <a:pt x="2546616" y="148549"/>
                  </a:cubicBezTo>
                  <a:cubicBezTo>
                    <a:pt x="2545835" y="140041"/>
                    <a:pt x="2545444" y="132904"/>
                    <a:pt x="2545444" y="127136"/>
                  </a:cubicBezTo>
                  <a:lnTo>
                    <a:pt x="2589163" y="138838"/>
                  </a:lnTo>
                  <a:lnTo>
                    <a:pt x="2653884" y="138838"/>
                  </a:lnTo>
                  <a:lnTo>
                    <a:pt x="2664634" y="119639"/>
                  </a:lnTo>
                  <a:lnTo>
                    <a:pt x="2519920" y="119639"/>
                  </a:lnTo>
                  <a:lnTo>
                    <a:pt x="2520572" y="120290"/>
                  </a:lnTo>
                  <a:cubicBezTo>
                    <a:pt x="2524602" y="121307"/>
                    <a:pt x="2526618" y="123558"/>
                    <a:pt x="2526618" y="127043"/>
                  </a:cubicBezTo>
                  <a:cubicBezTo>
                    <a:pt x="2527399" y="132153"/>
                    <a:pt x="2522730" y="137505"/>
                    <a:pt x="2512609" y="143098"/>
                  </a:cubicBezTo>
                  <a:lnTo>
                    <a:pt x="2512609" y="208620"/>
                  </a:lnTo>
                  <a:cubicBezTo>
                    <a:pt x="2510278" y="226566"/>
                    <a:pt x="2537513" y="235911"/>
                    <a:pt x="2594316" y="236655"/>
                  </a:cubicBezTo>
                  <a:cubicBezTo>
                    <a:pt x="2627579" y="237424"/>
                    <a:pt x="2671942" y="234677"/>
                    <a:pt x="2727405" y="228414"/>
                  </a:cubicBezTo>
                  <a:lnTo>
                    <a:pt x="2727405" y="238925"/>
                  </a:lnTo>
                  <a:cubicBezTo>
                    <a:pt x="2715735" y="244382"/>
                    <a:pt x="2709900" y="255277"/>
                    <a:pt x="2709900" y="271611"/>
                  </a:cubicBezTo>
                  <a:cubicBezTo>
                    <a:pt x="2690477" y="272480"/>
                    <a:pt x="2671775" y="273304"/>
                    <a:pt x="2653791" y="274086"/>
                  </a:cubicBezTo>
                  <a:cubicBezTo>
                    <a:pt x="2637457" y="274086"/>
                    <a:pt x="2623102" y="274086"/>
                    <a:pt x="2610724" y="274086"/>
                  </a:cubicBezTo>
                  <a:cubicBezTo>
                    <a:pt x="2553946" y="276417"/>
                    <a:pt x="2517161" y="260077"/>
                    <a:pt x="2500368" y="225065"/>
                  </a:cubicBezTo>
                  <a:cubicBezTo>
                    <a:pt x="2493125" y="237530"/>
                    <a:pt x="2483197" y="250068"/>
                    <a:pt x="2470584" y="262682"/>
                  </a:cubicBezTo>
                  <a:cubicBezTo>
                    <a:pt x="2470584" y="272976"/>
                    <a:pt x="2467564" y="278718"/>
                    <a:pt x="2461524" y="279909"/>
                  </a:cubicBezTo>
                  <a:cubicBezTo>
                    <a:pt x="2459279" y="279921"/>
                    <a:pt x="2456619" y="277868"/>
                    <a:pt x="2453543" y="273751"/>
                  </a:cubicBezTo>
                  <a:lnTo>
                    <a:pt x="2433098" y="232135"/>
                  </a:lnTo>
                  <a:cubicBezTo>
                    <a:pt x="2451218" y="225301"/>
                    <a:pt x="2463670" y="219515"/>
                    <a:pt x="2470454" y="214778"/>
                  </a:cubicBezTo>
                  <a:lnTo>
                    <a:pt x="2470454" y="137499"/>
                  </a:lnTo>
                  <a:lnTo>
                    <a:pt x="2436595" y="137499"/>
                  </a:lnTo>
                  <a:lnTo>
                    <a:pt x="2436595" y="124551"/>
                  </a:lnTo>
                  <a:lnTo>
                    <a:pt x="2465747" y="124551"/>
                  </a:lnTo>
                  <a:lnTo>
                    <a:pt x="2478025" y="102338"/>
                  </a:lnTo>
                  <a:lnTo>
                    <a:pt x="2516125" y="117902"/>
                  </a:lnTo>
                  <a:lnTo>
                    <a:pt x="2516125" y="105501"/>
                  </a:lnTo>
                  <a:lnTo>
                    <a:pt x="2597851" y="105501"/>
                  </a:lnTo>
                  <a:lnTo>
                    <a:pt x="2597851" y="66061"/>
                  </a:lnTo>
                  <a:lnTo>
                    <a:pt x="2570615" y="66061"/>
                  </a:lnTo>
                  <a:cubicBezTo>
                    <a:pt x="2560966" y="80138"/>
                    <a:pt x="2547751" y="92974"/>
                    <a:pt x="2530971" y="104570"/>
                  </a:cubicBezTo>
                  <a:lnTo>
                    <a:pt x="2524292" y="98468"/>
                  </a:lnTo>
                  <a:cubicBezTo>
                    <a:pt x="2539088" y="64908"/>
                    <a:pt x="2546486" y="36550"/>
                    <a:pt x="2546486" y="13395"/>
                  </a:cubicBezTo>
                  <a:lnTo>
                    <a:pt x="2588270" y="24017"/>
                  </a:lnTo>
                  <a:cubicBezTo>
                    <a:pt x="2591897" y="24538"/>
                    <a:pt x="2594618" y="25499"/>
                    <a:pt x="2596432" y="26901"/>
                  </a:cubicBezTo>
                  <a:lnTo>
                    <a:pt x="2597682" y="29439"/>
                  </a:lnTo>
                  <a:lnTo>
                    <a:pt x="2597558" y="22724"/>
                  </a:lnTo>
                  <a:cubicBezTo>
                    <a:pt x="2597362" y="15512"/>
                    <a:pt x="2597069" y="9680"/>
                    <a:pt x="2596679" y="5228"/>
                  </a:cubicBezTo>
                  <a:close/>
                  <a:moveTo>
                    <a:pt x="4051957" y="4688"/>
                  </a:moveTo>
                  <a:lnTo>
                    <a:pt x="4091453" y="21282"/>
                  </a:lnTo>
                  <a:cubicBezTo>
                    <a:pt x="4096017" y="22423"/>
                    <a:pt x="4098299" y="24737"/>
                    <a:pt x="4098299" y="28222"/>
                  </a:cubicBezTo>
                  <a:cubicBezTo>
                    <a:pt x="4099068" y="33207"/>
                    <a:pt x="4095173" y="38491"/>
                    <a:pt x="4086616" y="44072"/>
                  </a:cubicBezTo>
                  <a:lnTo>
                    <a:pt x="4086616" y="96962"/>
                  </a:lnTo>
                  <a:cubicBezTo>
                    <a:pt x="4086616" y="98512"/>
                    <a:pt x="4086616" y="105215"/>
                    <a:pt x="4086616" y="117072"/>
                  </a:cubicBezTo>
                  <a:cubicBezTo>
                    <a:pt x="4087397" y="138119"/>
                    <a:pt x="4087788" y="151644"/>
                    <a:pt x="4087788" y="157646"/>
                  </a:cubicBezTo>
                  <a:cubicBezTo>
                    <a:pt x="4087788" y="163426"/>
                    <a:pt x="4085245" y="166954"/>
                    <a:pt x="4080160" y="168232"/>
                  </a:cubicBezTo>
                  <a:cubicBezTo>
                    <a:pt x="4072372" y="170563"/>
                    <a:pt x="4060472" y="171729"/>
                    <a:pt x="4044460" y="171729"/>
                  </a:cubicBezTo>
                  <a:lnTo>
                    <a:pt x="4044460" y="156549"/>
                  </a:lnTo>
                  <a:lnTo>
                    <a:pt x="4024685" y="156549"/>
                  </a:lnTo>
                  <a:lnTo>
                    <a:pt x="4024685" y="198369"/>
                  </a:lnTo>
                  <a:lnTo>
                    <a:pt x="4042228" y="198369"/>
                  </a:lnTo>
                  <a:lnTo>
                    <a:pt x="4059771" y="173831"/>
                  </a:lnTo>
                  <a:lnTo>
                    <a:pt x="4093704" y="197197"/>
                  </a:lnTo>
                  <a:cubicBezTo>
                    <a:pt x="4097499" y="197197"/>
                    <a:pt x="4098938" y="199206"/>
                    <a:pt x="4098020" y="203225"/>
                  </a:cubicBezTo>
                  <a:cubicBezTo>
                    <a:pt x="4096928" y="208620"/>
                    <a:pt x="4092699" y="211317"/>
                    <a:pt x="4085332" y="211317"/>
                  </a:cubicBezTo>
                  <a:lnTo>
                    <a:pt x="4024685" y="211317"/>
                  </a:lnTo>
                  <a:lnTo>
                    <a:pt x="4024685" y="255519"/>
                  </a:lnTo>
                  <a:lnTo>
                    <a:pt x="4047176" y="255519"/>
                  </a:lnTo>
                  <a:lnTo>
                    <a:pt x="4068217" y="232153"/>
                  </a:lnTo>
                  <a:lnTo>
                    <a:pt x="4104438" y="255315"/>
                  </a:lnTo>
                  <a:cubicBezTo>
                    <a:pt x="4106534" y="257411"/>
                    <a:pt x="4107582" y="259048"/>
                    <a:pt x="4107582" y="260226"/>
                  </a:cubicBezTo>
                  <a:cubicBezTo>
                    <a:pt x="4107582" y="265720"/>
                    <a:pt x="4103279" y="268467"/>
                    <a:pt x="4094671" y="268467"/>
                  </a:cubicBezTo>
                  <a:lnTo>
                    <a:pt x="3883298" y="268467"/>
                  </a:lnTo>
                  <a:lnTo>
                    <a:pt x="3883298" y="255519"/>
                  </a:lnTo>
                  <a:lnTo>
                    <a:pt x="3980185" y="255519"/>
                  </a:lnTo>
                  <a:lnTo>
                    <a:pt x="3980185" y="211317"/>
                  </a:lnTo>
                  <a:lnTo>
                    <a:pt x="3914812" y="211317"/>
                  </a:lnTo>
                  <a:lnTo>
                    <a:pt x="3914812" y="198369"/>
                  </a:lnTo>
                  <a:lnTo>
                    <a:pt x="3980185" y="198369"/>
                  </a:lnTo>
                  <a:lnTo>
                    <a:pt x="3980185" y="156549"/>
                  </a:lnTo>
                  <a:lnTo>
                    <a:pt x="3960428" y="156549"/>
                  </a:lnTo>
                  <a:lnTo>
                    <a:pt x="3960428" y="159990"/>
                  </a:lnTo>
                  <a:cubicBezTo>
                    <a:pt x="3960428" y="166539"/>
                    <a:pt x="3958239" y="170365"/>
                    <a:pt x="3953861" y="171469"/>
                  </a:cubicBezTo>
                  <a:cubicBezTo>
                    <a:pt x="3948429" y="172721"/>
                    <a:pt x="3942649" y="173661"/>
                    <a:pt x="3936522" y="174287"/>
                  </a:cubicBezTo>
                  <a:lnTo>
                    <a:pt x="3932074" y="174502"/>
                  </a:lnTo>
                  <a:lnTo>
                    <a:pt x="3933360" y="180733"/>
                  </a:lnTo>
                  <a:cubicBezTo>
                    <a:pt x="3902082" y="202574"/>
                    <a:pt x="3873283" y="221388"/>
                    <a:pt x="3846965" y="237176"/>
                  </a:cubicBezTo>
                  <a:cubicBezTo>
                    <a:pt x="3846965" y="246788"/>
                    <a:pt x="3844218" y="251594"/>
                    <a:pt x="3838724" y="251594"/>
                  </a:cubicBezTo>
                  <a:cubicBezTo>
                    <a:pt x="3834644" y="251594"/>
                    <a:pt x="3832052" y="249932"/>
                    <a:pt x="3830948" y="246608"/>
                  </a:cubicBezTo>
                  <a:lnTo>
                    <a:pt x="3815302" y="198946"/>
                  </a:lnTo>
                  <a:cubicBezTo>
                    <a:pt x="3823450" y="198946"/>
                    <a:pt x="3834135" y="196999"/>
                    <a:pt x="3847356" y="193105"/>
                  </a:cubicBezTo>
                  <a:cubicBezTo>
                    <a:pt x="3848596" y="193105"/>
                    <a:pt x="3848416" y="193105"/>
                    <a:pt x="3846816" y="193105"/>
                  </a:cubicBezTo>
                  <a:lnTo>
                    <a:pt x="3846816" y="122021"/>
                  </a:lnTo>
                  <a:lnTo>
                    <a:pt x="3819971" y="122021"/>
                  </a:lnTo>
                  <a:lnTo>
                    <a:pt x="3819971" y="109072"/>
                  </a:lnTo>
                  <a:lnTo>
                    <a:pt x="3846816" y="109072"/>
                  </a:lnTo>
                  <a:lnTo>
                    <a:pt x="3846816" y="44630"/>
                  </a:lnTo>
                  <a:lnTo>
                    <a:pt x="3818799" y="44630"/>
                  </a:lnTo>
                  <a:lnTo>
                    <a:pt x="3818799" y="31682"/>
                  </a:lnTo>
                  <a:lnTo>
                    <a:pt x="3877363" y="31682"/>
                  </a:lnTo>
                  <a:lnTo>
                    <a:pt x="3892600" y="10641"/>
                  </a:lnTo>
                  <a:lnTo>
                    <a:pt x="3918272" y="28406"/>
                  </a:lnTo>
                  <a:lnTo>
                    <a:pt x="3918272" y="20287"/>
                  </a:lnTo>
                  <a:cubicBezTo>
                    <a:pt x="3918272" y="17311"/>
                    <a:pt x="3918272" y="14839"/>
                    <a:pt x="3918272" y="12874"/>
                  </a:cubicBezTo>
                  <a:lnTo>
                    <a:pt x="3965544" y="25729"/>
                  </a:lnTo>
                  <a:lnTo>
                    <a:pt x="4040832" y="25729"/>
                  </a:lnTo>
                  <a:close/>
                  <a:moveTo>
                    <a:pt x="3523599" y="4335"/>
                  </a:moveTo>
                  <a:lnTo>
                    <a:pt x="3575298" y="11367"/>
                  </a:lnTo>
                  <a:cubicBezTo>
                    <a:pt x="3581487" y="11367"/>
                    <a:pt x="3584581" y="13717"/>
                    <a:pt x="3584581" y="18418"/>
                  </a:cubicBezTo>
                  <a:cubicBezTo>
                    <a:pt x="3584581" y="24197"/>
                    <a:pt x="3579497" y="28352"/>
                    <a:pt x="3569326" y="30882"/>
                  </a:cubicBezTo>
                  <a:cubicBezTo>
                    <a:pt x="3560372" y="47265"/>
                    <a:pt x="3551802" y="59438"/>
                    <a:pt x="3543616" y="67401"/>
                  </a:cubicBezTo>
                  <a:lnTo>
                    <a:pt x="3561010" y="67401"/>
                  </a:lnTo>
                  <a:lnTo>
                    <a:pt x="3572173" y="47532"/>
                  </a:lnTo>
                  <a:lnTo>
                    <a:pt x="3609677" y="63103"/>
                  </a:lnTo>
                  <a:cubicBezTo>
                    <a:pt x="3613993" y="65261"/>
                    <a:pt x="3616151" y="67866"/>
                    <a:pt x="3616151" y="70917"/>
                  </a:cubicBezTo>
                  <a:cubicBezTo>
                    <a:pt x="3616920" y="76870"/>
                    <a:pt x="3613807" y="81849"/>
                    <a:pt x="3606812" y="85855"/>
                  </a:cubicBezTo>
                  <a:lnTo>
                    <a:pt x="3606812" y="126578"/>
                  </a:lnTo>
                  <a:lnTo>
                    <a:pt x="3630662" y="37840"/>
                  </a:lnTo>
                  <a:cubicBezTo>
                    <a:pt x="3632994" y="28525"/>
                    <a:pt x="3634160" y="18107"/>
                    <a:pt x="3634160" y="6586"/>
                  </a:cubicBezTo>
                  <a:lnTo>
                    <a:pt x="3686621" y="14883"/>
                  </a:lnTo>
                  <a:cubicBezTo>
                    <a:pt x="3691434" y="16098"/>
                    <a:pt x="3693840" y="18411"/>
                    <a:pt x="3693840" y="21822"/>
                  </a:cubicBezTo>
                  <a:cubicBezTo>
                    <a:pt x="3693840" y="27440"/>
                    <a:pt x="3688848" y="31911"/>
                    <a:pt x="3678864" y="35235"/>
                  </a:cubicBezTo>
                  <a:cubicBezTo>
                    <a:pt x="3673841" y="46000"/>
                    <a:pt x="3669103" y="55135"/>
                    <a:pt x="3664651" y="62638"/>
                  </a:cubicBezTo>
                  <a:lnTo>
                    <a:pt x="3703030" y="62638"/>
                  </a:lnTo>
                  <a:lnTo>
                    <a:pt x="3715345" y="41597"/>
                  </a:lnTo>
                  <a:lnTo>
                    <a:pt x="3755082" y="58341"/>
                  </a:lnTo>
                  <a:cubicBezTo>
                    <a:pt x="3759386" y="60499"/>
                    <a:pt x="3761538" y="62762"/>
                    <a:pt x="3761538" y="65131"/>
                  </a:cubicBezTo>
                  <a:cubicBezTo>
                    <a:pt x="3762319" y="69931"/>
                    <a:pt x="3758822" y="75518"/>
                    <a:pt x="3751045" y="81893"/>
                  </a:cubicBezTo>
                  <a:cubicBezTo>
                    <a:pt x="3751045" y="94556"/>
                    <a:pt x="3750245" y="124389"/>
                    <a:pt x="3748646" y="171394"/>
                  </a:cubicBezTo>
                  <a:cubicBezTo>
                    <a:pt x="3747901" y="195021"/>
                    <a:pt x="3747529" y="212868"/>
                    <a:pt x="3747529" y="224935"/>
                  </a:cubicBezTo>
                  <a:cubicBezTo>
                    <a:pt x="3747529" y="259104"/>
                    <a:pt x="3724139" y="277416"/>
                    <a:pt x="3677357" y="279871"/>
                  </a:cubicBezTo>
                  <a:cubicBezTo>
                    <a:pt x="3679689" y="259271"/>
                    <a:pt x="3664124" y="246224"/>
                    <a:pt x="3630662" y="240730"/>
                  </a:cubicBezTo>
                  <a:lnTo>
                    <a:pt x="3632374" y="229530"/>
                  </a:lnTo>
                  <a:lnTo>
                    <a:pt x="3683589" y="233102"/>
                  </a:lnTo>
                  <a:cubicBezTo>
                    <a:pt x="3695880" y="233834"/>
                    <a:pt x="3702360" y="228346"/>
                    <a:pt x="3703030" y="216638"/>
                  </a:cubicBezTo>
                  <a:cubicBezTo>
                    <a:pt x="3704592" y="191560"/>
                    <a:pt x="3705764" y="152654"/>
                    <a:pt x="3706546" y="99920"/>
                  </a:cubicBezTo>
                  <a:cubicBezTo>
                    <a:pt x="3707315" y="86761"/>
                    <a:pt x="3707699" y="78650"/>
                    <a:pt x="3707699" y="75586"/>
                  </a:cubicBezTo>
                  <a:lnTo>
                    <a:pt x="3659721" y="75586"/>
                  </a:lnTo>
                  <a:lnTo>
                    <a:pt x="3638834" y="109014"/>
                  </a:lnTo>
                  <a:lnTo>
                    <a:pt x="3681003" y="135601"/>
                  </a:lnTo>
                  <a:cubicBezTo>
                    <a:pt x="3690696" y="144897"/>
                    <a:pt x="3694944" y="153944"/>
                    <a:pt x="3693747" y="162744"/>
                  </a:cubicBezTo>
                  <a:cubicBezTo>
                    <a:pt x="3692879" y="179164"/>
                    <a:pt x="3683670" y="188249"/>
                    <a:pt x="3666120" y="189998"/>
                  </a:cubicBezTo>
                  <a:cubicBezTo>
                    <a:pt x="3656025" y="189998"/>
                    <a:pt x="3650041" y="183952"/>
                    <a:pt x="3648168" y="171859"/>
                  </a:cubicBezTo>
                  <a:cubicBezTo>
                    <a:pt x="3646245" y="160356"/>
                    <a:pt x="3643826" y="149679"/>
                    <a:pt x="3640908" y="139829"/>
                  </a:cubicBezTo>
                  <a:lnTo>
                    <a:pt x="3632313" y="117117"/>
                  </a:lnTo>
                  <a:lnTo>
                    <a:pt x="3611426" y="142112"/>
                  </a:lnTo>
                  <a:lnTo>
                    <a:pt x="3606812" y="139450"/>
                  </a:lnTo>
                  <a:lnTo>
                    <a:pt x="3606812" y="153628"/>
                  </a:lnTo>
                  <a:cubicBezTo>
                    <a:pt x="3606812" y="158291"/>
                    <a:pt x="3606812" y="172157"/>
                    <a:pt x="3606812" y="195225"/>
                  </a:cubicBezTo>
                  <a:cubicBezTo>
                    <a:pt x="3607581" y="223217"/>
                    <a:pt x="3607966" y="240382"/>
                    <a:pt x="3607966" y="246720"/>
                  </a:cubicBezTo>
                  <a:cubicBezTo>
                    <a:pt x="3608747" y="251867"/>
                    <a:pt x="3605802" y="255042"/>
                    <a:pt x="3599129" y="256245"/>
                  </a:cubicBezTo>
                  <a:cubicBezTo>
                    <a:pt x="3589790" y="257795"/>
                    <a:pt x="3578684" y="258570"/>
                    <a:pt x="3565810" y="258570"/>
                  </a:cubicBezTo>
                  <a:lnTo>
                    <a:pt x="3565810" y="239892"/>
                  </a:lnTo>
                  <a:lnTo>
                    <a:pt x="3532975" y="239892"/>
                  </a:lnTo>
                  <a:lnTo>
                    <a:pt x="3532975" y="254998"/>
                  </a:lnTo>
                  <a:cubicBezTo>
                    <a:pt x="3532975" y="262626"/>
                    <a:pt x="3528058" y="266923"/>
                    <a:pt x="3518222" y="267891"/>
                  </a:cubicBezTo>
                  <a:cubicBezTo>
                    <a:pt x="3514266" y="268684"/>
                    <a:pt x="3508809" y="269466"/>
                    <a:pt x="3501851" y="270235"/>
                  </a:cubicBezTo>
                  <a:cubicBezTo>
                    <a:pt x="3497907" y="271029"/>
                    <a:pt x="3493840" y="271425"/>
                    <a:pt x="3489647" y="271425"/>
                  </a:cubicBezTo>
                  <a:cubicBezTo>
                    <a:pt x="3489647" y="259680"/>
                    <a:pt x="3490038" y="240990"/>
                    <a:pt x="3490819" y="215354"/>
                  </a:cubicBezTo>
                  <a:cubicBezTo>
                    <a:pt x="3490819" y="194394"/>
                    <a:pt x="3490819" y="180808"/>
                    <a:pt x="3490819" y="174594"/>
                  </a:cubicBezTo>
                  <a:lnTo>
                    <a:pt x="3490819" y="130336"/>
                  </a:lnTo>
                  <a:cubicBezTo>
                    <a:pt x="3490819" y="105606"/>
                    <a:pt x="3490429" y="80342"/>
                    <a:pt x="3489647" y="54546"/>
                  </a:cubicBezTo>
                  <a:lnTo>
                    <a:pt x="3522910" y="62712"/>
                  </a:lnTo>
                  <a:cubicBezTo>
                    <a:pt x="3524920" y="50955"/>
                    <a:pt x="3525149" y="31496"/>
                    <a:pt x="3523599" y="4335"/>
                  </a:cubicBezTo>
                  <a:close/>
                  <a:moveTo>
                    <a:pt x="4308649" y="4242"/>
                  </a:moveTo>
                  <a:lnTo>
                    <a:pt x="4359269" y="14846"/>
                  </a:lnTo>
                  <a:cubicBezTo>
                    <a:pt x="4364267" y="16086"/>
                    <a:pt x="4366766" y="18014"/>
                    <a:pt x="4366766" y="20631"/>
                  </a:cubicBezTo>
                  <a:cubicBezTo>
                    <a:pt x="4367535" y="27130"/>
                    <a:pt x="4363250" y="31378"/>
                    <a:pt x="4353911" y="33375"/>
                  </a:cubicBezTo>
                  <a:cubicBezTo>
                    <a:pt x="4381903" y="62570"/>
                    <a:pt x="4414980" y="83176"/>
                    <a:pt x="4453142" y="95194"/>
                  </a:cubicBezTo>
                  <a:lnTo>
                    <a:pt x="4451412" y="103845"/>
                  </a:lnTo>
                  <a:cubicBezTo>
                    <a:pt x="4441775" y="107876"/>
                    <a:pt x="4431940" y="119862"/>
                    <a:pt x="4421907" y="139805"/>
                  </a:cubicBezTo>
                  <a:cubicBezTo>
                    <a:pt x="4386287" y="120408"/>
                    <a:pt x="4360751" y="88497"/>
                    <a:pt x="4345298" y="44072"/>
                  </a:cubicBezTo>
                  <a:cubicBezTo>
                    <a:pt x="4333453" y="72746"/>
                    <a:pt x="4319594" y="93917"/>
                    <a:pt x="4303719" y="107584"/>
                  </a:cubicBezTo>
                  <a:lnTo>
                    <a:pt x="4327940" y="109333"/>
                  </a:lnTo>
                  <a:cubicBezTo>
                    <a:pt x="4333584" y="109333"/>
                    <a:pt x="4336405" y="111292"/>
                    <a:pt x="4336405" y="115212"/>
                  </a:cubicBezTo>
                  <a:cubicBezTo>
                    <a:pt x="4336405" y="120594"/>
                    <a:pt x="4332517" y="125233"/>
                    <a:pt x="4324741" y="129127"/>
                  </a:cubicBezTo>
                  <a:lnTo>
                    <a:pt x="4324741" y="168846"/>
                  </a:lnTo>
                  <a:cubicBezTo>
                    <a:pt x="4348318" y="152499"/>
                    <a:pt x="4365799" y="134987"/>
                    <a:pt x="4377184" y="116309"/>
                  </a:cubicBezTo>
                  <a:lnTo>
                    <a:pt x="4414744" y="145163"/>
                  </a:lnTo>
                  <a:cubicBezTo>
                    <a:pt x="4417771" y="147172"/>
                    <a:pt x="4419284" y="149256"/>
                    <a:pt x="4419284" y="151414"/>
                  </a:cubicBezTo>
                  <a:cubicBezTo>
                    <a:pt x="4419284" y="159240"/>
                    <a:pt x="4412066" y="161987"/>
                    <a:pt x="4397629" y="159655"/>
                  </a:cubicBezTo>
                  <a:cubicBezTo>
                    <a:pt x="4377116" y="171177"/>
                    <a:pt x="4352820" y="180628"/>
                    <a:pt x="4324741" y="188007"/>
                  </a:cubicBezTo>
                  <a:lnTo>
                    <a:pt x="4324741" y="223335"/>
                  </a:lnTo>
                  <a:cubicBezTo>
                    <a:pt x="4323959" y="231372"/>
                    <a:pt x="4327519" y="235397"/>
                    <a:pt x="4335419" y="235409"/>
                  </a:cubicBezTo>
                  <a:lnTo>
                    <a:pt x="4383025" y="235409"/>
                  </a:lnTo>
                  <a:cubicBezTo>
                    <a:pt x="4389685" y="235409"/>
                    <a:pt x="4394411" y="231236"/>
                    <a:pt x="4397201" y="222889"/>
                  </a:cubicBezTo>
                  <a:lnTo>
                    <a:pt x="4415730" y="177012"/>
                  </a:lnTo>
                  <a:lnTo>
                    <a:pt x="4425032" y="180305"/>
                  </a:lnTo>
                  <a:lnTo>
                    <a:pt x="4426260" y="221438"/>
                  </a:lnTo>
                  <a:cubicBezTo>
                    <a:pt x="4426285" y="227267"/>
                    <a:pt x="4427972" y="231849"/>
                    <a:pt x="4431320" y="235186"/>
                  </a:cubicBezTo>
                  <a:cubicBezTo>
                    <a:pt x="4436529" y="239626"/>
                    <a:pt x="4438719" y="244159"/>
                    <a:pt x="4437887" y="248785"/>
                  </a:cubicBezTo>
                  <a:cubicBezTo>
                    <a:pt x="4437007" y="264077"/>
                    <a:pt x="4421448" y="271723"/>
                    <a:pt x="4391211" y="271723"/>
                  </a:cubicBezTo>
                  <a:lnTo>
                    <a:pt x="4317783" y="271723"/>
                  </a:lnTo>
                  <a:cubicBezTo>
                    <a:pt x="4292755" y="272492"/>
                    <a:pt x="4280626" y="260790"/>
                    <a:pt x="4281394" y="236618"/>
                  </a:cubicBezTo>
                  <a:lnTo>
                    <a:pt x="4281394" y="160753"/>
                  </a:lnTo>
                  <a:cubicBezTo>
                    <a:pt x="4281394" y="152964"/>
                    <a:pt x="4281394" y="142087"/>
                    <a:pt x="4281394" y="128122"/>
                  </a:cubicBezTo>
                  <a:cubicBezTo>
                    <a:pt x="4272676" y="137833"/>
                    <a:pt x="4260558" y="147172"/>
                    <a:pt x="4245043" y="156139"/>
                  </a:cubicBezTo>
                  <a:lnTo>
                    <a:pt x="4237044" y="150037"/>
                  </a:lnTo>
                  <a:cubicBezTo>
                    <a:pt x="4278319" y="97662"/>
                    <a:pt x="4302187" y="49064"/>
                    <a:pt x="4308649" y="4242"/>
                  </a:cubicBezTo>
                  <a:close/>
                  <a:moveTo>
                    <a:pt x="1167873" y="4242"/>
                  </a:moveTo>
                  <a:lnTo>
                    <a:pt x="1223609" y="17152"/>
                  </a:lnTo>
                  <a:cubicBezTo>
                    <a:pt x="1230294" y="18331"/>
                    <a:pt x="1233246" y="21208"/>
                    <a:pt x="1232464" y="25785"/>
                  </a:cubicBezTo>
                  <a:cubicBezTo>
                    <a:pt x="1232464" y="30708"/>
                    <a:pt x="1226629" y="33772"/>
                    <a:pt x="1214958" y="34975"/>
                  </a:cubicBezTo>
                  <a:cubicBezTo>
                    <a:pt x="1250442" y="63686"/>
                    <a:pt x="1294408" y="81235"/>
                    <a:pt x="1346857" y="87623"/>
                  </a:cubicBezTo>
                  <a:lnTo>
                    <a:pt x="1345257" y="99492"/>
                  </a:lnTo>
                  <a:cubicBezTo>
                    <a:pt x="1331677" y="102691"/>
                    <a:pt x="1320378" y="115739"/>
                    <a:pt x="1311362" y="138633"/>
                  </a:cubicBezTo>
                  <a:cubicBezTo>
                    <a:pt x="1263265" y="117140"/>
                    <a:pt x="1227857" y="85620"/>
                    <a:pt x="1205136" y="44072"/>
                  </a:cubicBezTo>
                  <a:cubicBezTo>
                    <a:pt x="1188492" y="67618"/>
                    <a:pt x="1168015" y="88340"/>
                    <a:pt x="1143707" y="106240"/>
                  </a:cubicBezTo>
                  <a:lnTo>
                    <a:pt x="1135415" y="111454"/>
                  </a:lnTo>
                  <a:lnTo>
                    <a:pt x="1209210" y="111454"/>
                  </a:lnTo>
                  <a:lnTo>
                    <a:pt x="1227981" y="86916"/>
                  </a:lnTo>
                  <a:lnTo>
                    <a:pt x="1263011" y="111454"/>
                  </a:lnTo>
                  <a:cubicBezTo>
                    <a:pt x="1265988" y="111454"/>
                    <a:pt x="1267476" y="113023"/>
                    <a:pt x="1267476" y="116160"/>
                  </a:cubicBezTo>
                  <a:cubicBezTo>
                    <a:pt x="1267476" y="120613"/>
                    <a:pt x="1263321" y="123360"/>
                    <a:pt x="1255012" y="124402"/>
                  </a:cubicBezTo>
                  <a:lnTo>
                    <a:pt x="1127262" y="124402"/>
                  </a:lnTo>
                  <a:lnTo>
                    <a:pt x="1127262" y="116580"/>
                  </a:lnTo>
                  <a:lnTo>
                    <a:pt x="1104370" y="130972"/>
                  </a:lnTo>
                  <a:cubicBezTo>
                    <a:pt x="1090299" y="138511"/>
                    <a:pt x="1075271" y="145343"/>
                    <a:pt x="1059284" y="151470"/>
                  </a:cubicBezTo>
                  <a:lnTo>
                    <a:pt x="1053722" y="141796"/>
                  </a:lnTo>
                  <a:cubicBezTo>
                    <a:pt x="1115386" y="95337"/>
                    <a:pt x="1153437" y="49485"/>
                    <a:pt x="1167873" y="4242"/>
                  </a:cubicBezTo>
                  <a:close/>
                  <a:moveTo>
                    <a:pt x="736011" y="4242"/>
                  </a:moveTo>
                  <a:cubicBezTo>
                    <a:pt x="771320" y="10864"/>
                    <a:pt x="788560" y="22430"/>
                    <a:pt x="787729" y="38937"/>
                  </a:cubicBezTo>
                  <a:cubicBezTo>
                    <a:pt x="785980" y="54601"/>
                    <a:pt x="777149" y="63320"/>
                    <a:pt x="761237" y="65094"/>
                  </a:cubicBezTo>
                  <a:cubicBezTo>
                    <a:pt x="750236" y="65094"/>
                    <a:pt x="744283" y="59513"/>
                    <a:pt x="743378" y="48351"/>
                  </a:cubicBezTo>
                  <a:cubicBezTo>
                    <a:pt x="741071" y="31558"/>
                    <a:pt x="737158" y="18858"/>
                    <a:pt x="731639" y="10251"/>
                  </a:cubicBezTo>
                  <a:close/>
                  <a:moveTo>
                    <a:pt x="111472" y="3814"/>
                  </a:moveTo>
                  <a:lnTo>
                    <a:pt x="144010" y="36277"/>
                  </a:lnTo>
                  <a:cubicBezTo>
                    <a:pt x="146925" y="38385"/>
                    <a:pt x="147973" y="41046"/>
                    <a:pt x="147154" y="44258"/>
                  </a:cubicBezTo>
                  <a:cubicBezTo>
                    <a:pt x="145889" y="49306"/>
                    <a:pt x="142379" y="51829"/>
                    <a:pt x="136624" y="51829"/>
                  </a:cubicBezTo>
                  <a:cubicBezTo>
                    <a:pt x="133511" y="51829"/>
                    <a:pt x="129809" y="50273"/>
                    <a:pt x="125518" y="47160"/>
                  </a:cubicBezTo>
                  <a:cubicBezTo>
                    <a:pt x="118672" y="49454"/>
                    <a:pt x="112285" y="50905"/>
                    <a:pt x="106356" y="51513"/>
                  </a:cubicBezTo>
                  <a:lnTo>
                    <a:pt x="106356" y="100738"/>
                  </a:lnTo>
                  <a:lnTo>
                    <a:pt x="157572" y="100738"/>
                  </a:lnTo>
                  <a:cubicBezTo>
                    <a:pt x="156791" y="98096"/>
                    <a:pt x="156400" y="91201"/>
                    <a:pt x="156400" y="80051"/>
                  </a:cubicBezTo>
                  <a:cubicBezTo>
                    <a:pt x="155631" y="69906"/>
                    <a:pt x="155246" y="62030"/>
                    <a:pt x="155246" y="56424"/>
                  </a:cubicBezTo>
                  <a:cubicBezTo>
                    <a:pt x="155246" y="32562"/>
                    <a:pt x="154856" y="15416"/>
                    <a:pt x="154074" y="4986"/>
                  </a:cubicBezTo>
                  <a:lnTo>
                    <a:pt x="199672" y="10846"/>
                  </a:lnTo>
                  <a:cubicBezTo>
                    <a:pt x="207497" y="10846"/>
                    <a:pt x="211410" y="12898"/>
                    <a:pt x="211410" y="17004"/>
                  </a:cubicBezTo>
                  <a:lnTo>
                    <a:pt x="207404" y="24468"/>
                  </a:lnTo>
                  <a:lnTo>
                    <a:pt x="231411" y="28902"/>
                  </a:lnTo>
                  <a:cubicBezTo>
                    <a:pt x="253647" y="34801"/>
                    <a:pt x="264449" y="43969"/>
                    <a:pt x="263817" y="56406"/>
                  </a:cubicBezTo>
                  <a:cubicBezTo>
                    <a:pt x="262936" y="63854"/>
                    <a:pt x="260491" y="69662"/>
                    <a:pt x="256482" y="73833"/>
                  </a:cubicBezTo>
                  <a:lnTo>
                    <a:pt x="250069" y="78318"/>
                  </a:lnTo>
                  <a:lnTo>
                    <a:pt x="281155" y="100050"/>
                  </a:lnTo>
                  <a:cubicBezTo>
                    <a:pt x="284467" y="101154"/>
                    <a:pt x="286122" y="103119"/>
                    <a:pt x="286122" y="105947"/>
                  </a:cubicBezTo>
                  <a:cubicBezTo>
                    <a:pt x="284733" y="110114"/>
                    <a:pt x="280603" y="112694"/>
                    <a:pt x="273732" y="113686"/>
                  </a:cubicBezTo>
                  <a:lnTo>
                    <a:pt x="199746" y="113686"/>
                  </a:lnTo>
                  <a:cubicBezTo>
                    <a:pt x="200893" y="124085"/>
                    <a:pt x="202278" y="133652"/>
                    <a:pt x="203899" y="142387"/>
                  </a:cubicBezTo>
                  <a:lnTo>
                    <a:pt x="208767" y="163079"/>
                  </a:lnTo>
                  <a:lnTo>
                    <a:pt x="209159" y="161832"/>
                  </a:lnTo>
                  <a:cubicBezTo>
                    <a:pt x="211491" y="158719"/>
                    <a:pt x="213047" y="156394"/>
                    <a:pt x="213829" y="154856"/>
                  </a:cubicBezTo>
                  <a:cubicBezTo>
                    <a:pt x="223131" y="142441"/>
                    <a:pt x="230119" y="129450"/>
                    <a:pt x="234795" y="115881"/>
                  </a:cubicBezTo>
                  <a:lnTo>
                    <a:pt x="276895" y="138875"/>
                  </a:lnTo>
                  <a:cubicBezTo>
                    <a:pt x="279934" y="140897"/>
                    <a:pt x="281453" y="142987"/>
                    <a:pt x="281453" y="145145"/>
                  </a:cubicBezTo>
                  <a:cubicBezTo>
                    <a:pt x="281453" y="152189"/>
                    <a:pt x="277149" y="155711"/>
                    <a:pt x="268542" y="155711"/>
                  </a:cubicBezTo>
                  <a:cubicBezTo>
                    <a:pt x="266991" y="155711"/>
                    <a:pt x="266074" y="155711"/>
                    <a:pt x="265789" y="155711"/>
                  </a:cubicBezTo>
                  <a:cubicBezTo>
                    <a:pt x="253907" y="173546"/>
                    <a:pt x="240451" y="189006"/>
                    <a:pt x="225419" y="202090"/>
                  </a:cubicBezTo>
                  <a:cubicBezTo>
                    <a:pt x="230578" y="210114"/>
                    <a:pt x="237306" y="217574"/>
                    <a:pt x="245604" y="224470"/>
                  </a:cubicBezTo>
                  <a:cubicBezTo>
                    <a:pt x="245331" y="224470"/>
                    <a:pt x="246187" y="224470"/>
                    <a:pt x="248171" y="224470"/>
                  </a:cubicBezTo>
                  <a:cubicBezTo>
                    <a:pt x="248952" y="225251"/>
                    <a:pt x="249343" y="225642"/>
                    <a:pt x="249343" y="225642"/>
                  </a:cubicBezTo>
                  <a:cubicBezTo>
                    <a:pt x="248760" y="225642"/>
                    <a:pt x="248574" y="225437"/>
                    <a:pt x="248785" y="225028"/>
                  </a:cubicBezTo>
                  <a:lnTo>
                    <a:pt x="268561" y="175431"/>
                  </a:lnTo>
                  <a:lnTo>
                    <a:pt x="277955" y="178743"/>
                  </a:lnTo>
                  <a:lnTo>
                    <a:pt x="277955" y="227335"/>
                  </a:lnTo>
                  <a:cubicBezTo>
                    <a:pt x="278662" y="235868"/>
                    <a:pt x="280330" y="241449"/>
                    <a:pt x="282960" y="244078"/>
                  </a:cubicBezTo>
                  <a:cubicBezTo>
                    <a:pt x="285849" y="246013"/>
                    <a:pt x="287294" y="250478"/>
                    <a:pt x="287294" y="257473"/>
                  </a:cubicBezTo>
                  <a:cubicBezTo>
                    <a:pt x="284516" y="270470"/>
                    <a:pt x="275264" y="277410"/>
                    <a:pt x="259538" y="278290"/>
                  </a:cubicBezTo>
                  <a:cubicBezTo>
                    <a:pt x="248388" y="278290"/>
                    <a:pt x="236501" y="273664"/>
                    <a:pt x="223875" y="264412"/>
                  </a:cubicBezTo>
                  <a:cubicBezTo>
                    <a:pt x="209873" y="253498"/>
                    <a:pt x="199113" y="241784"/>
                    <a:pt x="191598" y="229270"/>
                  </a:cubicBezTo>
                  <a:cubicBezTo>
                    <a:pt x="173093" y="242305"/>
                    <a:pt x="145573" y="253585"/>
                    <a:pt x="109035" y="263110"/>
                  </a:cubicBezTo>
                  <a:lnTo>
                    <a:pt x="105035" y="254273"/>
                  </a:lnTo>
                  <a:cubicBezTo>
                    <a:pt x="133635" y="237306"/>
                    <a:pt x="157373" y="219534"/>
                    <a:pt x="176250" y="200955"/>
                  </a:cubicBezTo>
                  <a:cubicBezTo>
                    <a:pt x="167729" y="180752"/>
                    <a:pt x="161609" y="151662"/>
                    <a:pt x="157888" y="113686"/>
                  </a:cubicBezTo>
                  <a:lnTo>
                    <a:pt x="106356" y="113686"/>
                  </a:lnTo>
                  <a:lnTo>
                    <a:pt x="106356" y="143898"/>
                  </a:lnTo>
                  <a:cubicBezTo>
                    <a:pt x="119751" y="142410"/>
                    <a:pt x="135520" y="139297"/>
                    <a:pt x="153665" y="134559"/>
                  </a:cubicBezTo>
                  <a:lnTo>
                    <a:pt x="157721" y="143042"/>
                  </a:lnTo>
                  <a:cubicBezTo>
                    <a:pt x="140010" y="153609"/>
                    <a:pt x="122889" y="162483"/>
                    <a:pt x="106356" y="169664"/>
                  </a:cubicBezTo>
                  <a:lnTo>
                    <a:pt x="106356" y="243725"/>
                  </a:lnTo>
                  <a:cubicBezTo>
                    <a:pt x="107907" y="265057"/>
                    <a:pt x="88844" y="276969"/>
                    <a:pt x="49169" y="279462"/>
                  </a:cubicBezTo>
                  <a:cubicBezTo>
                    <a:pt x="48376" y="260387"/>
                    <a:pt x="36265" y="248431"/>
                    <a:pt x="12836" y="243594"/>
                  </a:cubicBezTo>
                  <a:lnTo>
                    <a:pt x="14771" y="233790"/>
                  </a:lnTo>
                  <a:lnTo>
                    <a:pt x="55215" y="237362"/>
                  </a:lnTo>
                  <a:cubicBezTo>
                    <a:pt x="61206" y="237313"/>
                    <a:pt x="64201" y="234200"/>
                    <a:pt x="64201" y="228023"/>
                  </a:cubicBezTo>
                  <a:lnTo>
                    <a:pt x="64201" y="184900"/>
                  </a:lnTo>
                  <a:cubicBezTo>
                    <a:pt x="53324" y="190233"/>
                    <a:pt x="42770" y="194605"/>
                    <a:pt x="32538" y="198016"/>
                  </a:cubicBezTo>
                  <a:cubicBezTo>
                    <a:pt x="31744" y="206028"/>
                    <a:pt x="28439" y="210604"/>
                    <a:pt x="22622" y="211745"/>
                  </a:cubicBezTo>
                  <a:cubicBezTo>
                    <a:pt x="20960" y="211745"/>
                    <a:pt x="19706" y="211083"/>
                    <a:pt x="18859" y="209759"/>
                  </a:cubicBezTo>
                  <a:lnTo>
                    <a:pt x="18293" y="207196"/>
                  </a:lnTo>
                  <a:lnTo>
                    <a:pt x="17205" y="206665"/>
                  </a:lnTo>
                  <a:cubicBezTo>
                    <a:pt x="16141" y="205978"/>
                    <a:pt x="14734" y="204955"/>
                    <a:pt x="12985" y="203597"/>
                  </a:cubicBezTo>
                  <a:lnTo>
                    <a:pt x="0" y="159097"/>
                  </a:lnTo>
                  <a:cubicBezTo>
                    <a:pt x="15305" y="159097"/>
                    <a:pt x="29499" y="157950"/>
                    <a:pt x="42583" y="155656"/>
                  </a:cubicBezTo>
                  <a:cubicBezTo>
                    <a:pt x="51178" y="154105"/>
                    <a:pt x="58384" y="153039"/>
                    <a:pt x="64201" y="152456"/>
                  </a:cubicBezTo>
                  <a:lnTo>
                    <a:pt x="64201" y="113686"/>
                  </a:lnTo>
                  <a:lnTo>
                    <a:pt x="0" y="113686"/>
                  </a:lnTo>
                  <a:lnTo>
                    <a:pt x="0" y="100738"/>
                  </a:lnTo>
                  <a:lnTo>
                    <a:pt x="64201" y="100738"/>
                  </a:lnTo>
                  <a:lnTo>
                    <a:pt x="64201" y="57652"/>
                  </a:lnTo>
                  <a:cubicBezTo>
                    <a:pt x="48834" y="58434"/>
                    <a:pt x="29728" y="59606"/>
                    <a:pt x="6883" y="61168"/>
                  </a:cubicBezTo>
                  <a:lnTo>
                    <a:pt x="4670" y="52853"/>
                  </a:lnTo>
                  <a:cubicBezTo>
                    <a:pt x="50099" y="37573"/>
                    <a:pt x="85700" y="21227"/>
                    <a:pt x="111472" y="3814"/>
                  </a:cubicBezTo>
                  <a:close/>
                  <a:moveTo>
                    <a:pt x="2251100" y="3311"/>
                  </a:moveTo>
                  <a:lnTo>
                    <a:pt x="2303487" y="13841"/>
                  </a:lnTo>
                  <a:cubicBezTo>
                    <a:pt x="2308857" y="13841"/>
                    <a:pt x="2311542" y="15838"/>
                    <a:pt x="2311542" y="19831"/>
                  </a:cubicBezTo>
                  <a:cubicBezTo>
                    <a:pt x="2312324" y="25487"/>
                    <a:pt x="2307394" y="29586"/>
                    <a:pt x="2296753" y="32128"/>
                  </a:cubicBezTo>
                  <a:cubicBezTo>
                    <a:pt x="2291730" y="48685"/>
                    <a:pt x="2286155" y="62824"/>
                    <a:pt x="2280028" y="74544"/>
                  </a:cubicBezTo>
                  <a:lnTo>
                    <a:pt x="2323300" y="74544"/>
                  </a:lnTo>
                  <a:lnTo>
                    <a:pt x="2343206" y="47662"/>
                  </a:lnTo>
                  <a:lnTo>
                    <a:pt x="2380041" y="73819"/>
                  </a:lnTo>
                  <a:cubicBezTo>
                    <a:pt x="2383402" y="75158"/>
                    <a:pt x="2384698" y="77242"/>
                    <a:pt x="2383929" y="80070"/>
                  </a:cubicBezTo>
                  <a:cubicBezTo>
                    <a:pt x="2383929" y="83976"/>
                    <a:pt x="2379774" y="86451"/>
                    <a:pt x="2371465" y="87492"/>
                  </a:cubicBezTo>
                  <a:lnTo>
                    <a:pt x="2355503" y="87492"/>
                  </a:lnTo>
                  <a:cubicBezTo>
                    <a:pt x="2350207" y="133517"/>
                    <a:pt x="2337110" y="170830"/>
                    <a:pt x="2316212" y="199430"/>
                  </a:cubicBezTo>
                  <a:cubicBezTo>
                    <a:pt x="2333811" y="212899"/>
                    <a:pt x="2357549" y="222895"/>
                    <a:pt x="2387426" y="229419"/>
                  </a:cubicBezTo>
                  <a:lnTo>
                    <a:pt x="2385733" y="239576"/>
                  </a:lnTo>
                  <a:cubicBezTo>
                    <a:pt x="2374658" y="243532"/>
                    <a:pt x="2364984" y="256264"/>
                    <a:pt x="2356712" y="277769"/>
                  </a:cubicBezTo>
                  <a:cubicBezTo>
                    <a:pt x="2323424" y="264102"/>
                    <a:pt x="2300722" y="248152"/>
                    <a:pt x="2288605" y="229921"/>
                  </a:cubicBezTo>
                  <a:cubicBezTo>
                    <a:pt x="2265276" y="250720"/>
                    <a:pt x="2228676" y="267841"/>
                    <a:pt x="2178806" y="281285"/>
                  </a:cubicBezTo>
                  <a:lnTo>
                    <a:pt x="2174826" y="272374"/>
                  </a:lnTo>
                  <a:cubicBezTo>
                    <a:pt x="2218122" y="249269"/>
                    <a:pt x="2249642" y="224241"/>
                    <a:pt x="2269387" y="197290"/>
                  </a:cubicBezTo>
                  <a:cubicBezTo>
                    <a:pt x="2260110" y="179270"/>
                    <a:pt x="2253562" y="154347"/>
                    <a:pt x="2249742" y="122523"/>
                  </a:cubicBezTo>
                  <a:cubicBezTo>
                    <a:pt x="2246827" y="131775"/>
                    <a:pt x="2236136" y="145783"/>
                    <a:pt x="2217669" y="164548"/>
                  </a:cubicBezTo>
                  <a:lnTo>
                    <a:pt x="2208684" y="160362"/>
                  </a:lnTo>
                  <a:lnTo>
                    <a:pt x="2217762" y="132788"/>
                  </a:lnTo>
                  <a:lnTo>
                    <a:pt x="2212274" y="135973"/>
                  </a:lnTo>
                  <a:cubicBezTo>
                    <a:pt x="2202799" y="137548"/>
                    <a:pt x="2191624" y="138336"/>
                    <a:pt x="2178751" y="138336"/>
                  </a:cubicBezTo>
                  <a:lnTo>
                    <a:pt x="2178751" y="120830"/>
                  </a:lnTo>
                  <a:lnTo>
                    <a:pt x="2155422" y="120830"/>
                  </a:lnTo>
                  <a:lnTo>
                    <a:pt x="2155422" y="209401"/>
                  </a:lnTo>
                  <a:lnTo>
                    <a:pt x="2229241" y="176715"/>
                  </a:lnTo>
                  <a:lnTo>
                    <a:pt x="2233631" y="184659"/>
                  </a:lnTo>
                  <a:cubicBezTo>
                    <a:pt x="2198272" y="216483"/>
                    <a:pt x="2167471" y="240643"/>
                    <a:pt x="2141228" y="257138"/>
                  </a:cubicBezTo>
                  <a:cubicBezTo>
                    <a:pt x="2140334" y="268995"/>
                    <a:pt x="2136260" y="274532"/>
                    <a:pt x="2129005" y="273751"/>
                  </a:cubicBezTo>
                  <a:cubicBezTo>
                    <a:pt x="2126401" y="273751"/>
                    <a:pt x="2124007" y="271574"/>
                    <a:pt x="2121824" y="267221"/>
                  </a:cubicBezTo>
                  <a:lnTo>
                    <a:pt x="2101602" y="232395"/>
                  </a:lnTo>
                  <a:cubicBezTo>
                    <a:pt x="2109378" y="227372"/>
                    <a:pt x="2113266" y="220898"/>
                    <a:pt x="2113266" y="212973"/>
                  </a:cubicBezTo>
                  <a:lnTo>
                    <a:pt x="2113266" y="154614"/>
                  </a:lnTo>
                  <a:cubicBezTo>
                    <a:pt x="2113266" y="152282"/>
                    <a:pt x="2113266" y="147687"/>
                    <a:pt x="2113266" y="140829"/>
                  </a:cubicBezTo>
                  <a:cubicBezTo>
                    <a:pt x="2112485" y="124594"/>
                    <a:pt x="2112094" y="109717"/>
                    <a:pt x="2112094" y="96199"/>
                  </a:cubicBezTo>
                  <a:lnTo>
                    <a:pt x="2160575" y="107882"/>
                  </a:lnTo>
                  <a:lnTo>
                    <a:pt x="2178751" y="107882"/>
                  </a:lnTo>
                  <a:lnTo>
                    <a:pt x="2178751" y="43439"/>
                  </a:lnTo>
                  <a:lnTo>
                    <a:pt x="2100541" y="43439"/>
                  </a:lnTo>
                  <a:lnTo>
                    <a:pt x="2100541" y="30491"/>
                  </a:lnTo>
                  <a:lnTo>
                    <a:pt x="2175086" y="30491"/>
                  </a:lnTo>
                  <a:lnTo>
                    <a:pt x="2184964" y="10623"/>
                  </a:lnTo>
                  <a:lnTo>
                    <a:pt x="2224441" y="26008"/>
                  </a:lnTo>
                  <a:cubicBezTo>
                    <a:pt x="2229861" y="28178"/>
                    <a:pt x="2232571" y="30888"/>
                    <a:pt x="2232571" y="34137"/>
                  </a:cubicBezTo>
                  <a:cubicBezTo>
                    <a:pt x="2233352" y="39222"/>
                    <a:pt x="2229464" y="44146"/>
                    <a:pt x="2220906" y="48909"/>
                  </a:cubicBezTo>
                  <a:lnTo>
                    <a:pt x="2220906" y="66396"/>
                  </a:lnTo>
                  <a:cubicBezTo>
                    <a:pt x="2220906" y="76820"/>
                    <a:pt x="2220996" y="86733"/>
                    <a:pt x="2221176" y="96134"/>
                  </a:cubicBezTo>
                  <a:lnTo>
                    <a:pt x="2221906" y="120197"/>
                  </a:lnTo>
                  <a:lnTo>
                    <a:pt x="2243788" y="53727"/>
                  </a:lnTo>
                  <a:cubicBezTo>
                    <a:pt x="2246058" y="38609"/>
                    <a:pt x="2248495" y="21803"/>
                    <a:pt x="2251100" y="3311"/>
                  </a:cubicBezTo>
                  <a:close/>
                  <a:moveTo>
                    <a:pt x="1508336" y="3088"/>
                  </a:moveTo>
                  <a:cubicBezTo>
                    <a:pt x="1557040" y="7169"/>
                    <a:pt x="1580983" y="20098"/>
                    <a:pt x="1580164" y="41877"/>
                  </a:cubicBezTo>
                  <a:cubicBezTo>
                    <a:pt x="1579503" y="55690"/>
                    <a:pt x="1573471" y="64808"/>
                    <a:pt x="1562067" y="69231"/>
                  </a:cubicBezTo>
                  <a:lnTo>
                    <a:pt x="1559523" y="69782"/>
                  </a:lnTo>
                  <a:lnTo>
                    <a:pt x="1622319" y="69782"/>
                  </a:lnTo>
                  <a:lnTo>
                    <a:pt x="1644625" y="40574"/>
                  </a:lnTo>
                  <a:lnTo>
                    <a:pt x="1684028" y="69261"/>
                  </a:lnTo>
                  <a:cubicBezTo>
                    <a:pt x="1686409" y="70452"/>
                    <a:pt x="1687599" y="72194"/>
                    <a:pt x="1687599" y="74489"/>
                  </a:cubicBezTo>
                  <a:cubicBezTo>
                    <a:pt x="1687599" y="78941"/>
                    <a:pt x="1683444" y="81688"/>
                    <a:pt x="1675135" y="82730"/>
                  </a:cubicBezTo>
                  <a:lnTo>
                    <a:pt x="1575532" y="82730"/>
                  </a:lnTo>
                  <a:lnTo>
                    <a:pt x="1575532" y="151935"/>
                  </a:lnTo>
                  <a:lnTo>
                    <a:pt x="1605967" y="151935"/>
                  </a:lnTo>
                  <a:lnTo>
                    <a:pt x="1628310" y="122727"/>
                  </a:lnTo>
                  <a:lnTo>
                    <a:pt x="1666354" y="151340"/>
                  </a:lnTo>
                  <a:cubicBezTo>
                    <a:pt x="1668847" y="152580"/>
                    <a:pt x="1670094" y="155023"/>
                    <a:pt x="1670094" y="158669"/>
                  </a:cubicBezTo>
                  <a:cubicBezTo>
                    <a:pt x="1667613" y="163606"/>
                    <a:pt x="1663694" y="166074"/>
                    <a:pt x="1658336" y="166074"/>
                  </a:cubicBezTo>
                  <a:lnTo>
                    <a:pt x="1575532" y="166074"/>
                  </a:lnTo>
                  <a:lnTo>
                    <a:pt x="1575532" y="253138"/>
                  </a:lnTo>
                  <a:lnTo>
                    <a:pt x="1629445" y="253138"/>
                  </a:lnTo>
                  <a:lnTo>
                    <a:pt x="1652848" y="225103"/>
                  </a:lnTo>
                  <a:lnTo>
                    <a:pt x="1692362" y="251985"/>
                  </a:lnTo>
                  <a:cubicBezTo>
                    <a:pt x="1695413" y="251985"/>
                    <a:pt x="1696938" y="253938"/>
                    <a:pt x="1696938" y="257845"/>
                  </a:cubicBezTo>
                  <a:cubicBezTo>
                    <a:pt x="1696938" y="263339"/>
                    <a:pt x="1692635" y="266086"/>
                    <a:pt x="1684028" y="266086"/>
                  </a:cubicBezTo>
                  <a:lnTo>
                    <a:pt x="1408454" y="266086"/>
                  </a:lnTo>
                  <a:lnTo>
                    <a:pt x="1408454" y="253138"/>
                  </a:lnTo>
                  <a:lnTo>
                    <a:pt x="1527534" y="253138"/>
                  </a:lnTo>
                  <a:lnTo>
                    <a:pt x="1527534" y="166074"/>
                  </a:lnTo>
                  <a:lnTo>
                    <a:pt x="1441140" y="166074"/>
                  </a:lnTo>
                  <a:lnTo>
                    <a:pt x="1441140" y="151935"/>
                  </a:lnTo>
                  <a:lnTo>
                    <a:pt x="1527534" y="151935"/>
                  </a:lnTo>
                  <a:lnTo>
                    <a:pt x="1527534" y="82730"/>
                  </a:lnTo>
                  <a:lnTo>
                    <a:pt x="1420137" y="82730"/>
                  </a:lnTo>
                  <a:lnTo>
                    <a:pt x="1420137" y="69782"/>
                  </a:lnTo>
                  <a:lnTo>
                    <a:pt x="1536986" y="69782"/>
                  </a:lnTo>
                  <a:lnTo>
                    <a:pt x="1533399" y="67963"/>
                  </a:lnTo>
                  <a:cubicBezTo>
                    <a:pt x="1529651" y="64822"/>
                    <a:pt x="1527311" y="59916"/>
                    <a:pt x="1526381" y="53243"/>
                  </a:cubicBezTo>
                  <a:cubicBezTo>
                    <a:pt x="1523442" y="38088"/>
                    <a:pt x="1516050" y="23434"/>
                    <a:pt x="1504206" y="9283"/>
                  </a:cubicBezTo>
                  <a:close/>
                  <a:moveTo>
                    <a:pt x="2972581" y="577"/>
                  </a:moveTo>
                  <a:lnTo>
                    <a:pt x="3017155" y="12316"/>
                  </a:lnTo>
                  <a:cubicBezTo>
                    <a:pt x="3023840" y="13519"/>
                    <a:pt x="3026792" y="16024"/>
                    <a:pt x="3026011" y="19831"/>
                  </a:cubicBezTo>
                  <a:cubicBezTo>
                    <a:pt x="3026011" y="25586"/>
                    <a:pt x="3020696" y="28904"/>
                    <a:pt x="3010067" y="29784"/>
                  </a:cubicBezTo>
                  <a:cubicBezTo>
                    <a:pt x="2996660" y="43204"/>
                    <a:pt x="2986422" y="51377"/>
                    <a:pt x="2979353" y="54304"/>
                  </a:cubicBezTo>
                  <a:lnTo>
                    <a:pt x="3008598" y="54304"/>
                  </a:lnTo>
                  <a:lnTo>
                    <a:pt x="3027313" y="29766"/>
                  </a:lnTo>
                  <a:lnTo>
                    <a:pt x="3062008" y="53727"/>
                  </a:lnTo>
                  <a:cubicBezTo>
                    <a:pt x="3064464" y="54955"/>
                    <a:pt x="3065692" y="56883"/>
                    <a:pt x="3065692" y="59513"/>
                  </a:cubicBezTo>
                  <a:cubicBezTo>
                    <a:pt x="3064315" y="63680"/>
                    <a:pt x="3060185" y="66260"/>
                    <a:pt x="3053302" y="67252"/>
                  </a:cubicBezTo>
                  <a:lnTo>
                    <a:pt x="2977344" y="67252"/>
                  </a:lnTo>
                  <a:cubicBezTo>
                    <a:pt x="2967732" y="77868"/>
                    <a:pt x="2958294" y="85458"/>
                    <a:pt x="2949029" y="90022"/>
                  </a:cubicBezTo>
                  <a:lnTo>
                    <a:pt x="2991873" y="90022"/>
                  </a:lnTo>
                  <a:lnTo>
                    <a:pt x="3001714" y="70154"/>
                  </a:lnTo>
                  <a:lnTo>
                    <a:pt x="3041638" y="84516"/>
                  </a:lnTo>
                  <a:cubicBezTo>
                    <a:pt x="3046003" y="86699"/>
                    <a:pt x="3048186" y="89328"/>
                    <a:pt x="3048186" y="92404"/>
                  </a:cubicBezTo>
                  <a:cubicBezTo>
                    <a:pt x="3048186" y="96695"/>
                    <a:pt x="3044682" y="101557"/>
                    <a:pt x="3037675" y="106989"/>
                  </a:cubicBezTo>
                  <a:lnTo>
                    <a:pt x="3037675" y="137852"/>
                  </a:lnTo>
                  <a:cubicBezTo>
                    <a:pt x="3037675" y="140853"/>
                    <a:pt x="3038047" y="149777"/>
                    <a:pt x="3038791" y="164623"/>
                  </a:cubicBezTo>
                  <a:cubicBezTo>
                    <a:pt x="3039585" y="190271"/>
                    <a:pt x="3039994" y="206214"/>
                    <a:pt x="3040019" y="212452"/>
                  </a:cubicBezTo>
                  <a:cubicBezTo>
                    <a:pt x="3040019" y="217190"/>
                    <a:pt x="3037216" y="220675"/>
                    <a:pt x="3031610" y="222907"/>
                  </a:cubicBezTo>
                  <a:cubicBezTo>
                    <a:pt x="3021192" y="225313"/>
                    <a:pt x="3009162" y="226516"/>
                    <a:pt x="2995519" y="226516"/>
                  </a:cubicBezTo>
                  <a:lnTo>
                    <a:pt x="2995519" y="212508"/>
                  </a:lnTo>
                  <a:lnTo>
                    <a:pt x="2923375" y="212508"/>
                  </a:lnTo>
                  <a:lnTo>
                    <a:pt x="2923375" y="215950"/>
                  </a:lnTo>
                  <a:cubicBezTo>
                    <a:pt x="2923375" y="222994"/>
                    <a:pt x="2920057" y="226516"/>
                    <a:pt x="2913422" y="226516"/>
                  </a:cubicBezTo>
                  <a:lnTo>
                    <a:pt x="2881473" y="229884"/>
                  </a:lnTo>
                  <a:lnTo>
                    <a:pt x="2880071" y="229739"/>
                  </a:lnTo>
                  <a:lnTo>
                    <a:pt x="2881219" y="164660"/>
                  </a:lnTo>
                  <a:lnTo>
                    <a:pt x="2881219" y="128532"/>
                  </a:lnTo>
                  <a:cubicBezTo>
                    <a:pt x="2881219" y="112992"/>
                    <a:pt x="2881219" y="95479"/>
                    <a:pt x="2881219" y="75995"/>
                  </a:cubicBezTo>
                  <a:lnTo>
                    <a:pt x="2926333" y="90022"/>
                  </a:lnTo>
                  <a:lnTo>
                    <a:pt x="2929198" y="90022"/>
                  </a:lnTo>
                  <a:cubicBezTo>
                    <a:pt x="2929880" y="80262"/>
                    <a:pt x="2930221" y="72672"/>
                    <a:pt x="2930221" y="67252"/>
                  </a:cubicBezTo>
                  <a:lnTo>
                    <a:pt x="2864886" y="67252"/>
                  </a:lnTo>
                  <a:lnTo>
                    <a:pt x="2864886" y="56909"/>
                  </a:lnTo>
                  <a:lnTo>
                    <a:pt x="2862591" y="66530"/>
                  </a:lnTo>
                  <a:cubicBezTo>
                    <a:pt x="2858338" y="76703"/>
                    <a:pt x="2849659" y="82451"/>
                    <a:pt x="2836552" y="83772"/>
                  </a:cubicBezTo>
                  <a:cubicBezTo>
                    <a:pt x="2826705" y="83772"/>
                    <a:pt x="2820367" y="79059"/>
                    <a:pt x="2817540" y="69633"/>
                  </a:cubicBezTo>
                  <a:cubicBezTo>
                    <a:pt x="2812951" y="49715"/>
                    <a:pt x="2805131" y="32383"/>
                    <a:pt x="2794080" y="17636"/>
                  </a:cubicBezTo>
                  <a:lnTo>
                    <a:pt x="2798043" y="10083"/>
                  </a:lnTo>
                  <a:cubicBezTo>
                    <a:pt x="2821285" y="15391"/>
                    <a:pt x="2838517" y="21779"/>
                    <a:pt x="2849738" y="29245"/>
                  </a:cubicBezTo>
                  <a:lnTo>
                    <a:pt x="2865018" y="54304"/>
                  </a:lnTo>
                  <a:lnTo>
                    <a:pt x="2914593" y="54304"/>
                  </a:lnTo>
                  <a:lnTo>
                    <a:pt x="2909646" y="45039"/>
                  </a:lnTo>
                  <a:cubicBezTo>
                    <a:pt x="2907413" y="32934"/>
                    <a:pt x="2901968" y="21543"/>
                    <a:pt x="2893312" y="10864"/>
                  </a:cubicBezTo>
                  <a:lnTo>
                    <a:pt x="2895637" y="4242"/>
                  </a:lnTo>
                  <a:cubicBezTo>
                    <a:pt x="2931430" y="9203"/>
                    <a:pt x="2949755" y="19776"/>
                    <a:pt x="2950611" y="35961"/>
                  </a:cubicBezTo>
                  <a:cubicBezTo>
                    <a:pt x="2950145" y="42838"/>
                    <a:pt x="2947894" y="48217"/>
                    <a:pt x="2943857" y="52099"/>
                  </a:cubicBezTo>
                  <a:lnTo>
                    <a:pt x="2940389" y="54304"/>
                  </a:lnTo>
                  <a:lnTo>
                    <a:pt x="2960191" y="54304"/>
                  </a:lnTo>
                  <a:cubicBezTo>
                    <a:pt x="2965872" y="39421"/>
                    <a:pt x="2970002" y="21512"/>
                    <a:pt x="2972581" y="577"/>
                  </a:cubicBezTo>
                  <a:close/>
                  <a:moveTo>
                    <a:pt x="4721461" y="0"/>
                  </a:moveTo>
                  <a:lnTo>
                    <a:pt x="4757589" y="24538"/>
                  </a:lnTo>
                  <a:cubicBezTo>
                    <a:pt x="4760615" y="24538"/>
                    <a:pt x="4762128" y="26113"/>
                    <a:pt x="4762128" y="29263"/>
                  </a:cubicBezTo>
                  <a:cubicBezTo>
                    <a:pt x="4762128" y="33679"/>
                    <a:pt x="4758389" y="36426"/>
                    <a:pt x="4750910" y="37505"/>
                  </a:cubicBezTo>
                  <a:lnTo>
                    <a:pt x="4665241" y="37505"/>
                  </a:lnTo>
                  <a:lnTo>
                    <a:pt x="4665241" y="78116"/>
                  </a:lnTo>
                  <a:lnTo>
                    <a:pt x="4726093" y="78116"/>
                  </a:lnTo>
                  <a:lnTo>
                    <a:pt x="4748380" y="50081"/>
                  </a:lnTo>
                  <a:lnTo>
                    <a:pt x="4786257" y="77391"/>
                  </a:lnTo>
                  <a:cubicBezTo>
                    <a:pt x="4789630" y="78730"/>
                    <a:pt x="4790926" y="80820"/>
                    <a:pt x="4790145" y="83660"/>
                  </a:cubicBezTo>
                  <a:cubicBezTo>
                    <a:pt x="4790145" y="88596"/>
                    <a:pt x="4785842" y="91064"/>
                    <a:pt x="4777234" y="91064"/>
                  </a:cubicBezTo>
                  <a:lnTo>
                    <a:pt x="4508674" y="91064"/>
                  </a:lnTo>
                  <a:lnTo>
                    <a:pt x="4508674" y="78116"/>
                  </a:lnTo>
                  <a:lnTo>
                    <a:pt x="4620741" y="78116"/>
                  </a:lnTo>
                  <a:lnTo>
                    <a:pt x="4620741" y="37505"/>
                  </a:lnTo>
                  <a:lnTo>
                    <a:pt x="4533193" y="37505"/>
                  </a:lnTo>
                  <a:lnTo>
                    <a:pt x="4533193" y="25710"/>
                  </a:lnTo>
                  <a:lnTo>
                    <a:pt x="4701592" y="25710"/>
                  </a:lnTo>
                  <a:close/>
                </a:path>
              </a:pathLst>
            </a:custGeom>
            <a:solidFill>
              <a:srgbClr val="B0261F"/>
            </a:solidFill>
            <a:ln>
              <a:noFill/>
            </a:ln>
            <a:effectLst>
              <a:outerShdw blurRad="50800" dist="38100" dir="2700000" algn="tl" rotWithShape="0">
                <a:prstClr val="black">
                  <a:alpha val="14000"/>
                </a:prstClr>
              </a:outerShdw>
              <a:reflection blurRad="6350" stA="28000" endPos="590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endParaRPr lang="zh-CN" altLang="en-US" sz="2400" spc="300" dirty="0">
                <a:solidFill>
                  <a:srgbClr val="B0261F"/>
                </a:solidFill>
                <a:latin typeface="方正粗雅宋_GBK" panose="02000000000000000000" pitchFamily="2" charset="-122"/>
                <a:ea typeface="方正粗雅宋_GBK" panose="02000000000000000000" pitchFamily="2" charset="-122"/>
                <a:sym typeface="+mn-ea"/>
              </a:endParaRPr>
            </a:p>
          </p:txBody>
        </p:sp>
        <p:cxnSp>
          <p:nvCxnSpPr>
            <p:cNvPr id="13" name="直接连接符 12"/>
            <p:cNvCxnSpPr/>
            <p:nvPr/>
          </p:nvCxnSpPr>
          <p:spPr>
            <a:xfrm>
              <a:off x="9578852" y="939800"/>
              <a:ext cx="2997200" cy="0"/>
            </a:xfrm>
            <a:prstGeom prst="line">
              <a:avLst/>
            </a:prstGeom>
            <a:ln w="12700">
              <a:gradFill flip="none" rotWithShape="1">
                <a:gsLst>
                  <a:gs pos="0">
                    <a:schemeClr val="accent1">
                      <a:lumMod val="5000"/>
                      <a:lumOff val="95000"/>
                      <a:alpha val="0"/>
                    </a:schemeClr>
                  </a:gs>
                  <a:gs pos="100000">
                    <a:srgbClr val="B0261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03200" y="939800"/>
              <a:ext cx="2997200" cy="0"/>
            </a:xfrm>
            <a:prstGeom prst="line">
              <a:avLst/>
            </a:prstGeom>
            <a:ln w="12700">
              <a:gradFill flip="none" rotWithShape="1">
                <a:gsLst>
                  <a:gs pos="0">
                    <a:schemeClr val="accent1">
                      <a:lumMod val="5000"/>
                      <a:lumOff val="95000"/>
                      <a:alpha val="0"/>
                    </a:schemeClr>
                  </a:gs>
                  <a:gs pos="100000">
                    <a:srgbClr val="B0261F"/>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16" name="立方体 15"/>
          <p:cNvSpPr/>
          <p:nvPr/>
        </p:nvSpPr>
        <p:spPr>
          <a:xfrm>
            <a:off x="1866900" y="1870258"/>
            <a:ext cx="8458200" cy="4047939"/>
          </a:xfrm>
          <a:prstGeom prst="cube">
            <a:avLst>
              <a:gd name="adj" fmla="val 1669"/>
            </a:avLst>
          </a:prstGeom>
          <a:gradFill>
            <a:gsLst>
              <a:gs pos="70000">
                <a:srgbClr val="FFFFFF">
                  <a:alpha val="60000"/>
                </a:srgbClr>
              </a:gs>
              <a:gs pos="0">
                <a:schemeClr val="bg1"/>
              </a:gs>
              <a:gs pos="100000">
                <a:schemeClr val="bg1">
                  <a:alpha val="25000"/>
                </a:schemeClr>
              </a:gs>
            </a:gsLst>
            <a:lin ang="5400000" scaled="0"/>
          </a:gradFill>
          <a:ln w="6350">
            <a:noFill/>
          </a:ln>
          <a:effectLst>
            <a:outerShdw blurRad="254000" dist="190500" dir="18900000" algn="b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72"/>
          <p:cNvSpPr/>
          <p:nvPr/>
        </p:nvSpPr>
        <p:spPr>
          <a:xfrm>
            <a:off x="-211983" y="2017039"/>
            <a:ext cx="7129017" cy="499624"/>
          </a:xfrm>
          <a:prstGeom prst="rect">
            <a:avLst/>
          </a:prstGeom>
        </p:spPr>
        <p:txBody>
          <a:bodyPr wrap="square">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sym typeface="+mn-ea"/>
              </a:rPr>
              <a:t>创造性地回答了</a:t>
            </a:r>
            <a:endParaRPr lang="zh-CN" altLang="en-US" sz="2000" dirty="0">
              <a:latin typeface="微软雅黑" panose="020B0503020204020204" pitchFamily="34" charset="-122"/>
              <a:ea typeface="微软雅黑" panose="020B0503020204020204" pitchFamily="34" charset="-122"/>
              <a:sym typeface="+mn-ea"/>
            </a:endParaRPr>
          </a:p>
        </p:txBody>
      </p:sp>
      <p:sp>
        <p:nvSpPr>
          <p:cNvPr id="35" name="矩形 34"/>
          <p:cNvSpPr/>
          <p:nvPr/>
        </p:nvSpPr>
        <p:spPr>
          <a:xfrm>
            <a:off x="2473509" y="2931608"/>
            <a:ext cx="7292852" cy="534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196364" y="2921710"/>
            <a:ext cx="6300060" cy="453457"/>
          </a:xfrm>
          <a:prstGeom prst="rect">
            <a:avLst/>
          </a:prstGeom>
        </p:spPr>
        <p:txBody>
          <a:bodyPr wrap="square">
            <a:spAutoFit/>
          </a:bodyPr>
          <a:lstStyle/>
          <a:p>
            <a:pPr marL="342900" indent="-342900" algn="just">
              <a:lnSpc>
                <a:spcPct val="130000"/>
              </a:lnSpc>
              <a:buClr>
                <a:srgbClr val="C00000"/>
              </a:buClr>
              <a:buSzPct val="90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sym typeface="+mn-ea"/>
              </a:rPr>
              <a:t>经济文化落后国家能不能建立社会主义的问题</a:t>
            </a:r>
            <a:endParaRPr lang="zh-CN" altLang="en-US" sz="2000" dirty="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2473509" y="3482833"/>
            <a:ext cx="6485508" cy="0"/>
          </a:xfrm>
          <a:prstGeom prst="line">
            <a:avLst/>
          </a:prstGeom>
          <a:ln w="25400">
            <a:gradFill flip="none" rotWithShape="1">
              <a:gsLst>
                <a:gs pos="0">
                  <a:srgbClr val="FFF8C1"/>
                </a:gs>
                <a:gs pos="100000">
                  <a:srgbClr val="EFC879">
                    <a:alpha val="0"/>
                  </a:srgbClr>
                </a:gs>
              </a:gsLst>
              <a:lin ang="0" scaled="1"/>
              <a:tileRect/>
            </a:gradFill>
          </a:ln>
          <a:effectLst>
            <a:outerShdw blurRad="88900" dist="38100" dir="16200000" rotWithShape="0">
              <a:prstClr val="black">
                <a:alpha val="22000"/>
              </a:prstClr>
            </a:outerShdw>
          </a:effectLst>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495673" y="3889675"/>
            <a:ext cx="7292852" cy="534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3196364" y="3883388"/>
            <a:ext cx="6547589" cy="453457"/>
          </a:xfrm>
          <a:prstGeom prst="rect">
            <a:avLst/>
          </a:prstGeom>
        </p:spPr>
        <p:txBody>
          <a:bodyPr wrap="square">
            <a:spAutoFit/>
          </a:bodyPr>
          <a:lstStyle/>
          <a:p>
            <a:pPr marL="342900" indent="-342900" algn="just">
              <a:lnSpc>
                <a:spcPct val="130000"/>
              </a:lnSpc>
              <a:buClr>
                <a:srgbClr val="C00000"/>
              </a:buClr>
              <a:buSzPct val="90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sym typeface="+mn-ea"/>
              </a:rPr>
              <a:t>如何用和平的方法消灭资产阶级的问题</a:t>
            </a:r>
            <a:endParaRPr lang="zh-CN" altLang="en-US" sz="2000" dirty="0">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2495673" y="4412763"/>
            <a:ext cx="6485508" cy="0"/>
          </a:xfrm>
          <a:prstGeom prst="line">
            <a:avLst/>
          </a:prstGeom>
          <a:ln w="25400">
            <a:gradFill flip="none" rotWithShape="1">
              <a:gsLst>
                <a:gs pos="0">
                  <a:srgbClr val="FFF8C1"/>
                </a:gs>
                <a:gs pos="100000">
                  <a:srgbClr val="EFC879">
                    <a:alpha val="0"/>
                  </a:srgbClr>
                </a:gs>
              </a:gsLst>
              <a:lin ang="0" scaled="1"/>
              <a:tileRect/>
            </a:gradFill>
          </a:ln>
          <a:effectLst>
            <a:outerShdw blurRad="88900" dist="38100" dir="16200000" rotWithShape="0">
              <a:prstClr val="black">
                <a:alpha val="22000"/>
              </a:prstClr>
            </a:outerShdw>
          </a:effectLst>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480054" y="4854316"/>
            <a:ext cx="7292852" cy="534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3196364" y="4876957"/>
            <a:ext cx="6370094" cy="492443"/>
          </a:xfrm>
          <a:prstGeom prst="rect">
            <a:avLst/>
          </a:prstGeom>
        </p:spPr>
        <p:txBody>
          <a:bodyPr wrap="square">
            <a:spAutoFit/>
          </a:bodyPr>
          <a:lstStyle/>
          <a:p>
            <a:pPr marL="342900" indent="-342900" algn="just">
              <a:lnSpc>
                <a:spcPct val="130000"/>
              </a:lnSpc>
              <a:buClr>
                <a:srgbClr val="C00000"/>
              </a:buClr>
              <a:buSzPct val="90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sym typeface="+mn-ea"/>
              </a:rPr>
              <a:t>如何引导农民走社会主义道路的历史课题</a:t>
            </a:r>
            <a:endParaRPr lang="zh-CN" altLang="en-US" sz="2000" dirty="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2473509" y="5396693"/>
            <a:ext cx="6485508" cy="0"/>
          </a:xfrm>
          <a:prstGeom prst="line">
            <a:avLst/>
          </a:prstGeom>
          <a:ln w="25400">
            <a:gradFill flip="none" rotWithShape="1">
              <a:gsLst>
                <a:gs pos="0">
                  <a:srgbClr val="FFF8C1"/>
                </a:gs>
                <a:gs pos="100000">
                  <a:srgbClr val="EFC879">
                    <a:alpha val="0"/>
                  </a:srgbClr>
                </a:gs>
              </a:gsLst>
              <a:lin ang="0" scaled="1"/>
              <a:tileRect/>
            </a:gradFill>
          </a:ln>
          <a:effectLst>
            <a:outerShdw blurRad="88900" dist="38100" dir="16200000" rotWithShape="0">
              <a:prstClr val="black">
                <a:alpha val="22000"/>
              </a:prstClr>
            </a:outerShdw>
          </a:effectLst>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 二、新民主主义社会如何向社会主义社会过渡？</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10144" y="988123"/>
            <a:ext cx="8171712" cy="527260"/>
            <a:chOff x="734611" y="2497093"/>
            <a:chExt cx="5435366" cy="527260"/>
          </a:xfrm>
        </p:grpSpPr>
        <p:sp>
          <p:nvSpPr>
            <p:cNvPr id="3"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p:cNvSpPr/>
          <p:nvPr/>
        </p:nvSpPr>
        <p:spPr>
          <a:xfrm>
            <a:off x="2359197" y="1008764"/>
            <a:ext cx="7473606"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创造性地回答了经济文化落后国家能不能建立社会主义的问题</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flipV="1">
            <a:off x="0" y="4528665"/>
            <a:ext cx="12192000" cy="2343789"/>
          </a:xfrm>
          <a:prstGeom prst="rect">
            <a:avLst/>
          </a:prstGeom>
          <a:gradFill>
            <a:gsLst>
              <a:gs pos="0">
                <a:schemeClr val="accent5">
                  <a:lumMod val="50000"/>
                </a:schemeClr>
              </a:gs>
              <a:gs pos="100000">
                <a:schemeClr val="accent5">
                  <a:lumMod val="75000"/>
                </a:schemeClr>
              </a:gs>
            </a:gsLst>
            <a:lin ang="5400000" scaled="0"/>
          </a:gradFill>
          <a:ln w="19050">
            <a:noFill/>
          </a:ln>
          <a:effectLst>
            <a:outerShdw dist="635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solidFill>
                <a:schemeClr val="tx1"/>
              </a:solidFill>
            </a:endParaRPr>
          </a:p>
        </p:txBody>
      </p:sp>
      <p:sp>
        <p:nvSpPr>
          <p:cNvPr id="7" name="矩形 6"/>
          <p:cNvSpPr/>
          <p:nvPr/>
        </p:nvSpPr>
        <p:spPr>
          <a:xfrm>
            <a:off x="1067196" y="4687206"/>
            <a:ext cx="9866541" cy="1615827"/>
          </a:xfrm>
          <a:prstGeom prst="rect">
            <a:avLst/>
          </a:prstGeom>
        </p:spPr>
        <p:txBody>
          <a:bodyPr wrap="square">
            <a:spAutoFit/>
          </a:bodyPr>
          <a:lstStyle/>
          <a:p>
            <a:pPr algn="just">
              <a:lnSpc>
                <a:spcPct val="150000"/>
              </a:lnSpc>
            </a:pPr>
            <a:r>
              <a:rPr lang="en-US" altLang="zh-CN"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证明了在一个还不发达的中国也能搞社会主义，为经济文化落后国家走向社会主义提供了“中国经验”，大大深化了人们对马克思主义关于过渡理论科学性的认识。</a:t>
            </a:r>
            <a:endParaRPr lang="zh-CN" altLang="en-US" sz="2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9" name="矩形: 圆角 8"/>
          <p:cNvSpPr/>
          <p:nvPr/>
        </p:nvSpPr>
        <p:spPr>
          <a:xfrm>
            <a:off x="1258263" y="1670406"/>
            <a:ext cx="9675474" cy="2952394"/>
          </a:xfrm>
          <a:prstGeom prst="roundRect">
            <a:avLst>
              <a:gd name="adj" fmla="val 0"/>
            </a:avLst>
          </a:prstGeom>
          <a:solidFill>
            <a:schemeClr val="bg1"/>
          </a:solidFill>
          <a:ln>
            <a:noFill/>
          </a:ln>
          <a:effectLst>
            <a:outerShdw blurRad="190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1583123" y="1787475"/>
            <a:ext cx="3005951" cy="505523"/>
          </a:xfrm>
          <a:prstGeom prst="rect">
            <a:avLst/>
          </a:prstGeom>
        </p:spPr>
        <p:txBody>
          <a:bodyPr wrap="none">
            <a:spAutoFit/>
          </a:bodyPr>
          <a:lstStyle/>
          <a:p>
            <a:pPr algn="ctr">
              <a:lnSpc>
                <a:spcPct val="150000"/>
              </a:lnSpc>
            </a:pPr>
            <a:r>
              <a:rPr lang="zh-CN" altLang="en-US" sz="2000" b="1" dirty="0">
                <a:latin typeface="微软雅黑" panose="020B0503020204020204" pitchFamily="34" charset="-122"/>
                <a:ea typeface="微软雅黑" panose="020B0503020204020204" pitchFamily="34" charset="-122"/>
              </a:rPr>
              <a:t>党在进行社会主义改造中</a:t>
            </a:r>
            <a:endParaRPr lang="zh-CN" altLang="en-US" sz="2000" b="1" dirty="0"/>
          </a:p>
        </p:txBody>
      </p:sp>
      <p:grpSp>
        <p:nvGrpSpPr>
          <p:cNvPr id="15" name="组合 14"/>
          <p:cNvGrpSpPr/>
          <p:nvPr/>
        </p:nvGrpSpPr>
        <p:grpSpPr>
          <a:xfrm>
            <a:off x="2010144" y="2655092"/>
            <a:ext cx="8276107" cy="581578"/>
            <a:chOff x="1746165" y="2898474"/>
            <a:chExt cx="8276107" cy="581578"/>
          </a:xfrm>
        </p:grpSpPr>
        <p:sp>
          <p:nvSpPr>
            <p:cNvPr id="11" name="圆角矩形 8"/>
            <p:cNvSpPr/>
            <p:nvPr/>
          </p:nvSpPr>
          <p:spPr>
            <a:xfrm flipV="1">
              <a:off x="1746165" y="2974528"/>
              <a:ext cx="7362456" cy="505524"/>
            </a:xfrm>
            <a:prstGeom prst="parallelogram">
              <a:avLst/>
            </a:prstGeom>
            <a:solidFill>
              <a:srgbClr val="FFFFFB"/>
            </a:solidFill>
            <a:ln w="12700">
              <a:gradFill>
                <a:gsLst>
                  <a:gs pos="0">
                    <a:srgbClr val="AF0000"/>
                  </a:gs>
                  <a:gs pos="100000">
                    <a:srgbClr val="FAFAFA">
                      <a:alpha val="80000"/>
                    </a:srgbClr>
                  </a:gs>
                </a:gsLst>
                <a:lin ang="5400000" scaled="1"/>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206069" y="2931333"/>
              <a:ext cx="6816203" cy="499624"/>
            </a:xfrm>
            <a:prstGeom prst="rect">
              <a:avLst/>
            </a:prstGeom>
            <a:noFill/>
          </p:spPr>
          <p:txBody>
            <a:bodyPr wrap="square" rtlCol="0">
              <a:spAutoFit/>
            </a:bodyPr>
            <a:lstStyle/>
            <a:p>
              <a:pPr fontAlgn="auto">
                <a:lnSpc>
                  <a:spcPct val="150000"/>
                </a:lnSpc>
                <a:buClr>
                  <a:srgbClr val="C00000"/>
                </a:buCl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采取正确的政策和措施实现生产关系领域的变革</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圆角矩形 8"/>
            <p:cNvSpPr/>
            <p:nvPr/>
          </p:nvSpPr>
          <p:spPr>
            <a:xfrm flipV="1">
              <a:off x="1831695" y="2974528"/>
              <a:ext cx="1374374" cy="505524"/>
            </a:xfrm>
            <a:prstGeom prst="parallelogram">
              <a:avLst/>
            </a:prstGeom>
            <a:solidFill>
              <a:srgbClr val="FFFDEF"/>
            </a:solidFill>
            <a:ln w="12700">
              <a:gradFill>
                <a:gsLst>
                  <a:gs pos="0">
                    <a:srgbClr val="AF0000"/>
                  </a:gs>
                  <a:gs pos="100000">
                    <a:srgbClr val="FAFAFA">
                      <a:alpha val="80000"/>
                    </a:srgbClr>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2"/>
            <p:cNvSpPr/>
            <p:nvPr/>
          </p:nvSpPr>
          <p:spPr>
            <a:xfrm>
              <a:off x="1895844" y="2898474"/>
              <a:ext cx="1310225" cy="581578"/>
            </a:xfrm>
            <a:prstGeom prst="round2DiagRect">
              <a:avLst/>
            </a:prstGeom>
          </p:spPr>
          <p:txBody>
            <a:bodyPr wrap="square">
              <a:spAutoFit/>
            </a:bodyPr>
            <a:lstStyle/>
            <a:p>
              <a:pPr algn="just">
                <a:lnSpc>
                  <a:spcPct val="130000"/>
                </a:lnSpc>
              </a:pPr>
              <a:r>
                <a:rPr lang="zh-CN" altLang="en-US" sz="2400" b="1" dirty="0">
                  <a:solidFill>
                    <a:srgbClr val="B0261F"/>
                  </a:solidFill>
                  <a:latin typeface="华文中宋" panose="02010600040101010101" pitchFamily="2" charset="-122"/>
                  <a:ea typeface="华文中宋" panose="02010600040101010101" pitchFamily="2" charset="-122"/>
                </a:rPr>
                <a:t>一方面</a:t>
              </a:r>
              <a:endParaRPr lang="zh-CN" altLang="en-US" sz="2400" b="1" dirty="0">
                <a:solidFill>
                  <a:srgbClr val="B0261F"/>
                </a:solidFill>
                <a:latin typeface="华文中宋" panose="02010600040101010101" pitchFamily="2" charset="-122"/>
                <a:ea typeface="华文中宋" panose="02010600040101010101" pitchFamily="2" charset="-122"/>
              </a:endParaRPr>
            </a:p>
          </p:txBody>
        </p:sp>
      </p:grpSp>
      <p:grpSp>
        <p:nvGrpSpPr>
          <p:cNvPr id="16" name="组合 15"/>
          <p:cNvGrpSpPr/>
          <p:nvPr/>
        </p:nvGrpSpPr>
        <p:grpSpPr>
          <a:xfrm>
            <a:off x="3076944" y="3638104"/>
            <a:ext cx="8351471" cy="581578"/>
            <a:chOff x="1746165" y="2898474"/>
            <a:chExt cx="8351471" cy="581578"/>
          </a:xfrm>
        </p:grpSpPr>
        <p:sp>
          <p:nvSpPr>
            <p:cNvPr id="17" name="圆角矩形 8"/>
            <p:cNvSpPr/>
            <p:nvPr/>
          </p:nvSpPr>
          <p:spPr>
            <a:xfrm flipV="1">
              <a:off x="1746165" y="2974528"/>
              <a:ext cx="7710799" cy="505524"/>
            </a:xfrm>
            <a:prstGeom prst="parallelogram">
              <a:avLst/>
            </a:prstGeom>
            <a:solidFill>
              <a:srgbClr val="FFFFFB"/>
            </a:solidFill>
            <a:ln w="12700">
              <a:gradFill>
                <a:gsLst>
                  <a:gs pos="0">
                    <a:srgbClr val="AF0000"/>
                  </a:gs>
                  <a:gs pos="100000">
                    <a:srgbClr val="FAFAFA">
                      <a:alpha val="80000"/>
                    </a:srgbClr>
                  </a:gs>
                </a:gsLst>
                <a:lin ang="5400000" scaled="1"/>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281433" y="2928053"/>
              <a:ext cx="6816203" cy="499624"/>
            </a:xfrm>
            <a:prstGeom prst="rect">
              <a:avLst/>
            </a:prstGeom>
            <a:noFill/>
          </p:spPr>
          <p:txBody>
            <a:bodyPr wrap="square" rtlCol="0">
              <a:spAutoFit/>
            </a:bodyPr>
            <a:lstStyle/>
            <a:p>
              <a:pPr fontAlgn="auto">
                <a:lnSpc>
                  <a:spcPct val="150000"/>
                </a:lnSpc>
                <a:buClr>
                  <a:srgbClr val="C00000"/>
                </a:buCl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推动生产力的发展，积极开展社会主义工业化建设</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圆角矩形 8"/>
            <p:cNvSpPr/>
            <p:nvPr/>
          </p:nvSpPr>
          <p:spPr>
            <a:xfrm flipV="1">
              <a:off x="1831695" y="2974528"/>
              <a:ext cx="1374374" cy="505524"/>
            </a:xfrm>
            <a:prstGeom prst="parallelogram">
              <a:avLst/>
            </a:prstGeom>
            <a:solidFill>
              <a:srgbClr val="FFFDEF"/>
            </a:solidFill>
            <a:ln w="12700">
              <a:gradFill>
                <a:gsLst>
                  <a:gs pos="0">
                    <a:srgbClr val="AF0000"/>
                  </a:gs>
                  <a:gs pos="100000">
                    <a:srgbClr val="FAFAFA">
                      <a:alpha val="80000"/>
                    </a:srgbClr>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2"/>
            <p:cNvSpPr/>
            <p:nvPr/>
          </p:nvSpPr>
          <p:spPr>
            <a:xfrm>
              <a:off x="1895844" y="2898474"/>
              <a:ext cx="1310225" cy="581578"/>
            </a:xfrm>
            <a:prstGeom prst="round2DiagRect">
              <a:avLst/>
            </a:prstGeom>
          </p:spPr>
          <p:txBody>
            <a:bodyPr wrap="square">
              <a:spAutoFit/>
            </a:bodyPr>
            <a:lstStyle/>
            <a:p>
              <a:pPr algn="just">
                <a:lnSpc>
                  <a:spcPct val="130000"/>
                </a:lnSpc>
              </a:pPr>
              <a:r>
                <a:rPr lang="zh-CN" altLang="en-US" sz="2400" b="1" dirty="0">
                  <a:solidFill>
                    <a:srgbClr val="B0261F"/>
                  </a:solidFill>
                  <a:latin typeface="华文中宋" panose="02010600040101010101" pitchFamily="2" charset="-122"/>
                  <a:ea typeface="华文中宋" panose="02010600040101010101" pitchFamily="2" charset="-122"/>
                </a:rPr>
                <a:t>一方面</a:t>
              </a:r>
              <a:endParaRPr lang="zh-CN" altLang="en-US" sz="2400" b="1" dirty="0">
                <a:solidFill>
                  <a:srgbClr val="B0261F"/>
                </a:solidFill>
                <a:latin typeface="华文中宋" panose="02010600040101010101" pitchFamily="2" charset="-122"/>
                <a:ea typeface="华文中宋" panose="02010600040101010101" pitchFamily="2" charset="-122"/>
              </a:endParaRPr>
            </a:p>
          </p:txBody>
        </p:sp>
      </p:grpSp>
      <p:sp>
        <p:nvSpPr>
          <p:cNvPr id="21" name="文本框 2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10144" y="911923"/>
            <a:ext cx="8171712" cy="527260"/>
            <a:chOff x="734611" y="2497093"/>
            <a:chExt cx="5435366" cy="527260"/>
          </a:xfrm>
        </p:grpSpPr>
        <p:sp>
          <p:nvSpPr>
            <p:cNvPr id="3"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p:cNvSpPr/>
          <p:nvPr/>
        </p:nvSpPr>
        <p:spPr>
          <a:xfrm>
            <a:off x="2359197" y="932564"/>
            <a:ext cx="7473606"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创造性地回答如何用和平的方法消灭资产阶级的问题</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圆角矩形 6"/>
          <p:cNvSpPr/>
          <p:nvPr/>
        </p:nvSpPr>
        <p:spPr>
          <a:xfrm>
            <a:off x="0" y="2959100"/>
            <a:ext cx="12192000" cy="3346450"/>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0800000" flipH="1" flipV="1">
            <a:off x="2714581" y="5500543"/>
            <a:ext cx="8389437" cy="57390"/>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1375206" y="5925436"/>
            <a:ext cx="3666906" cy="295145"/>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dirty="0"/>
              <a:t>上海永安公司于</a:t>
            </a:r>
            <a:r>
              <a:rPr lang="en-US" altLang="zh-CN" dirty="0"/>
              <a:t>1956</a:t>
            </a:r>
            <a:r>
              <a:rPr lang="zh-CN" altLang="en-US" dirty="0"/>
              <a:t>年</a:t>
            </a:r>
            <a:r>
              <a:rPr lang="en-US" altLang="zh-CN" dirty="0"/>
              <a:t>1</a:t>
            </a:r>
            <a:r>
              <a:rPr lang="zh-CN" altLang="en-US" dirty="0"/>
              <a:t>月正式公私合营</a:t>
            </a:r>
            <a:endParaRPr lang="zh-CN" altLang="en-US" dirty="0"/>
          </a:p>
        </p:txBody>
      </p:sp>
      <p:sp>
        <p:nvSpPr>
          <p:cNvPr id="14" name="文本框 13"/>
          <p:cNvSpPr txBox="1"/>
          <p:nvPr/>
        </p:nvSpPr>
        <p:spPr>
          <a:xfrm>
            <a:off x="5505117" y="3326015"/>
            <a:ext cx="5598901" cy="1938992"/>
          </a:xfrm>
          <a:prstGeom prst="rect">
            <a:avLst/>
          </a:prstGeom>
          <a:noFill/>
        </p:spPr>
        <p:txBody>
          <a:bodyPr wrap="square" rtlCol="0">
            <a:spAutoFit/>
          </a:bodyPr>
          <a:lstStyle/>
          <a:p>
            <a:pPr fontAlgn="auto">
              <a:lnSpc>
                <a:spcPct val="150000"/>
              </a:lnSpc>
              <a:buClr>
                <a:srgbClr val="C00000"/>
              </a:buClr>
            </a:pPr>
            <a:r>
              <a:rPr lang="zh-CN" altLang="en-US" sz="2000" dirty="0">
                <a:latin typeface="楷体" panose="02010609060101010101" pitchFamily="49" charset="-122"/>
                <a:ea typeface="楷体" panose="02010609060101010101" pitchFamily="49" charset="-122"/>
                <a:cs typeface="微软雅黑" panose="020B0503020204020204" pitchFamily="34" charset="-122"/>
              </a:rPr>
              <a:t> </a:t>
            </a:r>
            <a:r>
              <a:rPr lang="zh-CN" altLang="en-US" sz="2000" dirty="0" smtClean="0">
                <a:latin typeface="楷体" panose="02010609060101010101" pitchFamily="49" charset="-122"/>
                <a:ea typeface="楷体" panose="02010609060101010101" pitchFamily="49" charset="-122"/>
                <a:cs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和平赎买</a:t>
            </a:r>
            <a:r>
              <a:rPr lang="zh-CN" altLang="en-US" sz="2000" dirty="0" smtClean="0">
                <a:latin typeface="楷体" panose="02010609060101010101" pitchFamily="49" charset="-122"/>
                <a:ea typeface="楷体" panose="02010609060101010101" pitchFamily="49"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政策实现了原则性与灵活性的统一，从而在世界社会主义运动史上第一次实现了和平赎买的理论设想，科学回答了在过渡时期中改造资产阶级的问题。</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06812" y="1582052"/>
            <a:ext cx="3603694" cy="4257030"/>
          </a:xfrm>
          <a:prstGeom prst="rect">
            <a:avLst/>
          </a:prstGeom>
          <a:ln w="38100">
            <a:solidFill>
              <a:schemeClr val="bg1"/>
            </a:solidFill>
          </a:ln>
          <a:effectLst>
            <a:outerShdw blurRad="50800" dist="38100" dir="2700000" algn="ctr"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6"/>
          <p:cNvSpPr/>
          <p:nvPr/>
        </p:nvSpPr>
        <p:spPr>
          <a:xfrm>
            <a:off x="0" y="2302880"/>
            <a:ext cx="12192000" cy="4002670"/>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0800000" flipH="1" flipV="1">
            <a:off x="5374871" y="5516790"/>
            <a:ext cx="6322579" cy="56696"/>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95287" y="5825411"/>
            <a:ext cx="5149570" cy="295145"/>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dirty="0"/>
              <a:t>1955</a:t>
            </a:r>
            <a:r>
              <a:rPr lang="zh-CN" altLang="en-US" dirty="0"/>
              <a:t>年</a:t>
            </a:r>
            <a:r>
              <a:rPr lang="en-US" altLang="zh-CN" dirty="0"/>
              <a:t>12</a:t>
            </a:r>
            <a:r>
              <a:rPr lang="zh-CN" altLang="en-US" dirty="0"/>
              <a:t>月，北京农业机械厂工人开展劳动竞赛支援农业合作化</a:t>
            </a:r>
            <a:endParaRPr lang="zh-CN" altLang="en-US" dirty="0"/>
          </a:p>
        </p:txBody>
      </p:sp>
      <p:sp>
        <p:nvSpPr>
          <p:cNvPr id="10" name="文本框 9"/>
          <p:cNvSpPr txBox="1"/>
          <p:nvPr/>
        </p:nvSpPr>
        <p:spPr>
          <a:xfrm>
            <a:off x="6458168" y="2488453"/>
            <a:ext cx="5239282" cy="2862322"/>
          </a:xfrm>
          <a:prstGeom prst="rect">
            <a:avLst/>
          </a:prstGeom>
          <a:noFill/>
        </p:spPr>
        <p:txBody>
          <a:bodyPr wrap="square" rtlCol="0">
            <a:spAutoFit/>
          </a:bodyPr>
          <a:lstStyle/>
          <a:p>
            <a:pPr indent="508000" algn="just" fontAlgn="auto">
              <a:lnSpc>
                <a:spcPct val="150000"/>
              </a:lnSpc>
              <a:buClr>
                <a:srgbClr val="C00000"/>
              </a:buClr>
              <a:extLst>
                <a:ext uri="{35155182-B16C-46BC-9424-99874614C6A1}">
                  <wpsdc:indentchars xmlns:wpsdc="http://www.wps.cn/officeDocument/2017/drawingmlCustomData" val="200" checksum="282533468"/>
                </a:ext>
              </a:extLst>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中国共产党把农业合作化视为在经济上组织农民的最重要形式，采取了逐步前进、团结绝大多数农民的办法，引导农民从自身的经验中提高社会主义觉悟，适应新的生活方式和生产方式，创造性地解决了如何引导农民走社会主义道路的历史课题。</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 name="组合 10"/>
          <p:cNvGrpSpPr/>
          <p:nvPr/>
        </p:nvGrpSpPr>
        <p:grpSpPr>
          <a:xfrm>
            <a:off x="2010144" y="795794"/>
            <a:ext cx="8171712" cy="527260"/>
            <a:chOff x="734611" y="2497093"/>
            <a:chExt cx="5435366" cy="527260"/>
          </a:xfrm>
        </p:grpSpPr>
        <p:sp>
          <p:nvSpPr>
            <p:cNvPr id="12" name="矩形: 对角圆角 26"/>
            <p:cNvSpPr/>
            <p:nvPr/>
          </p:nvSpPr>
          <p:spPr>
            <a:xfrm>
              <a:off x="809476" y="2566045"/>
              <a:ext cx="5360501" cy="458308"/>
            </a:xfrm>
            <a:prstGeom prst="round2DiagRect">
              <a:avLst>
                <a:gd name="adj1" fmla="val 24597"/>
                <a:gd name="adj2" fmla="val 0"/>
              </a:avLst>
            </a:prstGeom>
            <a:solidFill>
              <a:schemeClr val="bg1"/>
            </a:solidFill>
            <a:ln w="14605">
              <a:noFill/>
            </a:ln>
            <a:effectLst>
              <a:outerShdw blurRad="127000" dist="25400" dir="2700000" algn="tl" rotWithShape="0">
                <a:schemeClr val="tx1">
                  <a:lumMod val="65000"/>
                  <a:lumOff val="35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对角圆角 27"/>
            <p:cNvSpPr/>
            <p:nvPr/>
          </p:nvSpPr>
          <p:spPr>
            <a:xfrm>
              <a:off x="734611" y="2497093"/>
              <a:ext cx="5360501" cy="459191"/>
            </a:xfrm>
            <a:prstGeom prst="round2DiagRect">
              <a:avLst>
                <a:gd name="adj1" fmla="val 24794"/>
                <a:gd name="adj2" fmla="val 0"/>
              </a:avLst>
            </a:prstGeom>
            <a:gradFill>
              <a:gsLst>
                <a:gs pos="50000">
                  <a:srgbClr val="EB6E16"/>
                </a:gs>
                <a:gs pos="74000">
                  <a:srgbClr val="AF1E22"/>
                </a:gs>
                <a:gs pos="25000">
                  <a:srgbClr val="D43A0B"/>
                </a:gs>
              </a:gsLst>
              <a:lin ang="14400000" scaled="0"/>
            </a:gradFill>
            <a:ln>
              <a:noFill/>
            </a:ln>
            <a:effectLst>
              <a:outerShdw blurRad="50800" dist="635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矩形 13"/>
          <p:cNvSpPr/>
          <p:nvPr/>
        </p:nvSpPr>
        <p:spPr>
          <a:xfrm>
            <a:off x="2359197" y="816435"/>
            <a:ext cx="7473606"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创造性地回答了如何引导农民走社会主义道路的历史课题</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4144" y="1750430"/>
            <a:ext cx="5851856" cy="4002832"/>
          </a:xfrm>
          <a:prstGeom prst="rect">
            <a:avLst/>
          </a:prstGeom>
          <a:ln w="38100">
            <a:solidFill>
              <a:schemeClr val="bg1"/>
            </a:solidFill>
          </a:ln>
          <a:effectLst>
            <a:outerShdw blurRad="50800" dist="38100" dir="2700000" algn="ctr"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333" y="-1226613"/>
            <a:ext cx="12275524" cy="8181276"/>
          </a:xfrm>
          <a:prstGeom prst="rect">
            <a:avLst/>
          </a:prstGeom>
        </p:spPr>
      </p:pic>
      <p:sp>
        <p:nvSpPr>
          <p:cNvPr id="17" name="矩形 16"/>
          <p:cNvSpPr/>
          <p:nvPr/>
        </p:nvSpPr>
        <p:spPr>
          <a:xfrm>
            <a:off x="0" y="0"/>
            <a:ext cx="12214859" cy="6858000"/>
          </a:xfrm>
          <a:prstGeom prst="rect">
            <a:avLst/>
          </a:prstGeom>
          <a:gradFill>
            <a:gsLst>
              <a:gs pos="27000">
                <a:srgbClr val="A51F20">
                  <a:alpha val="69000"/>
                </a:srgbClr>
              </a:gs>
              <a:gs pos="0">
                <a:srgbClr val="9D211B">
                  <a:alpha val="96000"/>
                </a:srgbClr>
              </a:gs>
              <a:gs pos="19000">
                <a:srgbClr val="CF5154">
                  <a:alpha val="90000"/>
                </a:srgbClr>
              </a:gs>
              <a:gs pos="61000">
                <a:schemeClr val="accent2">
                  <a:lumMod val="75000"/>
                  <a:alpha val="63000"/>
                </a:schemeClr>
              </a:gs>
              <a:gs pos="100000">
                <a:srgbClr val="E97C30">
                  <a:alpha val="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49" name="文本框 48"/>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2114550" y="1349278"/>
            <a:ext cx="7901985" cy="3730647"/>
          </a:xfrm>
          <a:prstGeom prst="rect">
            <a:avLst/>
          </a:prstGeom>
          <a:solidFill>
            <a:srgbClr val="FCFDFA"/>
          </a:solidFill>
          <a:ln>
            <a:noFill/>
          </a:ln>
          <a:effectLst>
            <a:outerShdw blurRad="622300" dist="4318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文本框 44"/>
          <p:cNvSpPr txBox="1"/>
          <p:nvPr/>
        </p:nvSpPr>
        <p:spPr>
          <a:xfrm>
            <a:off x="2357239" y="2125361"/>
            <a:ext cx="7477522" cy="738664"/>
          </a:xfrm>
          <a:prstGeom prst="rect">
            <a:avLst/>
          </a:prstGeom>
          <a:noFill/>
        </p:spPr>
        <p:txBody>
          <a:bodyPr wrap="square" rtlCol="0">
            <a:spAutoFit/>
          </a:bodyPr>
          <a:lstStyle/>
          <a:p>
            <a:pPr algn="ctr">
              <a:lnSpc>
                <a:spcPct val="150000"/>
              </a:lnSpc>
              <a:buClr>
                <a:srgbClr val="C80F19"/>
              </a:buClr>
              <a:buSzPct val="90000"/>
            </a:pPr>
            <a:r>
              <a:rPr lang="zh-CN" altLang="en-US" sz="2800" b="1" dirty="0">
                <a:latin typeface="微软雅黑" panose="020B0503020204020204" pitchFamily="34" charset="-122"/>
                <a:ea typeface="微软雅黑" panose="020B0503020204020204" pitchFamily="34" charset="-122"/>
              </a:rPr>
              <a:t>如何看待</a:t>
            </a:r>
            <a:r>
              <a:rPr lang="zh-CN" altLang="en-US" sz="2800" b="1" dirty="0">
                <a:latin typeface="楷体" panose="02010609060101010101" pitchFamily="49" charset="-122"/>
                <a:ea typeface="楷体" panose="02010609060101010101" pitchFamily="49" charset="-122"/>
              </a:rPr>
              <a:t>“</a:t>
            </a:r>
            <a:r>
              <a:rPr lang="zh-CN" altLang="en-US" sz="2800" b="1" dirty="0">
                <a:latin typeface="微软雅黑" panose="020B0503020204020204" pitchFamily="34" charset="-122"/>
                <a:ea typeface="微软雅黑" panose="020B0503020204020204" pitchFamily="34" charset="-122"/>
              </a:rPr>
              <a:t>早知今日，何必当初</a:t>
            </a:r>
            <a:r>
              <a:rPr lang="zh-CN" altLang="en-US" sz="2800" b="1" dirty="0">
                <a:latin typeface="楷体" panose="02010609060101010101" pitchFamily="49" charset="-122"/>
                <a:ea typeface="楷体" panose="02010609060101010101" pitchFamily="49" charset="-122"/>
              </a:rPr>
              <a:t>”</a:t>
            </a:r>
            <a:r>
              <a:rPr lang="zh-CN" altLang="en-US" sz="2800" b="1" dirty="0">
                <a:latin typeface="微软雅黑" panose="020B0503020204020204" pitchFamily="34" charset="-122"/>
                <a:ea typeface="微软雅黑" panose="020B0503020204020204" pitchFamily="34" charset="-122"/>
              </a:rPr>
              <a:t>的观点？</a:t>
            </a:r>
            <a:endParaRPr lang="zh-CN" altLang="en-US" sz="2800" b="1"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3786470" y="828411"/>
            <a:ext cx="4641918" cy="1231018"/>
            <a:chOff x="-408729" y="2080616"/>
            <a:chExt cx="12782934" cy="1891754"/>
          </a:xfrm>
        </p:grpSpPr>
        <p:sp>
          <p:nvSpPr>
            <p:cNvPr id="38" name="矩形: 圆角 35"/>
            <p:cNvSpPr/>
            <p:nvPr/>
          </p:nvSpPr>
          <p:spPr bwMode="auto">
            <a:xfrm>
              <a:off x="2495568" y="2080616"/>
              <a:ext cx="7200862" cy="1248581"/>
            </a:xfrm>
            <a:prstGeom prst="roundRect">
              <a:avLst>
                <a:gd name="adj" fmla="val 12661"/>
              </a:avLst>
            </a:prstGeom>
            <a:solidFill>
              <a:srgbClr val="FCFDFA"/>
            </a:solidFill>
            <a:ln>
              <a:noFill/>
            </a:ln>
            <a:effectLst>
              <a:outerShdw blurRad="444500" dist="114300" dir="16200000" rotWithShape="0">
                <a:srgbClr val="7A6057">
                  <a:alpha val="64000"/>
                </a:srgbClr>
              </a:outerShdw>
              <a:reflection blurRad="6350" stA="18000" endPos="44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3" name="图片 22"/>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5663913" y="-2737922"/>
              <a:ext cx="637650" cy="1278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sp>
        <p:nvSpPr>
          <p:cNvPr id="2" name="文本框 1"/>
          <p:cNvSpPr txBox="1"/>
          <p:nvPr/>
        </p:nvSpPr>
        <p:spPr>
          <a:xfrm>
            <a:off x="4841120" y="878715"/>
            <a:ext cx="2614878" cy="646331"/>
          </a:xfrm>
          <a:prstGeom prst="rect">
            <a:avLst/>
          </a:prstGeom>
          <a:noFill/>
        </p:spPr>
        <p:txBody>
          <a:bodyPr wrap="square" rtlCol="0">
            <a:spAutoFit/>
          </a:bodyPr>
          <a:lstStyle/>
          <a:p>
            <a:pPr algn="ctr"/>
            <a:r>
              <a:rPr lang="zh-CN" altLang="en-US" sz="3600" b="1" dirty="0">
                <a:latin typeface="楷体" panose="02010609060101010101" pitchFamily="49" charset="-122"/>
                <a:ea typeface="楷体" panose="02010609060101010101" pitchFamily="49" charset="-122"/>
              </a:rPr>
              <a:t>重点解析</a:t>
            </a:r>
            <a:endParaRPr lang="zh-CN" altLang="en-US" sz="3600" b="1" dirty="0">
              <a:latin typeface="楷体" panose="02010609060101010101" pitchFamily="49" charset="-122"/>
              <a:ea typeface="楷体" panose="02010609060101010101" pitchFamily="49"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500" y="3206388"/>
            <a:ext cx="1275000" cy="1272298"/>
          </a:xfrm>
          <a:prstGeom prst="rect">
            <a:avLst/>
          </a:prstGeom>
          <a:ln w="50800">
            <a:solidFill>
              <a:schemeClr val="bg1"/>
            </a:solidFill>
          </a:ln>
          <a:effectLst>
            <a:outerShdw blurRad="50800" dist="38100" dir="2700000" algn="tl" rotWithShape="0">
              <a:prstClr val="black">
                <a:alpha val="40000"/>
              </a:prstClr>
            </a:outerShdw>
          </a:effectLst>
        </p:spPr>
      </p:pic>
      <p:sp>
        <p:nvSpPr>
          <p:cNvPr id="16" name="矩形 15"/>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 二、新民主主义社会如何向社会主义社会过渡？</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15" name="矩形 14"/>
          <p:cNvSpPr/>
          <p:nvPr/>
        </p:nvSpPr>
        <p:spPr>
          <a:xfrm>
            <a:off x="0" y="0"/>
            <a:ext cx="12192000" cy="6858000"/>
          </a:xfrm>
          <a:prstGeom prst="rect">
            <a:avLst/>
          </a:prstGeom>
          <a:gradFill>
            <a:gsLst>
              <a:gs pos="26000">
                <a:srgbClr val="A51F20"/>
              </a:gs>
              <a:gs pos="0">
                <a:srgbClr val="9D211B"/>
              </a:gs>
              <a:gs pos="18000">
                <a:srgbClr val="CF5154"/>
              </a:gs>
              <a:gs pos="47000">
                <a:srgbClr val="AF1E22"/>
              </a:gs>
              <a:gs pos="100000">
                <a:srgbClr val="AF1E22">
                  <a:alpha val="41000"/>
                </a:srgbClr>
              </a:gs>
            </a:gsLst>
            <a:lin ang="8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9" name="矩形 18"/>
          <p:cNvSpPr/>
          <p:nvPr/>
        </p:nvSpPr>
        <p:spPr>
          <a:xfrm>
            <a:off x="0" y="2858152"/>
            <a:ext cx="12192000" cy="2691369"/>
          </a:xfrm>
          <a:prstGeom prst="rect">
            <a:avLst/>
          </a:prstGeom>
          <a:solidFill>
            <a:srgbClr val="FDF8E9">
              <a:alpha val="70000"/>
            </a:srgbClr>
          </a:solidFill>
          <a:ln>
            <a:noFill/>
          </a:ln>
          <a:effectLst>
            <a:outerShdw blurRad="571500" dist="228600" dir="5400000" algn="t" rotWithShape="0">
              <a:srgbClr val="6B1713">
                <a:alpha val="8274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498600" y="739721"/>
            <a:ext cx="9194800" cy="5378558"/>
          </a:xfrm>
          <a:prstGeom prst="roundRect">
            <a:avLst>
              <a:gd name="adj" fmla="val 5440"/>
            </a:avLst>
          </a:prstGeom>
          <a:solidFill>
            <a:schemeClr val="bg1"/>
          </a:solidFill>
          <a:ln w="50800">
            <a:gradFill>
              <a:gsLst>
                <a:gs pos="100000">
                  <a:srgbClr val="ED9184"/>
                </a:gs>
                <a:gs pos="59000">
                  <a:srgbClr val="AF1E22"/>
                </a:gs>
                <a:gs pos="0">
                  <a:srgbClr val="EFC879"/>
                </a:gs>
              </a:gsLst>
              <a:lin ang="8400000" scaled="0"/>
            </a:gradFill>
          </a:ln>
          <a:effectLst>
            <a:outerShdw blurRad="5588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29059" y="1322203"/>
            <a:ext cx="8333882" cy="507831"/>
          </a:xfrm>
          <a:prstGeom prst="rect">
            <a:avLst/>
          </a:prstGeom>
          <a:noFill/>
        </p:spPr>
        <p:txBody>
          <a:bodyPr wrap="square" rtlCol="0">
            <a:spAutoFit/>
          </a:bodyPr>
          <a:lstStyle>
            <a:defPPr>
              <a:defRPr lang="zh-CN"/>
            </a:defPPr>
            <a:lvl1pPr>
              <a:buClr>
                <a:srgbClr val="C00000"/>
              </a:buClr>
              <a:buSzPct val="80000"/>
              <a:defRPr sz="2400" b="1">
                <a:solidFill>
                  <a:schemeClr val="tx1">
                    <a:lumMod val="95000"/>
                    <a:lumOff val="5000"/>
                  </a:schemeClr>
                </a:solidFill>
                <a:latin typeface="微软雅黑" panose="020B0503020204020204" pitchFamily="34" charset="-122"/>
                <a:ea typeface="微软雅黑" panose="020B0503020204020204" pitchFamily="34" charset="-122"/>
              </a:defRPr>
            </a:lvl1pPr>
          </a:lstStyle>
          <a:p>
            <a:pPr algn="ctr"/>
            <a:r>
              <a:rPr lang="zh-CN" altLang="en-US" sz="2700" dirty="0">
                <a:solidFill>
                  <a:srgbClr val="B0261F"/>
                </a:solidFill>
                <a:latin typeface="华文中宋" panose="02010600040101010101" pitchFamily="2" charset="-122"/>
                <a:ea typeface="华文中宋" panose="02010600040101010101" pitchFamily="2" charset="-122"/>
                <a:sym typeface="+mn-ea"/>
              </a:rPr>
              <a:t>三、如何认识社会主义基本制度的确立及其意义？</a:t>
            </a:r>
            <a:endParaRPr lang="zh-CN" altLang="en-US" sz="2700" dirty="0">
              <a:solidFill>
                <a:srgbClr val="B0261F"/>
              </a:solidFill>
              <a:latin typeface="华文中宋" panose="02010600040101010101" pitchFamily="2" charset="-122"/>
              <a:ea typeface="华文中宋" panose="02010600040101010101" pitchFamily="2" charset="-122"/>
              <a:sym typeface="+mn-ea"/>
            </a:endParaRPr>
          </a:p>
        </p:txBody>
      </p:sp>
      <p:grpSp>
        <p:nvGrpSpPr>
          <p:cNvPr id="6" name="组合 5"/>
          <p:cNvGrpSpPr/>
          <p:nvPr/>
        </p:nvGrpSpPr>
        <p:grpSpPr>
          <a:xfrm>
            <a:off x="968083" y="4663170"/>
            <a:ext cx="10259929" cy="886351"/>
            <a:chOff x="968083" y="4663170"/>
            <a:chExt cx="10259929" cy="886351"/>
          </a:xfrm>
        </p:grpSpPr>
        <p:sp>
          <p:nvSpPr>
            <p:cNvPr id="17" name="等腰三角形 16"/>
            <p:cNvSpPr/>
            <p:nvPr/>
          </p:nvSpPr>
          <p:spPr>
            <a:xfrm rot="5400000" flipH="1">
              <a:off x="10517528"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792216" y="4839037"/>
              <a:ext cx="886351" cy="534617"/>
            </a:xfrm>
            <a:prstGeom prst="triangle">
              <a:avLst>
                <a:gd name="adj" fmla="val 37324"/>
              </a:avLst>
            </a:prstGeom>
            <a:solidFill>
              <a:srgbClr val="C38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4250" y="2313605"/>
            <a:ext cx="10243762" cy="2893395"/>
            <a:chOff x="984250" y="2313605"/>
            <a:chExt cx="10243762" cy="2893395"/>
          </a:xfrm>
        </p:grpSpPr>
        <p:sp>
          <p:nvSpPr>
            <p:cNvPr id="4" name="矩形 3"/>
            <p:cNvSpPr/>
            <p:nvPr/>
          </p:nvSpPr>
          <p:spPr>
            <a:xfrm>
              <a:off x="984250" y="2313605"/>
              <a:ext cx="10223500" cy="2893395"/>
            </a:xfrm>
            <a:prstGeom prst="rect">
              <a:avLst/>
            </a:prstGeom>
            <a:solidFill>
              <a:srgbClr val="FDF8E9"/>
            </a:solidFill>
            <a:ln>
              <a:noFill/>
            </a:ln>
            <a:effectLst>
              <a:outerShdw blurRad="241300" dist="1524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84250" y="2313605"/>
              <a:ext cx="10243762" cy="0"/>
            </a:xfrm>
            <a:prstGeom prst="line">
              <a:avLst/>
            </a:prstGeom>
            <a:ln w="12700">
              <a:gradFill>
                <a:gsLst>
                  <a:gs pos="25000">
                    <a:srgbClr val="AF1E22"/>
                  </a:gs>
                  <a:gs pos="0">
                    <a:schemeClr val="accent4">
                      <a:lumMod val="20000"/>
                      <a:lumOff val="80000"/>
                      <a:alpha val="0"/>
                    </a:schemeClr>
                  </a:gs>
                  <a:gs pos="78000">
                    <a:srgbClr val="AF1E22"/>
                  </a:gs>
                  <a:gs pos="100000">
                    <a:schemeClr val="accent4">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336488" y="2956715"/>
            <a:ext cx="5519024" cy="1344407"/>
          </a:xfrm>
          <a:prstGeom prst="rect">
            <a:avLst/>
          </a:prstGeom>
          <a:noFill/>
        </p:spPr>
        <p:txBody>
          <a:bodyPr wrap="square" rtlCol="0" anchor="t">
            <a:spAutoFit/>
          </a:body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（一）社会主义基本制度的确立</a:t>
            </a:r>
            <a:endParaRPr lang="zh-CN" altLang="en-US" sz="2200" b="1" dirty="0">
              <a:latin typeface="微软雅黑" panose="020B0503020204020204" pitchFamily="34" charset="-122"/>
              <a:ea typeface="微软雅黑" panose="020B0503020204020204" pitchFamily="34" charset="-122"/>
              <a:sym typeface="+mn-ea"/>
            </a:endParaRPr>
          </a:p>
          <a:p>
            <a:pPr>
              <a:lnSpc>
                <a:spcPct val="200000"/>
              </a:lnSpc>
            </a:pPr>
            <a:r>
              <a:rPr lang="zh-CN" altLang="en-US" sz="2200" b="1" dirty="0">
                <a:latin typeface="微软雅黑" panose="020B0503020204020204" pitchFamily="34" charset="-122"/>
                <a:ea typeface="微软雅黑" panose="020B0503020204020204" pitchFamily="34" charset="-122"/>
                <a:sym typeface="+mn-ea"/>
              </a:rPr>
              <a:t>（二）社会主义基本制度确立的重大意义</a:t>
            </a:r>
            <a:endParaRPr lang="zh-CN" altLang="en-US" sz="2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2049"/>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25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37" fill="hold" grpId="0"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barn(out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12"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30199" y="1295400"/>
            <a:ext cx="11518901" cy="4979276"/>
          </a:xfrm>
          <a:prstGeom prst="rect">
            <a:avLst/>
          </a:prstGeom>
          <a:solidFill>
            <a:schemeClr val="bg1"/>
          </a:solidFill>
          <a:ln>
            <a:noFill/>
          </a:ln>
          <a:effectLst>
            <a:outerShdw blurRad="254000" sx="102000" sy="102000" algn="ctr" rotWithShape="0">
              <a:schemeClr val="tx1">
                <a:lumMod val="50000"/>
                <a:lumOff val="50000"/>
                <a:alpha val="13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图表 5" descr="7b0a202020202263686172745265734964223a20223230343732363136220a7d0a"/>
          <p:cNvGraphicFramePr/>
          <p:nvPr/>
        </p:nvGraphicFramePr>
        <p:xfrm>
          <a:off x="583548" y="1077634"/>
          <a:ext cx="11265552" cy="5115052"/>
        </p:xfrm>
        <a:graphic>
          <a:graphicData uri="http://schemas.openxmlformats.org/drawingml/2006/chart">
            <c:chart xmlns:c="http://schemas.openxmlformats.org/drawingml/2006/chart" xmlns:r="http://schemas.openxmlformats.org/officeDocument/2006/relationships" r:id="rId1"/>
          </a:graphicData>
        </a:graphic>
      </p:graphicFrame>
      <p:sp>
        <p:nvSpPr>
          <p:cNvPr id="5" name="文本框 4"/>
          <p:cNvSpPr txBox="1"/>
          <p:nvPr/>
        </p:nvSpPr>
        <p:spPr>
          <a:xfrm>
            <a:off x="9509125" y="966725"/>
            <a:ext cx="1603375" cy="276999"/>
          </a:xfrm>
          <a:prstGeom prst="rect">
            <a:avLst/>
          </a:prstGeom>
          <a:noFill/>
        </p:spPr>
        <p:txBody>
          <a:bodyPr wrap="square">
            <a:spAutoFit/>
          </a:bodyPr>
          <a:lstStyle/>
          <a:p>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（单位：个） </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938272" y="834524"/>
            <a:ext cx="6315456" cy="400110"/>
          </a:xfrm>
          <a:prstGeom prst="rect">
            <a:avLst/>
          </a:prstGeom>
          <a:noFill/>
        </p:spPr>
        <p:txBody>
          <a:bodyPr wrap="square">
            <a:spAutoFit/>
          </a:bodyPr>
          <a:lstStyle/>
          <a:p>
            <a:pPr algn="ctr" rtl="0">
              <a:defRPr sz="1860" b="0" i="0" u="none" strike="noStrike" kern="1200" spc="0" baseline="0">
                <a:solidFill>
                  <a:prstClr val="black">
                    <a:lumMod val="65000"/>
                    <a:lumOff val="35000"/>
                  </a:prstClr>
                </a:solidFill>
                <a:latin typeface="微软雅黑" panose="020B0503020204020204" pitchFamily="34" charset="-122"/>
                <a:ea typeface="微软雅黑" panose="020B0503020204020204" pitchFamily="34" charset="-122"/>
                <a:cs typeface="+mn-cs"/>
              </a:defRPr>
            </a:pPr>
            <a:r>
              <a:rPr lang="zh-CN" altLang="zh-CN" sz="2000" dirty="0">
                <a:solidFill>
                  <a:schemeClr val="tx1">
                    <a:lumMod val="85000"/>
                    <a:lumOff val="15000"/>
                  </a:schemeClr>
                </a:solidFill>
              </a:rPr>
              <a:t>“</a:t>
            </a:r>
            <a:r>
              <a:rPr lang="en-US" altLang="zh-CN" sz="2000" dirty="0">
                <a:solidFill>
                  <a:schemeClr val="tx1">
                    <a:lumMod val="85000"/>
                    <a:lumOff val="15000"/>
                  </a:schemeClr>
                </a:solidFill>
              </a:rPr>
              <a:t>156</a:t>
            </a:r>
            <a:r>
              <a:rPr lang="zh-CN" altLang="zh-CN" sz="2000" dirty="0">
                <a:solidFill>
                  <a:schemeClr val="tx1">
                    <a:lumMod val="85000"/>
                    <a:lumOff val="15000"/>
                  </a:schemeClr>
                </a:solidFill>
              </a:rPr>
              <a:t>项重点工程”行业分布情况</a:t>
            </a:r>
            <a:endParaRPr lang="zh-CN" altLang="zh-CN" sz="2000"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对角圆角 18"/>
          <p:cNvSpPr/>
          <p:nvPr/>
        </p:nvSpPr>
        <p:spPr>
          <a:xfrm flipH="1">
            <a:off x="5486250" y="1854200"/>
            <a:ext cx="6444847" cy="3862348"/>
          </a:xfrm>
          <a:prstGeom prst="round2DiagRect">
            <a:avLst>
              <a:gd name="adj1" fmla="val 9011"/>
              <a:gd name="adj2" fmla="val 0"/>
            </a:avLst>
          </a:prstGeom>
          <a:solidFill>
            <a:schemeClr val="bg1"/>
          </a:solidFill>
          <a:ln>
            <a:noFill/>
          </a:ln>
          <a:effectLst>
            <a:outerShdw blurRad="381000" dist="38100" algn="ctr" rotWithShape="0">
              <a:schemeClr val="tx1">
                <a:lumMod val="75000"/>
                <a:lumOff val="25000"/>
                <a:alpha val="20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3"/>
          <p:cNvSpPr txBox="1"/>
          <p:nvPr/>
        </p:nvSpPr>
        <p:spPr>
          <a:xfrm>
            <a:off x="2109152" y="673363"/>
            <a:ext cx="7973695" cy="59880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r>
              <a:rPr lang="zh-CN" altLang="en-US" sz="2200" dirty="0">
                <a:solidFill>
                  <a:schemeClr val="tx1">
                    <a:lumMod val="85000"/>
                    <a:lumOff val="15000"/>
                  </a:schemeClr>
                </a:solidFill>
                <a:sym typeface="+mn-ea"/>
              </a:rPr>
              <a:t>（一）社会主义基本制度的确立</a:t>
            </a:r>
            <a:endParaRPr lang="zh-CN" altLang="en-US" sz="2200" dirty="0">
              <a:solidFill>
                <a:schemeClr val="tx1">
                  <a:lumMod val="85000"/>
                  <a:lumOff val="15000"/>
                </a:schemeClr>
              </a:solidFill>
            </a:endParaRPr>
          </a:p>
        </p:txBody>
      </p:sp>
      <p:grpSp>
        <p:nvGrpSpPr>
          <p:cNvPr id="4" name="组合 3"/>
          <p:cNvGrpSpPr/>
          <p:nvPr/>
        </p:nvGrpSpPr>
        <p:grpSpPr>
          <a:xfrm>
            <a:off x="6821789" y="2136560"/>
            <a:ext cx="4478094" cy="427149"/>
            <a:chOff x="7598926" y="2265705"/>
            <a:chExt cx="4478094" cy="580794"/>
          </a:xfrm>
        </p:grpSpPr>
        <p:grpSp>
          <p:nvGrpSpPr>
            <p:cNvPr id="5" name="组合 4"/>
            <p:cNvGrpSpPr/>
            <p:nvPr/>
          </p:nvGrpSpPr>
          <p:grpSpPr>
            <a:xfrm>
              <a:off x="8976581" y="2265705"/>
              <a:ext cx="1718446" cy="580794"/>
              <a:chOff x="9003189" y="740677"/>
              <a:chExt cx="2974957" cy="670202"/>
            </a:xfrm>
          </p:grpSpPr>
          <p:sp>
            <p:nvSpPr>
              <p:cNvPr id="8" name="对角圆角矩形 31"/>
              <p:cNvSpPr/>
              <p:nvPr/>
            </p:nvSpPr>
            <p:spPr>
              <a:xfrm>
                <a:off x="9003189" y="740677"/>
                <a:ext cx="2974957" cy="670202"/>
              </a:xfrm>
              <a:prstGeom prst="round2SameRect">
                <a:avLst>
                  <a:gd name="adj1" fmla="val 23227"/>
                  <a:gd name="adj2" fmla="val 0"/>
                </a:avLst>
              </a:prstGeom>
              <a:gradFill>
                <a:gsLst>
                  <a:gs pos="0">
                    <a:srgbClr val="E95204"/>
                  </a:gs>
                  <a:gs pos="100000">
                    <a:srgbClr val="B0261F"/>
                  </a:gs>
                </a:gsLst>
                <a:lin ang="6000000" scaled="0"/>
              </a:gradFill>
              <a:ln w="25400">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056054" y="750639"/>
                <a:ext cx="2869225" cy="627777"/>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在经济上</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6" name="直接连接符 5"/>
            <p:cNvCxnSpPr/>
            <p:nvPr/>
          </p:nvCxnSpPr>
          <p:spPr>
            <a:xfrm>
              <a:off x="10928390"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598926"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6510706" y="2678147"/>
            <a:ext cx="5100260" cy="2862322"/>
          </a:xfrm>
          <a:prstGeom prst="rect">
            <a:avLst/>
          </a:prstGeom>
          <a:noFill/>
        </p:spPr>
        <p:txBody>
          <a:bodyPr wrap="square" rtlCol="0">
            <a:spAutoFit/>
          </a:bodyPr>
          <a:lstStyle/>
          <a:p>
            <a:pPr algn="just" fontAlgn="auto">
              <a:lnSpc>
                <a:spcPct val="150000"/>
              </a:lnSpc>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       到</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1956年下半年，社会主义性质的国营经济、合作社经济和公私合营经济占国民收入的92.9%，全国1.1亿农户中96.3%的农户参加了农业生产合作社，表明以生产资料公有制为基础的社会主义基本经济制度建立起来。这是社会主义改造的主要成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715617" y="5818746"/>
            <a:ext cx="4929809" cy="295145"/>
          </a:xfrm>
          <a:prstGeom prst="rect">
            <a:avLst/>
          </a:prstGeom>
        </p:spPr>
        <p:txBody>
          <a:bodyPr wrap="square">
            <a:spAutoFit/>
          </a:bodyPr>
          <a:lstStyle>
            <a:defPPr>
              <a:defRPr lang="zh-CN"/>
            </a:defPPr>
            <a:lvl1pPr algn="ctr">
              <a:lnSpc>
                <a:spcPct val="120000"/>
              </a:lnSpc>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en-US" altLang="zh-CN" dirty="0"/>
              <a:t>1956</a:t>
            </a:r>
            <a:r>
              <a:rPr lang="zh-CN" altLang="en-US" dirty="0"/>
              <a:t>年</a:t>
            </a:r>
            <a:r>
              <a:rPr lang="en-US" altLang="zh-CN" dirty="0"/>
              <a:t>7</a:t>
            </a:r>
            <a:r>
              <a:rPr lang="zh-CN" altLang="en-US" dirty="0"/>
              <a:t>月，第一批国产解放牌载重汽车开出长春第一汽车</a:t>
            </a:r>
            <a:r>
              <a:rPr lang="zh-CN" altLang="en-US" dirty="0" smtClean="0"/>
              <a:t>制造厂</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1500682"/>
            <a:ext cx="6277343" cy="4241566"/>
          </a:xfrm>
          <a:prstGeom prst="rect">
            <a:avLst/>
          </a:prstGeom>
          <a:ln w="38100">
            <a:noFill/>
          </a:ln>
          <a:effectLst>
            <a:outerShdw blurRad="127000" dist="38100" dir="2700000" algn="tl" rotWithShape="0">
              <a:prstClr val="black">
                <a:alpha val="3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6690105" y="870076"/>
            <a:ext cx="4624024" cy="5149307"/>
          </a:xfrm>
          <a:prstGeom prst="roundRect">
            <a:avLst>
              <a:gd name="adj" fmla="val 4133"/>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8" name="矩形 7"/>
          <p:cNvSpPr/>
          <p:nvPr/>
        </p:nvSpPr>
        <p:spPr>
          <a:xfrm flipH="1">
            <a:off x="0" y="2418586"/>
            <a:ext cx="12192000" cy="3483676"/>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圆角 1"/>
          <p:cNvSpPr/>
          <p:nvPr/>
        </p:nvSpPr>
        <p:spPr>
          <a:xfrm>
            <a:off x="6574354" y="978232"/>
            <a:ext cx="4624024" cy="5270168"/>
          </a:xfrm>
          <a:prstGeom prst="roundRect">
            <a:avLst>
              <a:gd name="adj" fmla="val 4133"/>
            </a:avLst>
          </a:prstGeom>
          <a:solidFill>
            <a:schemeClr val="bg1"/>
          </a:solidFill>
          <a:ln w="12700" cap="rnd">
            <a:no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aphicFrame>
        <p:nvGraphicFramePr>
          <p:cNvPr id="5" name="图表 4"/>
          <p:cNvGraphicFramePr/>
          <p:nvPr/>
        </p:nvGraphicFramePr>
        <p:xfrm>
          <a:off x="6297046" y="1488479"/>
          <a:ext cx="5178638" cy="4586630"/>
        </p:xfrm>
        <a:graphic>
          <a:graphicData uri="http://schemas.openxmlformats.org/drawingml/2006/chart">
            <c:chart xmlns:c="http://schemas.openxmlformats.org/drawingml/2006/chart" xmlns:r="http://schemas.openxmlformats.org/officeDocument/2006/relationships" r:id="rId1"/>
          </a:graphicData>
        </a:graphic>
      </p:graphicFrame>
      <p:sp>
        <p:nvSpPr>
          <p:cNvPr id="4" name="文本框 3"/>
          <p:cNvSpPr txBox="1"/>
          <p:nvPr/>
        </p:nvSpPr>
        <p:spPr>
          <a:xfrm>
            <a:off x="7666449" y="1241840"/>
            <a:ext cx="2578074" cy="333005"/>
          </a:xfrm>
          <a:prstGeom prst="rect">
            <a:avLst/>
          </a:prstGeom>
          <a:noFill/>
        </p:spPr>
        <p:txBody>
          <a:bodyPr wrap="square">
            <a:spAutoFit/>
          </a:bodyPr>
          <a:lstStyle/>
          <a:p>
            <a:pPr algn="ctr" defTabSz="914400" rtl="0">
              <a:defRPr lang="zh-CN" sz="2200" b="1" i="0" u="none" strike="noStrike" kern="1200" spc="0" normalizeH="0" baseline="0">
                <a:solidFill>
                  <a:srgbClr val="595959"/>
                </a:solidFill>
                <a:latin typeface="+mj-lt"/>
                <a:ea typeface="+mj-ea"/>
                <a:cs typeface="+mj-cs"/>
              </a:defRPr>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rPr>
              <a:t>1956</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年国民收入比例表</a:t>
            </a:r>
            <a:endPar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16316" y="2935953"/>
            <a:ext cx="5372901" cy="2346283"/>
          </a:xfrm>
          <a:prstGeom prst="rect">
            <a:avLst/>
          </a:prstGeom>
        </p:spPr>
        <p:txBody>
          <a:bodyPr wrap="square">
            <a:spAutoFit/>
          </a:bodyPr>
          <a:lstStyle/>
          <a:p>
            <a:pPr fontAlgn="auto">
              <a:lnSpc>
                <a:spcPct val="150000"/>
              </a:lnSpc>
            </a:pP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社会主义改造</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基本完成，我国社会经济结构发生了根本变化，社会主义经济成分已占绝对优势，社会主义公有制已成为我国社会的经济基础，</a:t>
            </a:r>
            <a:r>
              <a:rPr lang="zh-CN" altLang="en-US" sz="2000" b="1" dirty="0">
                <a:solidFill>
                  <a:srgbClr val="FFF39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标志着中国历史上长达数千年的阶级剥削制度的结束和社会主义基本制度的确立。</a:t>
            </a:r>
            <a:endParaRPr lang="zh-CN" altLang="en-US" sz="2000" b="1" dirty="0">
              <a:solidFill>
                <a:srgbClr val="FFF39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4409"/>
          <a:stretch>
            <a:fillRect/>
          </a:stretch>
        </p:blipFill>
        <p:spPr>
          <a:xfrm>
            <a:off x="641268" y="3793724"/>
            <a:ext cx="3466511" cy="2798742"/>
          </a:xfrm>
          <a:prstGeom prst="rect">
            <a:avLst/>
          </a:prstGeom>
        </p:spPr>
      </p:pic>
      <p:sp>
        <p:nvSpPr>
          <p:cNvPr id="22" name="矩形: 对角圆角 21"/>
          <p:cNvSpPr/>
          <p:nvPr/>
        </p:nvSpPr>
        <p:spPr>
          <a:xfrm flipH="1">
            <a:off x="5410053" y="886038"/>
            <a:ext cx="6444847" cy="5308600"/>
          </a:xfrm>
          <a:prstGeom prst="round2DiagRect">
            <a:avLst>
              <a:gd name="adj1" fmla="val 9011"/>
              <a:gd name="adj2" fmla="val 0"/>
            </a:avLst>
          </a:prstGeom>
          <a:solidFill>
            <a:schemeClr val="bg1"/>
          </a:solidFill>
          <a:ln>
            <a:noFill/>
          </a:ln>
          <a:effectLst>
            <a:outerShdw blurRad="381000" dist="38100" algn="ctr" rotWithShape="0">
              <a:schemeClr val="tx1">
                <a:lumMod val="75000"/>
                <a:lumOff val="25000"/>
                <a:alpha val="20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863746" y="1485574"/>
            <a:ext cx="4478094" cy="427149"/>
            <a:chOff x="7598926" y="2265705"/>
            <a:chExt cx="4478094" cy="580794"/>
          </a:xfrm>
        </p:grpSpPr>
        <p:grpSp>
          <p:nvGrpSpPr>
            <p:cNvPr id="4" name="组合 3"/>
            <p:cNvGrpSpPr/>
            <p:nvPr/>
          </p:nvGrpSpPr>
          <p:grpSpPr>
            <a:xfrm>
              <a:off x="8976581" y="2265705"/>
              <a:ext cx="1718446" cy="580794"/>
              <a:chOff x="9003189" y="740677"/>
              <a:chExt cx="2974957" cy="670202"/>
            </a:xfrm>
          </p:grpSpPr>
          <p:sp>
            <p:nvSpPr>
              <p:cNvPr id="7" name="对角圆角矩形 31"/>
              <p:cNvSpPr/>
              <p:nvPr/>
            </p:nvSpPr>
            <p:spPr>
              <a:xfrm>
                <a:off x="9003189" y="740677"/>
                <a:ext cx="2974957" cy="670202"/>
              </a:xfrm>
              <a:prstGeom prst="round2SameRect">
                <a:avLst>
                  <a:gd name="adj1" fmla="val 23227"/>
                  <a:gd name="adj2" fmla="val 0"/>
                </a:avLst>
              </a:prstGeom>
              <a:gradFill>
                <a:gsLst>
                  <a:gs pos="0">
                    <a:srgbClr val="E95204"/>
                  </a:gs>
                  <a:gs pos="100000">
                    <a:srgbClr val="B0261F"/>
                  </a:gs>
                </a:gsLst>
                <a:lin ang="6000000" scaled="0"/>
              </a:gradFill>
              <a:ln w="25400">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056054" y="750639"/>
                <a:ext cx="2869225" cy="627777"/>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在政治上</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5" name="直接连接符 4"/>
            <p:cNvCxnSpPr/>
            <p:nvPr/>
          </p:nvCxnSpPr>
          <p:spPr>
            <a:xfrm>
              <a:off x="10928390"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598926" y="2591889"/>
              <a:ext cx="1148630"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6537480" y="1994266"/>
            <a:ext cx="5130626" cy="967188"/>
          </a:xfrm>
          <a:prstGeom prst="rect">
            <a:avLst/>
          </a:prstGeom>
        </p:spPr>
        <p:txBody>
          <a:bodyPr wrap="square">
            <a:spAutoFit/>
          </a:bodyPr>
          <a:lstStyle/>
          <a:p>
            <a:pPr algn="ctr">
              <a:lnSpc>
                <a:spcPct val="150000"/>
              </a:lnSpc>
            </a:pPr>
            <a:r>
              <a:rPr lang="en-US" altLang="zh-CN" sz="2000" b="1" dirty="0">
                <a:latin typeface="微软雅黑" panose="020B0503020204020204" pitchFamily="34" charset="-122"/>
                <a:ea typeface="微软雅黑" panose="020B0503020204020204" pitchFamily="34" charset="-122"/>
              </a:rPr>
              <a:t>1954</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月第一届全国人民代表大会召开，</a:t>
            </a:r>
            <a:endParaRPr lang="en-US" altLang="zh-CN" sz="2000" b="1" dirty="0">
              <a:latin typeface="微软雅黑" panose="020B0503020204020204" pitchFamily="34" charset="-122"/>
              <a:ea typeface="微软雅黑" panose="020B0503020204020204" pitchFamily="34" charset="-122"/>
            </a:endParaRPr>
          </a:p>
          <a:p>
            <a:pPr algn="ctr">
              <a:lnSpc>
                <a:spcPct val="150000"/>
              </a:lnSpc>
            </a:pPr>
            <a:r>
              <a:rPr lang="zh-CN" altLang="en-US" sz="2000" b="1" spc="300" dirty="0">
                <a:latin typeface="微软雅黑" panose="020B0503020204020204" pitchFamily="34" charset="-122"/>
                <a:ea typeface="微软雅黑" panose="020B0503020204020204" pitchFamily="34" charset="-122"/>
              </a:rPr>
              <a:t>会议通过了</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中华人民共和国宪法</a:t>
            </a:r>
            <a:r>
              <a:rPr lang="en-US" altLang="zh-CN" sz="2000" b="1" spc="300" dirty="0">
                <a:latin typeface="微软雅黑" panose="020B0503020204020204" pitchFamily="34" charset="-122"/>
                <a:ea typeface="微软雅黑" panose="020B0503020204020204" pitchFamily="34" charset="-122"/>
              </a:rPr>
              <a:t>》</a:t>
            </a:r>
            <a:endParaRPr lang="zh-CN" altLang="en-US" sz="2000" b="1" spc="300" dirty="0"/>
          </a:p>
        </p:txBody>
      </p:sp>
      <p:sp>
        <p:nvSpPr>
          <p:cNvPr id="10" name="文本框 9"/>
          <p:cNvSpPr txBox="1"/>
          <p:nvPr/>
        </p:nvSpPr>
        <p:spPr>
          <a:xfrm>
            <a:off x="6618721" y="3017597"/>
            <a:ext cx="4968144" cy="2585323"/>
          </a:xfrm>
          <a:prstGeom prst="rect">
            <a:avLst/>
          </a:prstGeom>
          <a:noFill/>
        </p:spPr>
        <p:txBody>
          <a:bodyPr wrap="square" rtlCol="0">
            <a:spAutoFit/>
          </a:bodyPr>
          <a:lstStyle/>
          <a:p>
            <a:pPr algn="just" fontAlgn="auto">
              <a:lnSpc>
                <a:spcPct val="150000"/>
              </a:lnSpc>
            </a:pP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       这</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部宪法明确规定了我国人民民主专政的国体和人民代表大会的政体，确立了人民代表大会制度这一</a:t>
            </a:r>
            <a:r>
              <a:rPr lang="zh-CN" altLang="en-US"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根本政治制度</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、中国共产党领导的多党合作和政治协商制度、民族区域自治制度等</a:t>
            </a:r>
            <a:r>
              <a:rPr lang="zh-CN" altLang="en-US"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基本政治制度</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，表明</a:t>
            </a:r>
            <a:r>
              <a:rPr lang="zh-CN" altLang="en-US" b="1" dirty="0">
                <a:solidFill>
                  <a:srgbClr val="B0261F"/>
                </a:solidFill>
                <a:latin typeface="微软雅黑" panose="020B0503020204020204" pitchFamily="34" charset="-122"/>
                <a:ea typeface="微软雅黑" panose="020B0503020204020204" pitchFamily="34" charset="-122"/>
                <a:cs typeface="微软雅黑" panose="020B0503020204020204" pitchFamily="34" charset="-122"/>
              </a:rPr>
              <a:t>我国由一个新民主主义国家转变为社会主义国家</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1119520" y="3449464"/>
            <a:ext cx="4290534" cy="276999"/>
          </a:xfrm>
          <a:prstGeom prst="rect">
            <a:avLst/>
          </a:prstGeom>
        </p:spPr>
        <p:txBody>
          <a:bodyPr wrap="square">
            <a:spAutoFit/>
          </a:bodyPr>
          <a:lstStyle>
            <a:defPPr>
              <a:defRPr lang="zh-CN"/>
            </a:defPPr>
            <a:lvl1pPr algn="ctr">
              <a:defRPr sz="12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en-US" altLang="zh-CN" dirty="0">
                <a:solidFill>
                  <a:schemeClr val="tx1">
                    <a:lumMod val="50000"/>
                    <a:lumOff val="50000"/>
                  </a:schemeClr>
                </a:solidFill>
                <a:effectLst/>
              </a:rPr>
              <a:t>1954</a:t>
            </a:r>
            <a:r>
              <a:rPr lang="zh-CN" altLang="en-US" dirty="0">
                <a:solidFill>
                  <a:schemeClr val="tx1">
                    <a:lumMod val="50000"/>
                    <a:lumOff val="50000"/>
                  </a:schemeClr>
                </a:solidFill>
                <a:effectLst/>
              </a:rPr>
              <a:t>年</a:t>
            </a:r>
            <a:r>
              <a:rPr lang="en-US" altLang="zh-CN" dirty="0">
                <a:solidFill>
                  <a:schemeClr val="tx1">
                    <a:lumMod val="50000"/>
                    <a:lumOff val="50000"/>
                  </a:schemeClr>
                </a:solidFill>
                <a:effectLst/>
              </a:rPr>
              <a:t>9</a:t>
            </a:r>
            <a:r>
              <a:rPr lang="zh-CN" altLang="en-US" dirty="0">
                <a:solidFill>
                  <a:schemeClr val="tx1">
                    <a:lumMod val="50000"/>
                    <a:lumOff val="50000"/>
                  </a:schemeClr>
                </a:solidFill>
                <a:effectLst/>
              </a:rPr>
              <a:t>月第一届全国人民代表大会召开</a:t>
            </a:r>
            <a:endParaRPr lang="zh-CN" altLang="en-US" dirty="0">
              <a:solidFill>
                <a:schemeClr val="tx1">
                  <a:lumMod val="50000"/>
                  <a:lumOff val="50000"/>
                </a:schemeClr>
              </a:solidFill>
              <a:effectLst/>
            </a:endParaRPr>
          </a:p>
        </p:txBody>
      </p:sp>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r="15128"/>
          <a:stretch>
            <a:fillRect/>
          </a:stretch>
        </p:blipFill>
        <p:spPr>
          <a:xfrm>
            <a:off x="646231" y="561942"/>
            <a:ext cx="5237113" cy="2853891"/>
          </a:xfrm>
          <a:prstGeom prst="rect">
            <a:avLst/>
          </a:prstGeom>
          <a:ln>
            <a:noFill/>
          </a:ln>
          <a:effectLst>
            <a:outerShdw blurRad="292100" dist="139700" dir="2700000" algn="tl" rotWithShape="0">
              <a:srgbClr val="333333">
                <a:alpha val="15000"/>
              </a:srgbClr>
            </a:outerShdw>
          </a:effectLst>
        </p:spPr>
      </p:pic>
      <p:pic>
        <p:nvPicPr>
          <p:cNvPr id="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33" r="2754" b="1581"/>
          <a:stretch>
            <a:fillRect/>
          </a:stretch>
        </p:blipFill>
        <p:spPr bwMode="auto">
          <a:xfrm>
            <a:off x="4282627" y="3799185"/>
            <a:ext cx="1962392" cy="2802933"/>
          </a:xfrm>
          <a:prstGeom prst="rect">
            <a:avLst/>
          </a:prstGeom>
          <a:ln>
            <a:noFill/>
          </a:ln>
          <a:effectLst>
            <a:outerShdw blurRad="292100" dist="139700" dir="2700000" algn="tl" rotWithShape="0">
              <a:srgbClr val="333333">
                <a:alpha val="65000"/>
              </a:srgbClr>
            </a:outerShdw>
          </a:effectLst>
        </p:spPr>
      </p:pic>
      <p:sp>
        <p:nvSpPr>
          <p:cNvPr id="21" name="矩形 2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93925"/>
            <a:ext cx="12192000" cy="2759075"/>
          </a:xfrm>
          <a:prstGeom prst="rect">
            <a:avLst/>
          </a:prstGeom>
          <a:solidFill>
            <a:schemeClr val="bg1"/>
          </a:solidFill>
          <a:ln>
            <a:noFill/>
          </a:ln>
          <a:effectLst>
            <a:outerShdw blurRad="3556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3" name="文本框 2"/>
          <p:cNvSpPr txBox="1"/>
          <p:nvPr/>
        </p:nvSpPr>
        <p:spPr>
          <a:xfrm>
            <a:off x="8542538" y="2988071"/>
            <a:ext cx="2325648" cy="397801"/>
          </a:xfrm>
          <a:prstGeom prst="rect">
            <a:avLst/>
          </a:prstGeom>
        </p:spPr>
        <p:txBody>
          <a:bodyPr wrap="square">
            <a:spAutoFit/>
          </a:bodyPr>
          <a:lstStyle>
            <a:defPPr>
              <a:defRPr lang="zh-CN"/>
            </a:defPPr>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500" dirty="0">
                <a:solidFill>
                  <a:schemeClr val="tx1">
                    <a:lumMod val="85000"/>
                    <a:lumOff val="15000"/>
                  </a:schemeClr>
                </a:solidFill>
              </a:rPr>
              <a:t>共和国首部宪法诞生始末</a:t>
            </a:r>
            <a:endParaRPr lang="zh-CN" altLang="en-US" sz="1500" dirty="0">
              <a:solidFill>
                <a:schemeClr val="tx1">
                  <a:lumMod val="85000"/>
                  <a:lumOff val="15000"/>
                </a:schemeClr>
              </a:solidFill>
            </a:endParaRPr>
          </a:p>
        </p:txBody>
      </p:sp>
      <p:grpSp>
        <p:nvGrpSpPr>
          <p:cNvPr id="4" name="组合 3"/>
          <p:cNvGrpSpPr/>
          <p:nvPr/>
        </p:nvGrpSpPr>
        <p:grpSpPr>
          <a:xfrm>
            <a:off x="9416972" y="3977601"/>
            <a:ext cx="613495" cy="612622"/>
            <a:chOff x="10027920" y="1418508"/>
            <a:chExt cx="613495" cy="612622"/>
          </a:xfrm>
        </p:grpSpPr>
        <p:sp>
          <p:nvSpPr>
            <p:cNvPr id="5" name="椭圆 4"/>
            <p:cNvSpPr/>
            <p:nvPr/>
          </p:nvSpPr>
          <p:spPr>
            <a:xfrm>
              <a:off x="10027920" y="1418508"/>
              <a:ext cx="609685" cy="60968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0043-4933224"/>
            <p:cNvSpPr/>
            <p:nvPr/>
          </p:nvSpPr>
          <p:spPr>
            <a:xfrm>
              <a:off x="10031730" y="1421445"/>
              <a:ext cx="609685" cy="609685"/>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800 h 11200"/>
                <a:gd name="T12" fmla="*/ 800 w 11200"/>
                <a:gd name="T13" fmla="*/ 5600 h 11200"/>
                <a:gd name="T14" fmla="*/ 5600 w 11200"/>
                <a:gd name="T15" fmla="*/ 10400 h 11200"/>
                <a:gd name="T16" fmla="*/ 10400 w 11200"/>
                <a:gd name="T17" fmla="*/ 5600 h 11200"/>
                <a:gd name="T18" fmla="*/ 5600 w 11200"/>
                <a:gd name="T19" fmla="*/ 800 h 11200"/>
                <a:gd name="T20" fmla="*/ 4620 w 11200"/>
                <a:gd name="T21" fmla="*/ 7600 h 11200"/>
                <a:gd name="T22" fmla="*/ 4420 w 11200"/>
                <a:gd name="T23" fmla="*/ 7540 h 11200"/>
                <a:gd name="T24" fmla="*/ 4220 w 11200"/>
                <a:gd name="T25" fmla="*/ 7200 h 11200"/>
                <a:gd name="T26" fmla="*/ 4220 w 11200"/>
                <a:gd name="T27" fmla="*/ 4000 h 11200"/>
                <a:gd name="T28" fmla="*/ 4420 w 11200"/>
                <a:gd name="T29" fmla="*/ 3660 h 11200"/>
                <a:gd name="T30" fmla="*/ 4820 w 11200"/>
                <a:gd name="T31" fmla="*/ 3660 h 11200"/>
                <a:gd name="T32" fmla="*/ 7600 w 11200"/>
                <a:gd name="T33" fmla="*/ 5260 h 11200"/>
                <a:gd name="T34" fmla="*/ 7800 w 11200"/>
                <a:gd name="T35" fmla="*/ 5600 h 11200"/>
                <a:gd name="T36" fmla="*/ 7600 w 11200"/>
                <a:gd name="T37" fmla="*/ 5940 h 11200"/>
                <a:gd name="T38" fmla="*/ 4820 w 11200"/>
                <a:gd name="T39" fmla="*/ 7540 h 11200"/>
                <a:gd name="T40" fmla="*/ 4620 w 11200"/>
                <a:gd name="T41" fmla="*/ 7600 h 11200"/>
                <a:gd name="T42" fmla="*/ 5020 w 11200"/>
                <a:gd name="T43" fmla="*/ 4700 h 11200"/>
                <a:gd name="T44" fmla="*/ 5020 w 11200"/>
                <a:gd name="T45" fmla="*/ 6520 h 11200"/>
                <a:gd name="T46" fmla="*/ 6600 w 11200"/>
                <a:gd name="T47" fmla="*/ 5620 h 11200"/>
                <a:gd name="T48" fmla="*/ 5020 w 11200"/>
                <a:gd name="T49" fmla="*/ 47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00" h="11200">
                  <a:moveTo>
                    <a:pt x="5600" y="11200"/>
                  </a:moveTo>
                  <a:cubicBezTo>
                    <a:pt x="2520" y="11200"/>
                    <a:pt x="0" y="8680"/>
                    <a:pt x="0" y="5600"/>
                  </a:cubicBezTo>
                  <a:cubicBezTo>
                    <a:pt x="0" y="2520"/>
                    <a:pt x="2520" y="0"/>
                    <a:pt x="5600" y="0"/>
                  </a:cubicBezTo>
                  <a:cubicBezTo>
                    <a:pt x="8680" y="0"/>
                    <a:pt x="11200" y="2520"/>
                    <a:pt x="11200" y="5600"/>
                  </a:cubicBezTo>
                  <a:cubicBezTo>
                    <a:pt x="11200" y="8680"/>
                    <a:pt x="8680" y="11200"/>
                    <a:pt x="5600" y="11200"/>
                  </a:cubicBezTo>
                  <a:close/>
                  <a:moveTo>
                    <a:pt x="5600" y="800"/>
                  </a:moveTo>
                  <a:cubicBezTo>
                    <a:pt x="2960" y="800"/>
                    <a:pt x="800" y="2960"/>
                    <a:pt x="800" y="5600"/>
                  </a:cubicBezTo>
                  <a:cubicBezTo>
                    <a:pt x="800" y="8240"/>
                    <a:pt x="2960" y="10400"/>
                    <a:pt x="5600" y="10400"/>
                  </a:cubicBezTo>
                  <a:cubicBezTo>
                    <a:pt x="8240" y="10400"/>
                    <a:pt x="10400" y="8240"/>
                    <a:pt x="10400" y="5600"/>
                  </a:cubicBezTo>
                  <a:cubicBezTo>
                    <a:pt x="10400" y="2960"/>
                    <a:pt x="8240" y="800"/>
                    <a:pt x="5600" y="800"/>
                  </a:cubicBezTo>
                  <a:close/>
                  <a:moveTo>
                    <a:pt x="4620" y="7600"/>
                  </a:moveTo>
                  <a:cubicBezTo>
                    <a:pt x="4560" y="7600"/>
                    <a:pt x="4480" y="7580"/>
                    <a:pt x="4420" y="7540"/>
                  </a:cubicBezTo>
                  <a:cubicBezTo>
                    <a:pt x="4300" y="7460"/>
                    <a:pt x="4220" y="7340"/>
                    <a:pt x="4220" y="7200"/>
                  </a:cubicBezTo>
                  <a:lnTo>
                    <a:pt x="4220" y="4000"/>
                  </a:lnTo>
                  <a:cubicBezTo>
                    <a:pt x="4220" y="3860"/>
                    <a:pt x="4300" y="3720"/>
                    <a:pt x="4420" y="3660"/>
                  </a:cubicBezTo>
                  <a:cubicBezTo>
                    <a:pt x="4540" y="3580"/>
                    <a:pt x="4700" y="3580"/>
                    <a:pt x="4820" y="3660"/>
                  </a:cubicBezTo>
                  <a:lnTo>
                    <a:pt x="7600" y="5260"/>
                  </a:lnTo>
                  <a:cubicBezTo>
                    <a:pt x="7720" y="5340"/>
                    <a:pt x="7800" y="5460"/>
                    <a:pt x="7800" y="5600"/>
                  </a:cubicBezTo>
                  <a:cubicBezTo>
                    <a:pt x="7800" y="5740"/>
                    <a:pt x="7720" y="5880"/>
                    <a:pt x="7600" y="5940"/>
                  </a:cubicBezTo>
                  <a:lnTo>
                    <a:pt x="4820" y="7540"/>
                  </a:lnTo>
                  <a:cubicBezTo>
                    <a:pt x="4760" y="7580"/>
                    <a:pt x="4680" y="7600"/>
                    <a:pt x="4620" y="7600"/>
                  </a:cubicBezTo>
                  <a:close/>
                  <a:moveTo>
                    <a:pt x="5020" y="4700"/>
                  </a:moveTo>
                  <a:lnTo>
                    <a:pt x="5020" y="6520"/>
                  </a:lnTo>
                  <a:lnTo>
                    <a:pt x="6600" y="5620"/>
                  </a:lnTo>
                  <a:lnTo>
                    <a:pt x="5020" y="4700"/>
                  </a:lnTo>
                  <a:close/>
                </a:path>
              </a:pathLst>
            </a:custGeom>
            <a:solidFill>
              <a:srgbClr val="AF1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直接连接符 6"/>
          <p:cNvCxnSpPr/>
          <p:nvPr/>
        </p:nvCxnSpPr>
        <p:spPr>
          <a:xfrm>
            <a:off x="8095951" y="3751586"/>
            <a:ext cx="3332973" cy="0"/>
          </a:xfrm>
          <a:prstGeom prst="line">
            <a:avLst/>
          </a:prstGeom>
          <a:ln w="12700">
            <a:gradFill flip="none" rotWithShape="1">
              <a:gsLst>
                <a:gs pos="51700">
                  <a:srgbClr val="B0261F"/>
                </a:gs>
                <a:gs pos="66963">
                  <a:srgbClr val="EC9092"/>
                </a:gs>
                <a:gs pos="34691">
                  <a:srgbClr val="EC9092"/>
                </a:gs>
                <a:gs pos="0">
                  <a:schemeClr val="bg1">
                    <a:alpha val="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îṥḻïḋè"/>
          <p:cNvSpPr/>
          <p:nvPr/>
        </p:nvSpPr>
        <p:spPr bwMode="auto">
          <a:xfrm>
            <a:off x="313863" y="5116052"/>
            <a:ext cx="7933412" cy="609685"/>
          </a:xfrm>
          <a:prstGeom prst="ellipse">
            <a:avLst/>
          </a:prstGeom>
          <a:gradFill>
            <a:gsLst>
              <a:gs pos="22000">
                <a:schemeClr val="bg1">
                  <a:lumMod val="75000"/>
                </a:schemeClr>
              </a:gs>
              <a:gs pos="100000">
                <a:schemeClr val="bg1">
                  <a:lumMod val="85000"/>
                </a:schemeClr>
              </a:gs>
            </a:gsLst>
            <a:lin ang="0" scaled="0"/>
          </a:gradFill>
          <a:ln>
            <a:noFill/>
          </a:ln>
          <a:effectLst>
            <a:outerShdw blurRad="50800" dist="38100" dir="2700000" algn="tl" rotWithShape="0">
              <a:prstClr val="black">
                <a:alpha val="23000"/>
              </a:prstClr>
            </a:outerShdw>
          </a:effectLst>
        </p:spPr>
        <p:txBody>
          <a:bodyPr anchor="ctr"/>
          <a:lstStyle/>
          <a:p>
            <a:pPr algn="ctr"/>
            <a:endParaRPr dirty="0"/>
          </a:p>
        </p:txBody>
      </p:sp>
      <p:pic>
        <p:nvPicPr>
          <p:cNvPr id="11" name="三p64共和国首部宪法诞生始末">
            <a:hlinkClick r:id="" action="ppaction://media"/>
          </p:cNvPr>
          <p:cNvPicPr>
            <a:picLocks noChangeAspect="1"/>
          </p:cNvPicPr>
          <p:nvPr>
            <a:videoFile r:link="rId1"/>
            <p:extLst>
              <p:ext uri="{DAA4B4D4-6D71-4841-9C94-3DE7FCFB9230}">
                <p14:media xmlns:p14="http://schemas.microsoft.com/office/powerpoint/2010/main" r:embed="rId2">
                  <p14:fade in="250.000000" out="250.000000"/>
                </p14:media>
              </p:ext>
            </p:extLst>
          </p:nvPr>
        </p:nvPicPr>
        <p:blipFill rotWithShape="1">
          <a:blip r:embed="rId3"/>
          <a:srcRect t="1263" b="1263"/>
          <a:stretch>
            <a:fillRect/>
          </a:stretch>
        </p:blipFill>
        <p:spPr>
          <a:xfrm>
            <a:off x="594508" y="1364839"/>
            <a:ext cx="7372121" cy="4042066"/>
          </a:xfrm>
          <a:prstGeom prst="rect">
            <a:avLst/>
          </a:prstGeom>
          <a:noFill/>
          <a:ln w="38100">
            <a:solidFill>
              <a:srgbClr val="FFFFFF"/>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endCondLst>
                                    <p:cond evt="onNext" delay="0">
                                      <p:tgtEl>
                                        <p:sldTgt/>
                                      </p:tgtEl>
                                    </p:cond>
                                  </p:end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display="0">
                  <p:stCondLst>
                    <p:cond delay="indefinite"/>
                  </p:stCondLst>
                </p:cTn>
                <p:tgtEl>
                  <p:spTgt spid="11"/>
                </p:tgtEl>
              </p:cMediaNode>
            </p:video>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1"/>
                                        </p:tgtEl>
                                      </p:cBhvr>
                                    </p:cmd>
                                  </p:childTnLst>
                                </p:cTn>
                              </p:par>
                            </p:childTnLst>
                          </p:cTn>
                        </p:par>
                      </p:childTnLst>
                    </p:cTn>
                  </p:par>
                </p:childTnLst>
              </p:cTn>
              <p:nextCondLst>
                <p:cond evt="onClick" delay="0">
                  <p:tgtEl>
                    <p:spTgt spid="4"/>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对角圆角 78"/>
          <p:cNvSpPr/>
          <p:nvPr/>
        </p:nvSpPr>
        <p:spPr>
          <a:xfrm flipH="1">
            <a:off x="457485" y="1709454"/>
            <a:ext cx="11397413" cy="4485184"/>
          </a:xfrm>
          <a:prstGeom prst="round2DiagRect">
            <a:avLst>
              <a:gd name="adj1" fmla="val 9011"/>
              <a:gd name="adj2" fmla="val 0"/>
            </a:avLst>
          </a:prstGeom>
          <a:solidFill>
            <a:schemeClr val="bg1"/>
          </a:solidFill>
          <a:ln>
            <a:noFill/>
          </a:ln>
          <a:effectLst>
            <a:outerShdw blurRad="381000" dist="38100" algn="ctr" rotWithShape="0">
              <a:schemeClr val="tx1">
                <a:lumMod val="75000"/>
                <a:lumOff val="25000"/>
                <a:alpha val="20000"/>
              </a:schemeClr>
            </a:outerShdw>
          </a:effectLst>
          <a:scene3d>
            <a:camera prst="orthographicFront"/>
            <a:lightRig rig="threePt" dir="t"/>
          </a:scene3d>
          <a:sp3d extrusionH="76200" contourW="12700">
            <a:extrusionClr>
              <a:schemeClr val="bg1"/>
            </a:extrusionClr>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îş1íďè"/>
          <p:cNvSpPr/>
          <p:nvPr/>
        </p:nvSpPr>
        <p:spPr bwMode="auto">
          <a:xfrm rot="20583785">
            <a:off x="5386993" y="5293060"/>
            <a:ext cx="753991" cy="27169"/>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sp>
        <p:nvSpPr>
          <p:cNvPr id="64" name="îş1íďè"/>
          <p:cNvSpPr/>
          <p:nvPr/>
        </p:nvSpPr>
        <p:spPr bwMode="auto">
          <a:xfrm rot="20583785" flipH="1" flipV="1">
            <a:off x="5929111" y="4040889"/>
            <a:ext cx="235939" cy="520763"/>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sp>
        <p:nvSpPr>
          <p:cNvPr id="5" name="文本框 4"/>
          <p:cNvSpPr txBox="1"/>
          <p:nvPr/>
        </p:nvSpPr>
        <p:spPr>
          <a:xfrm>
            <a:off x="7338050" y="5156355"/>
            <a:ext cx="3966439" cy="499624"/>
          </a:xfrm>
          <a:prstGeom prst="rect">
            <a:avLst/>
          </a:prstGeom>
          <a:noFill/>
        </p:spPr>
        <p:txBody>
          <a:bodyPr wrap="square" rtlCol="0">
            <a:spAutoFit/>
          </a:bodyPr>
          <a:lstStyle/>
          <a:p>
            <a:pPr fontAlgn="auto">
              <a:lnSpc>
                <a:spcPct val="15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剥削阶级作为一个阶级被消灭了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îş1íďè"/>
          <p:cNvSpPr/>
          <p:nvPr/>
        </p:nvSpPr>
        <p:spPr bwMode="auto">
          <a:xfrm rot="20583785" flipH="1" flipV="1">
            <a:off x="4622328" y="3658839"/>
            <a:ext cx="350006" cy="632702"/>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cxnSp>
        <p:nvCxnSpPr>
          <p:cNvPr id="59" name="直接连接符 58"/>
          <p:cNvCxnSpPr/>
          <p:nvPr/>
        </p:nvCxnSpPr>
        <p:spPr>
          <a:xfrm flipH="1">
            <a:off x="735857" y="2561956"/>
            <a:ext cx="3775393" cy="0"/>
          </a:xfrm>
          <a:prstGeom prst="line">
            <a:avLst/>
          </a:prstGeom>
          <a:ln w="3175" cap="rnd">
            <a:solidFill>
              <a:srgbClr val="C00000"/>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2" name="ïsľiďé"/>
          <p:cNvSpPr/>
          <p:nvPr/>
        </p:nvSpPr>
        <p:spPr bwMode="auto">
          <a:xfrm rot="20583785" flipH="1">
            <a:off x="4324752" y="3485404"/>
            <a:ext cx="476210" cy="476210"/>
          </a:xfrm>
          <a:prstGeom prst="ellipse">
            <a:avLst/>
          </a:prstGeom>
          <a:solidFill>
            <a:srgbClr val="AF1E22"/>
          </a:solidFill>
          <a:ln>
            <a:noFill/>
          </a:ln>
        </p:spPr>
        <p:txBody>
          <a:bodyPr wrap="square" lIns="91440" tIns="45720" rIns="91440" bIns="45720" anchor="ctr">
            <a:normAutofit fontScale="92500" lnSpcReduction="10000"/>
          </a:bodyPr>
          <a:lstStyle/>
          <a:p>
            <a:pPr algn="ctr"/>
          </a:p>
        </p:txBody>
      </p:sp>
      <p:sp>
        <p:nvSpPr>
          <p:cNvPr id="2" name="矩形 1"/>
          <p:cNvSpPr/>
          <p:nvPr/>
        </p:nvSpPr>
        <p:spPr>
          <a:xfrm>
            <a:off x="735857" y="2026265"/>
            <a:ext cx="4011930" cy="398780"/>
          </a:xfrm>
          <a:prstGeom prst="rect">
            <a:avLst/>
          </a:prstGeom>
        </p:spPr>
        <p:txBody>
          <a:bodyPr wrap="none">
            <a:spAutoFit/>
          </a:bodyPr>
          <a:lstStyle/>
          <a:p>
            <a:r>
              <a:rPr lang="zh-CN" altLang="en-US" sz="2000" b="1" dirty="0">
                <a:solidFill>
                  <a:srgbClr val="AF1E22"/>
                </a:solidFill>
                <a:latin typeface="微软雅黑" panose="020B0503020204020204" pitchFamily="34" charset="-122"/>
                <a:ea typeface="微软雅黑" panose="020B0503020204020204" pitchFamily="34" charset="-122"/>
                <a:cs typeface="微软雅黑" panose="020B0503020204020204" pitchFamily="34" charset="-122"/>
              </a:rPr>
              <a:t>工人阶级已经成为国家的领导阶级</a:t>
            </a:r>
            <a:endParaRPr lang="zh-CN" altLang="en-US" sz="2000" b="1" dirty="0">
              <a:solidFill>
                <a:srgbClr val="AF1E22"/>
              </a:solidFill>
            </a:endParaRPr>
          </a:p>
        </p:txBody>
      </p:sp>
      <p:cxnSp>
        <p:nvCxnSpPr>
          <p:cNvPr id="6" name="直接连接符 5"/>
          <p:cNvCxnSpPr/>
          <p:nvPr/>
        </p:nvCxnSpPr>
        <p:spPr>
          <a:xfrm>
            <a:off x="4511250" y="2561956"/>
            <a:ext cx="51607" cy="11287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514242" y="2557042"/>
            <a:ext cx="597712" cy="16789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515869" y="2557042"/>
            <a:ext cx="1760706" cy="194975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519059" y="2551640"/>
            <a:ext cx="1187382" cy="150205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7375335" y="2804648"/>
            <a:ext cx="3966441" cy="0"/>
          </a:xfrm>
          <a:prstGeom prst="line">
            <a:avLst/>
          </a:prstGeom>
          <a:ln w="3175" cap="rnd">
            <a:solidFill>
              <a:schemeClr val="accent2">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7375334" y="1840450"/>
            <a:ext cx="4022657" cy="805605"/>
          </a:xfrm>
          <a:prstGeom prst="rect">
            <a:avLst/>
          </a:prstGeom>
        </p:spPr>
        <p:txBody>
          <a:bodyPr wrap="square">
            <a:spAutoFit/>
          </a:bodyPr>
          <a:lstStyle/>
          <a:p>
            <a:pPr>
              <a:lnSpc>
                <a:spcPct val="120000"/>
              </a:lnSpc>
            </a:pPr>
            <a:r>
              <a:rPr lang="zh-CN" altLang="en-US" sz="20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亿万农民和其他个体劳动者已经变成社会主义的集体劳动者</a:t>
            </a:r>
            <a:endParaRPr lang="zh-CN" altLang="en-US" sz="2000" b="1" dirty="0">
              <a:solidFill>
                <a:schemeClr val="accent2">
                  <a:lumMod val="75000"/>
                </a:schemeClr>
              </a:solidFill>
            </a:endParaRPr>
          </a:p>
        </p:txBody>
      </p:sp>
      <p:cxnSp>
        <p:nvCxnSpPr>
          <p:cNvPr id="73" name="直接连接符 72"/>
          <p:cNvCxnSpPr/>
          <p:nvPr/>
        </p:nvCxnSpPr>
        <p:spPr>
          <a:xfrm flipH="1">
            <a:off x="7010981" y="2815272"/>
            <a:ext cx="365028" cy="145013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7119070" y="2799637"/>
            <a:ext cx="263785" cy="789829"/>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endCxn id="43" idx="2"/>
          </p:cNvCxnSpPr>
          <p:nvPr/>
        </p:nvCxnSpPr>
        <p:spPr>
          <a:xfrm flipH="1">
            <a:off x="6724022" y="2799637"/>
            <a:ext cx="650360" cy="259009"/>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901789" y="2802873"/>
            <a:ext cx="1477058" cy="46601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1573333" y="5825666"/>
            <a:ext cx="2781987" cy="0"/>
          </a:xfrm>
          <a:prstGeom prst="line">
            <a:avLst/>
          </a:prstGeom>
          <a:ln w="3175" cap="rnd">
            <a:solidFill>
              <a:srgbClr val="FFA43F"/>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605849" y="4867420"/>
            <a:ext cx="2749471" cy="805605"/>
          </a:xfrm>
          <a:prstGeom prst="rect">
            <a:avLst/>
          </a:prstGeom>
        </p:spPr>
        <p:txBody>
          <a:bodyPr wrap="none">
            <a:spAutoFit/>
          </a:bodyPr>
          <a:lstStyle/>
          <a:p>
            <a:pPr>
              <a:lnSpc>
                <a:spcPct val="120000"/>
              </a:lnSpc>
            </a:pPr>
            <a:r>
              <a:rPr lang="zh-CN" altLang="en-US" sz="2000" b="1" dirty="0">
                <a:solidFill>
                  <a:srgbClr val="FFA43F"/>
                </a:solidFill>
                <a:latin typeface="微软雅黑" panose="020B0503020204020204" pitchFamily="34" charset="-122"/>
                <a:ea typeface="微软雅黑" panose="020B0503020204020204" pitchFamily="34" charset="-122"/>
                <a:cs typeface="微软雅黑" panose="020B0503020204020204" pitchFamily="34" charset="-122"/>
              </a:rPr>
              <a:t>知识界已经成为一支</a:t>
            </a:r>
            <a:endParaRPr lang="en-US" altLang="zh-CN" sz="2000" b="1" dirty="0">
              <a:solidFill>
                <a:srgbClr val="FFA43F"/>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b="1" dirty="0">
                <a:solidFill>
                  <a:srgbClr val="FFA43F"/>
                </a:solidFill>
                <a:latin typeface="微软雅黑" panose="020B0503020204020204" pitchFamily="34" charset="-122"/>
                <a:ea typeface="微软雅黑" panose="020B0503020204020204" pitchFamily="34" charset="-122"/>
                <a:cs typeface="微软雅黑" panose="020B0503020204020204" pitchFamily="34" charset="-122"/>
              </a:rPr>
              <a:t>为社会主义服务的队伍</a:t>
            </a:r>
            <a:endParaRPr lang="zh-CN" altLang="en-US" sz="2000" b="1" dirty="0">
              <a:solidFill>
                <a:srgbClr val="FFA43F"/>
              </a:solidFill>
            </a:endParaRPr>
          </a:p>
        </p:txBody>
      </p:sp>
      <p:cxnSp>
        <p:nvCxnSpPr>
          <p:cNvPr id="91" name="直接连接符 90"/>
          <p:cNvCxnSpPr>
            <a:stCxn id="38" idx="5"/>
          </p:cNvCxnSpPr>
          <p:nvPr/>
        </p:nvCxnSpPr>
        <p:spPr>
          <a:xfrm flipH="1">
            <a:off x="4363982" y="5050763"/>
            <a:ext cx="479442" cy="774903"/>
          </a:xfrm>
          <a:prstGeom prst="line">
            <a:avLst/>
          </a:prstGeom>
          <a:ln>
            <a:solidFill>
              <a:srgbClr val="FFA43F"/>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4363982" y="5210219"/>
            <a:ext cx="1755946" cy="615447"/>
          </a:xfrm>
          <a:prstGeom prst="line">
            <a:avLst/>
          </a:prstGeom>
          <a:ln>
            <a:solidFill>
              <a:srgbClr val="FFA43F"/>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4363982" y="5327033"/>
            <a:ext cx="1096572" cy="498633"/>
          </a:xfrm>
          <a:prstGeom prst="line">
            <a:avLst/>
          </a:prstGeom>
          <a:ln>
            <a:solidFill>
              <a:srgbClr val="FFA43F"/>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338050" y="5815118"/>
            <a:ext cx="3875697"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3" name="îş1íďè"/>
          <p:cNvSpPr/>
          <p:nvPr/>
        </p:nvSpPr>
        <p:spPr bwMode="auto">
          <a:xfrm rot="20583785" flipH="1">
            <a:off x="5096903" y="4103877"/>
            <a:ext cx="691015" cy="26657"/>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sp>
        <p:nvSpPr>
          <p:cNvPr id="68" name="îş1íďè"/>
          <p:cNvSpPr/>
          <p:nvPr/>
        </p:nvSpPr>
        <p:spPr bwMode="auto">
          <a:xfrm rot="20583785" flipH="1">
            <a:off x="5670442" y="3352599"/>
            <a:ext cx="346299" cy="564083"/>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sp>
        <p:nvSpPr>
          <p:cNvPr id="69" name="îş1íďè"/>
          <p:cNvSpPr/>
          <p:nvPr/>
        </p:nvSpPr>
        <p:spPr bwMode="auto">
          <a:xfrm rot="20583785" flipH="1" flipV="1">
            <a:off x="5936929" y="3179219"/>
            <a:ext cx="705142" cy="8937"/>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sp>
        <p:nvSpPr>
          <p:cNvPr id="72" name="îş1íďè"/>
          <p:cNvSpPr/>
          <p:nvPr/>
        </p:nvSpPr>
        <p:spPr bwMode="auto">
          <a:xfrm rot="20583785" flipH="1" flipV="1">
            <a:off x="6675963" y="3008035"/>
            <a:ext cx="409669" cy="666173"/>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sp>
        <p:nvSpPr>
          <p:cNvPr id="74" name="îş1íďè"/>
          <p:cNvSpPr/>
          <p:nvPr/>
        </p:nvSpPr>
        <p:spPr bwMode="auto">
          <a:xfrm rot="20583785" flipV="1">
            <a:off x="6911019" y="3594014"/>
            <a:ext cx="341898" cy="635368"/>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sp>
        <p:nvSpPr>
          <p:cNvPr id="76" name="îş1íďè"/>
          <p:cNvSpPr/>
          <p:nvPr/>
        </p:nvSpPr>
        <p:spPr bwMode="auto">
          <a:xfrm rot="20583785" flipV="1">
            <a:off x="6329695" y="4384750"/>
            <a:ext cx="708380" cy="55746"/>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sp>
        <p:nvSpPr>
          <p:cNvPr id="36" name="íśļidê"/>
          <p:cNvSpPr/>
          <p:nvPr/>
        </p:nvSpPr>
        <p:spPr bwMode="auto">
          <a:xfrm rot="20583785" flipH="1">
            <a:off x="5761460" y="3141223"/>
            <a:ext cx="328131" cy="326448"/>
          </a:xfrm>
          <a:prstGeom prst="ellipse">
            <a:avLst/>
          </a:prstGeom>
          <a:solidFill>
            <a:schemeClr val="accent2">
              <a:lumMod val="75000"/>
            </a:schemeClr>
          </a:solidFill>
          <a:ln>
            <a:noFill/>
          </a:ln>
        </p:spPr>
        <p:txBody>
          <a:bodyPr wrap="square" lIns="91440" tIns="45720" rIns="91440" bIns="45720" anchor="ctr">
            <a:normAutofit fontScale="62500" lnSpcReduction="20000"/>
          </a:bodyPr>
          <a:lstStyle/>
          <a:p>
            <a:pPr algn="ctr"/>
            <a:endParaRPr dirty="0"/>
          </a:p>
        </p:txBody>
      </p:sp>
      <p:sp>
        <p:nvSpPr>
          <p:cNvPr id="34" name="ïsľiďé"/>
          <p:cNvSpPr/>
          <p:nvPr/>
        </p:nvSpPr>
        <p:spPr bwMode="auto">
          <a:xfrm rot="20583785" flipH="1">
            <a:off x="5519591" y="3774444"/>
            <a:ext cx="476210" cy="476210"/>
          </a:xfrm>
          <a:prstGeom prst="ellipse">
            <a:avLst/>
          </a:prstGeom>
          <a:solidFill>
            <a:srgbClr val="AF1E22"/>
          </a:solidFill>
          <a:ln>
            <a:noFill/>
          </a:ln>
        </p:spPr>
        <p:txBody>
          <a:bodyPr wrap="square" lIns="91440" tIns="45720" rIns="91440" bIns="45720" anchor="ctr">
            <a:normAutofit fontScale="92500" lnSpcReduction="10000"/>
          </a:bodyPr>
          <a:lstStyle/>
          <a:p>
            <a:pPr algn="ctr"/>
          </a:p>
        </p:txBody>
      </p:sp>
      <p:sp>
        <p:nvSpPr>
          <p:cNvPr id="35" name="iṩḷiďê"/>
          <p:cNvSpPr/>
          <p:nvPr/>
        </p:nvSpPr>
        <p:spPr bwMode="auto">
          <a:xfrm rot="20583785" flipH="1">
            <a:off x="6968864" y="3425401"/>
            <a:ext cx="333178" cy="328131"/>
          </a:xfrm>
          <a:prstGeom prst="ellipse">
            <a:avLst/>
          </a:prstGeom>
          <a:solidFill>
            <a:schemeClr val="accent2">
              <a:lumMod val="75000"/>
            </a:schemeClr>
          </a:solidFill>
          <a:ln>
            <a:noFill/>
          </a:ln>
        </p:spPr>
        <p:txBody>
          <a:bodyPr wrap="square" lIns="91440" tIns="45720" rIns="91440" bIns="45720" anchor="ctr">
            <a:normAutofit fontScale="62500" lnSpcReduction="20000"/>
          </a:bodyPr>
          <a:lstStyle/>
          <a:p>
            <a:pPr algn="ctr"/>
            <a:endParaRPr dirty="0"/>
          </a:p>
        </p:txBody>
      </p:sp>
      <p:sp>
        <p:nvSpPr>
          <p:cNvPr id="43" name="îṩļiḍé"/>
          <p:cNvSpPr/>
          <p:nvPr/>
        </p:nvSpPr>
        <p:spPr bwMode="auto">
          <a:xfrm rot="20583785" flipH="1">
            <a:off x="6480381" y="2969558"/>
            <a:ext cx="249042" cy="250726"/>
          </a:xfrm>
          <a:prstGeom prst="ellipse">
            <a:avLst/>
          </a:prstGeom>
          <a:solidFill>
            <a:schemeClr val="accent2">
              <a:lumMod val="75000"/>
            </a:schemeClr>
          </a:solidFill>
          <a:ln>
            <a:noFill/>
          </a:ln>
        </p:spPr>
        <p:txBody>
          <a:bodyPr wrap="square" lIns="91440" tIns="45720" rIns="91440" bIns="45720" anchor="ctr">
            <a:normAutofit fontScale="40000" lnSpcReduction="20000"/>
          </a:bodyPr>
          <a:lstStyle/>
          <a:p>
            <a:pPr algn="ctr"/>
          </a:p>
        </p:txBody>
      </p:sp>
      <p:sp>
        <p:nvSpPr>
          <p:cNvPr id="41" name="iṥḻiďé"/>
          <p:cNvSpPr/>
          <p:nvPr/>
        </p:nvSpPr>
        <p:spPr bwMode="auto">
          <a:xfrm rot="20583785" flipH="1">
            <a:off x="6755282" y="4058182"/>
            <a:ext cx="477893" cy="476210"/>
          </a:xfrm>
          <a:prstGeom prst="ellipse">
            <a:avLst/>
          </a:prstGeom>
          <a:solidFill>
            <a:schemeClr val="accent2">
              <a:lumMod val="75000"/>
            </a:schemeClr>
          </a:solidFill>
          <a:ln>
            <a:noFill/>
          </a:ln>
        </p:spPr>
        <p:txBody>
          <a:bodyPr wrap="square" lIns="91440" tIns="45720" rIns="91440" bIns="45720" anchor="ctr">
            <a:normAutofit fontScale="92500" lnSpcReduction="10000"/>
          </a:bodyPr>
          <a:lstStyle/>
          <a:p>
            <a:pPr algn="ctr"/>
          </a:p>
        </p:txBody>
      </p:sp>
      <p:sp>
        <p:nvSpPr>
          <p:cNvPr id="77" name="îş1íďè"/>
          <p:cNvSpPr/>
          <p:nvPr/>
        </p:nvSpPr>
        <p:spPr bwMode="auto">
          <a:xfrm rot="20583785" flipH="1">
            <a:off x="4818255" y="4313994"/>
            <a:ext cx="373361" cy="548069"/>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sp>
        <p:nvSpPr>
          <p:cNvPr id="80" name="îş1íďè"/>
          <p:cNvSpPr/>
          <p:nvPr/>
        </p:nvSpPr>
        <p:spPr bwMode="auto">
          <a:xfrm rot="20583785">
            <a:off x="5016066" y="4826524"/>
            <a:ext cx="387859" cy="661849"/>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sp>
        <p:nvSpPr>
          <p:cNvPr id="83" name="îş1íďè"/>
          <p:cNvSpPr/>
          <p:nvPr/>
        </p:nvSpPr>
        <p:spPr bwMode="auto">
          <a:xfrm rot="20583785" flipV="1">
            <a:off x="6035033" y="4581859"/>
            <a:ext cx="378908" cy="585874"/>
          </a:xfrm>
          <a:prstGeom prst="line">
            <a:avLst/>
          </a:prstGeom>
          <a:noFill/>
          <a:ln w="112713" cap="flat">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prstDash val="solid"/>
            <a:miter lim="800000"/>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p>
        </p:txBody>
      </p:sp>
      <p:sp>
        <p:nvSpPr>
          <p:cNvPr id="38" name="î$ḷíḑe"/>
          <p:cNvSpPr/>
          <p:nvPr/>
        </p:nvSpPr>
        <p:spPr bwMode="auto">
          <a:xfrm rot="20583785" flipH="1">
            <a:off x="4755725" y="4741402"/>
            <a:ext cx="333178" cy="328131"/>
          </a:xfrm>
          <a:prstGeom prst="ellipse">
            <a:avLst/>
          </a:prstGeom>
          <a:solidFill>
            <a:srgbClr val="FFA43F"/>
          </a:solidFill>
          <a:ln>
            <a:noFill/>
          </a:ln>
        </p:spPr>
        <p:txBody>
          <a:bodyPr wrap="square" lIns="91440" tIns="45720" rIns="91440" bIns="45720" anchor="ctr">
            <a:normAutofit fontScale="62500" lnSpcReduction="20000"/>
          </a:bodyPr>
          <a:lstStyle/>
          <a:p>
            <a:pPr algn="ctr"/>
          </a:p>
        </p:txBody>
      </p:sp>
      <p:sp>
        <p:nvSpPr>
          <p:cNvPr id="39" name="îṩḷidé"/>
          <p:cNvSpPr/>
          <p:nvPr/>
        </p:nvSpPr>
        <p:spPr bwMode="auto">
          <a:xfrm rot="20583785" flipH="1">
            <a:off x="5955861" y="5050361"/>
            <a:ext cx="328131" cy="326448"/>
          </a:xfrm>
          <a:prstGeom prst="ellipse">
            <a:avLst/>
          </a:prstGeom>
          <a:solidFill>
            <a:srgbClr val="FFA43F"/>
          </a:solidFill>
          <a:ln>
            <a:noFill/>
          </a:ln>
        </p:spPr>
        <p:txBody>
          <a:bodyPr wrap="square" lIns="91440" tIns="45720" rIns="91440" bIns="45720" anchor="ctr">
            <a:normAutofit fontScale="62500" lnSpcReduction="20000"/>
          </a:bodyPr>
          <a:lstStyle/>
          <a:p>
            <a:pPr algn="ctr"/>
          </a:p>
        </p:txBody>
      </p:sp>
      <p:sp>
        <p:nvSpPr>
          <p:cNvPr id="40" name="ïs1iḑè"/>
          <p:cNvSpPr/>
          <p:nvPr/>
        </p:nvSpPr>
        <p:spPr bwMode="auto">
          <a:xfrm rot="20583785" flipH="1">
            <a:off x="5243632" y="5161041"/>
            <a:ext cx="476210" cy="476210"/>
          </a:xfrm>
          <a:prstGeom prst="ellipse">
            <a:avLst/>
          </a:prstGeom>
          <a:solidFill>
            <a:srgbClr val="FFA43F"/>
          </a:solidFill>
          <a:ln>
            <a:noFill/>
          </a:ln>
        </p:spPr>
        <p:txBody>
          <a:bodyPr wrap="square" lIns="91440" tIns="45720" rIns="91440" bIns="45720" anchor="ctr">
            <a:normAutofit fontScale="92500" lnSpcReduction="10000"/>
          </a:bodyPr>
          <a:lstStyle/>
          <a:p>
            <a:pPr algn="ctr"/>
          </a:p>
        </p:txBody>
      </p:sp>
      <p:sp>
        <p:nvSpPr>
          <p:cNvPr id="60" name="íśļidê"/>
          <p:cNvSpPr/>
          <p:nvPr/>
        </p:nvSpPr>
        <p:spPr bwMode="auto">
          <a:xfrm rot="20583785" flipH="1">
            <a:off x="4928419" y="4073273"/>
            <a:ext cx="328131" cy="326448"/>
          </a:xfrm>
          <a:prstGeom prst="ellipse">
            <a:avLst/>
          </a:prstGeom>
          <a:solidFill>
            <a:srgbClr val="AF1E22"/>
          </a:solidFill>
          <a:ln>
            <a:noFill/>
          </a:ln>
        </p:spPr>
        <p:txBody>
          <a:bodyPr wrap="square" lIns="91440" tIns="45720" rIns="91440" bIns="45720" anchor="ctr">
            <a:normAutofit fontScale="62500" lnSpcReduction="20000"/>
          </a:bodyPr>
          <a:lstStyle/>
          <a:p>
            <a:pPr algn="ctr"/>
          </a:p>
        </p:txBody>
      </p:sp>
      <p:sp>
        <p:nvSpPr>
          <p:cNvPr id="61" name="íśļidê"/>
          <p:cNvSpPr/>
          <p:nvPr/>
        </p:nvSpPr>
        <p:spPr bwMode="auto">
          <a:xfrm rot="20583785" flipH="1">
            <a:off x="6149625" y="4365305"/>
            <a:ext cx="328131" cy="326448"/>
          </a:xfrm>
          <a:prstGeom prst="ellipse">
            <a:avLst/>
          </a:prstGeom>
          <a:solidFill>
            <a:srgbClr val="AF1E22"/>
          </a:solidFill>
          <a:ln>
            <a:noFill/>
          </a:ln>
        </p:spPr>
        <p:txBody>
          <a:bodyPr wrap="square" lIns="91440" tIns="45720" rIns="91440" bIns="45720" anchor="ctr">
            <a:normAutofit fontScale="62500" lnSpcReduction="20000"/>
          </a:bodyPr>
          <a:lstStyle/>
          <a:p>
            <a:pPr algn="ctr"/>
          </a:p>
        </p:txBody>
      </p:sp>
      <p:grpSp>
        <p:nvGrpSpPr>
          <p:cNvPr id="86" name="组合 85"/>
          <p:cNvGrpSpPr/>
          <p:nvPr/>
        </p:nvGrpSpPr>
        <p:grpSpPr>
          <a:xfrm>
            <a:off x="1333501" y="995219"/>
            <a:ext cx="9486901" cy="714235"/>
            <a:chOff x="5599921" y="2265705"/>
            <a:chExt cx="8384823" cy="971145"/>
          </a:xfrm>
        </p:grpSpPr>
        <p:grpSp>
          <p:nvGrpSpPr>
            <p:cNvPr id="89" name="组合 88"/>
            <p:cNvGrpSpPr/>
            <p:nvPr/>
          </p:nvGrpSpPr>
          <p:grpSpPr>
            <a:xfrm>
              <a:off x="8976581" y="2265705"/>
              <a:ext cx="1718446" cy="971145"/>
              <a:chOff x="9003189" y="740677"/>
              <a:chExt cx="2974957" cy="1120644"/>
            </a:xfrm>
          </p:grpSpPr>
          <p:sp>
            <p:nvSpPr>
              <p:cNvPr id="93" name="对角圆角矩形 31"/>
              <p:cNvSpPr/>
              <p:nvPr/>
            </p:nvSpPr>
            <p:spPr>
              <a:xfrm>
                <a:off x="9003189" y="740677"/>
                <a:ext cx="2974957" cy="670202"/>
              </a:xfrm>
              <a:prstGeom prst="round2SameRect">
                <a:avLst>
                  <a:gd name="adj1" fmla="val 23227"/>
                  <a:gd name="adj2" fmla="val 0"/>
                </a:avLst>
              </a:prstGeom>
              <a:gradFill>
                <a:gsLst>
                  <a:gs pos="0">
                    <a:srgbClr val="E95204"/>
                  </a:gs>
                  <a:gs pos="100000">
                    <a:srgbClr val="B0261F"/>
                  </a:gs>
                </a:gsLst>
                <a:lin ang="6000000" scaled="0"/>
              </a:gradFill>
              <a:ln w="25400">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9056054" y="750639"/>
                <a:ext cx="2869225" cy="1110682"/>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在社会关系上</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90" name="直接连接符 89"/>
            <p:cNvCxnSpPr/>
            <p:nvPr/>
          </p:nvCxnSpPr>
          <p:spPr>
            <a:xfrm>
              <a:off x="10928390" y="2591889"/>
              <a:ext cx="3056354"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599921" y="2591889"/>
              <a:ext cx="3147636" cy="0"/>
            </a:xfrm>
            <a:prstGeom prst="line">
              <a:avLst/>
            </a:prstGeom>
            <a:ln w="12700">
              <a:solidFill>
                <a:srgbClr val="E95204"/>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flipH="1" flipV="1">
            <a:off x="6770725" y="5147704"/>
            <a:ext cx="579520" cy="677964"/>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103" name="íśļidê"/>
          <p:cNvSpPr/>
          <p:nvPr/>
        </p:nvSpPr>
        <p:spPr bwMode="auto">
          <a:xfrm rot="20583785" flipH="1">
            <a:off x="6571302" y="4864912"/>
            <a:ext cx="328131" cy="326448"/>
          </a:xfrm>
          <a:prstGeom prst="ellipse">
            <a:avLst/>
          </a:prstGeom>
          <a:solidFill>
            <a:schemeClr val="bg1">
              <a:lumMod val="95000"/>
            </a:schemeClr>
          </a:solidFill>
          <a:ln>
            <a:noFill/>
          </a:ln>
        </p:spPr>
        <p:txBody>
          <a:bodyPr wrap="square" lIns="91440" tIns="45720" rIns="91440" bIns="45720" anchor="ctr">
            <a:normAutofit fontScale="62500" lnSpcReduction="20000"/>
          </a:bodyPr>
          <a:lstStyle/>
          <a:p>
            <a:pPr algn="ct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70497" y="1968314"/>
            <a:ext cx="7378703" cy="4924259"/>
          </a:xfrm>
          <a:prstGeom prst="rect">
            <a:avLst/>
          </a:prstGeom>
        </p:spPr>
      </p:pic>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3415" b="7701"/>
          <a:stretch>
            <a:fillRect/>
          </a:stretch>
        </p:blipFill>
        <p:spPr>
          <a:xfrm>
            <a:off x="29143" y="2384429"/>
            <a:ext cx="6104958" cy="4549771"/>
          </a:xfrm>
          <a:prstGeom prst="rect">
            <a:avLst/>
          </a:prstGeom>
          <a:effectLst>
            <a:outerShdw blurRad="215900" dist="114300" dir="2700000" algn="tl" rotWithShape="0">
              <a:prstClr val="black">
                <a:alpha val="64000"/>
              </a:prstClr>
            </a:outerShdw>
          </a:effectLst>
        </p:spPr>
      </p:pic>
      <p:grpSp>
        <p:nvGrpSpPr>
          <p:cNvPr id="4" name="组合 3"/>
          <p:cNvGrpSpPr/>
          <p:nvPr/>
        </p:nvGrpSpPr>
        <p:grpSpPr>
          <a:xfrm>
            <a:off x="886004" y="1679330"/>
            <a:ext cx="10419993" cy="1469455"/>
            <a:chOff x="1232015" y="3424694"/>
            <a:chExt cx="9485487" cy="1531796"/>
          </a:xfrm>
          <a:effectLst>
            <a:outerShdw blurRad="76200" dir="18900000" sy="23000" kx="-1200000" algn="bl" rotWithShape="0">
              <a:prstClr val="black">
                <a:alpha val="34000"/>
              </a:prstClr>
            </a:outerShdw>
          </a:effectLst>
        </p:grpSpPr>
        <p:grpSp>
          <p:nvGrpSpPr>
            <p:cNvPr id="3" name="组合 2"/>
            <p:cNvGrpSpPr/>
            <p:nvPr/>
          </p:nvGrpSpPr>
          <p:grpSpPr>
            <a:xfrm>
              <a:off x="1232015" y="3424694"/>
              <a:ext cx="9485487" cy="1531796"/>
              <a:chOff x="1354453" y="1996919"/>
              <a:chExt cx="9485487" cy="1531796"/>
            </a:xfrm>
          </p:grpSpPr>
          <p:sp>
            <p:nvSpPr>
              <p:cNvPr id="29" name="圆角矩形 9"/>
              <p:cNvSpPr/>
              <p:nvPr/>
            </p:nvSpPr>
            <p:spPr>
              <a:xfrm>
                <a:off x="1436560" y="2125031"/>
                <a:ext cx="9403380" cy="1403684"/>
              </a:xfrm>
              <a:prstGeom prst="parallelogram">
                <a:avLst/>
              </a:prstGeom>
              <a:solidFill>
                <a:srgbClr val="C1313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圆角矩形 9"/>
              <p:cNvSpPr/>
              <p:nvPr/>
            </p:nvSpPr>
            <p:spPr>
              <a:xfrm>
                <a:off x="1354453" y="1996919"/>
                <a:ext cx="9458959" cy="1470025"/>
              </a:xfrm>
              <a:prstGeom prst="parallelogram">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1823338" y="3667803"/>
              <a:ext cx="8302841" cy="1014730"/>
            </a:xfrm>
            <a:prstGeom prst="rect">
              <a:avLst/>
            </a:prstGeom>
          </p:spPr>
          <p:txBody>
            <a:bodyPr wrap="square">
              <a:spAutoFit/>
            </a:bodyPr>
            <a:lstStyle/>
            <a:p>
              <a:pPr algn="l">
                <a:lnSpc>
                  <a:spcPct val="150000"/>
                </a:lnSpc>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社会主义基本制度的确立，极大地提高</a:t>
              </a:r>
              <a:r>
                <a:rPr lang="zh-CN" altLang="en-US" sz="2000" b="1" dirty="0">
                  <a:solidFill>
                    <a:srgbClr val="C00000"/>
                  </a:solidFill>
                  <a:latin typeface="微软雅黑" panose="020B0503020204020204" pitchFamily="34" charset="-122"/>
                  <a:ea typeface="微软雅黑" panose="020B0503020204020204" pitchFamily="34" charset="-122"/>
                </a:rPr>
                <a:t>工人阶级和广大劳动人民的积极性、创造性</a:t>
              </a:r>
              <a:r>
                <a:rPr lang="zh-CN" altLang="en-US" sz="2000" b="1" dirty="0">
                  <a:latin typeface="微软雅黑" panose="020B0503020204020204" pitchFamily="34" charset="-122"/>
                  <a:ea typeface="微软雅黑" panose="020B0503020204020204" pitchFamily="34" charset="-122"/>
                </a:rPr>
                <a:t>，极大地促进了</a:t>
              </a:r>
              <a:r>
                <a:rPr lang="zh-CN" altLang="en-US" sz="2000" b="1" dirty="0">
                  <a:solidFill>
                    <a:srgbClr val="C00000"/>
                  </a:solidFill>
                  <a:latin typeface="微软雅黑" panose="020B0503020204020204" pitchFamily="34" charset="-122"/>
                  <a:ea typeface="微软雅黑" panose="020B0503020204020204" pitchFamily="34" charset="-122"/>
                </a:rPr>
                <a:t>我国社会生产力的发展</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sp>
        <p:nvSpPr>
          <p:cNvPr id="31" name="TextBox 3"/>
          <p:cNvSpPr txBox="1"/>
          <p:nvPr/>
        </p:nvSpPr>
        <p:spPr>
          <a:xfrm>
            <a:off x="2109150" y="805056"/>
            <a:ext cx="7973695" cy="581057"/>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lvl="0" algn="ctr" defTabSz="913765">
              <a:lnSpc>
                <a:spcPct val="150000"/>
              </a:lnSpc>
              <a:defRPr/>
            </a:pPr>
            <a:r>
              <a:rPr lang="zh-CN" altLang="en-US" sz="2400" dirty="0">
                <a:solidFill>
                  <a:schemeClr val="tx1">
                    <a:lumMod val="95000"/>
                    <a:lumOff val="5000"/>
                  </a:schemeClr>
                </a:solidFill>
                <a:sym typeface="+mn-ea"/>
              </a:rPr>
              <a:t>（二）社会主义基本制度确立的重大意义</a:t>
            </a:r>
            <a:endParaRPr lang="zh-CN" altLang="en-US" sz="2400" dirty="0">
              <a:solidFill>
                <a:schemeClr val="tx1">
                  <a:lumMod val="95000"/>
                  <a:lumOff val="5000"/>
                </a:schemeClr>
              </a:solidFill>
            </a:endParaRPr>
          </a:p>
        </p:txBody>
      </p:sp>
      <p:sp>
        <p:nvSpPr>
          <p:cNvPr id="23" name="矩形 22"/>
          <p:cNvSpPr/>
          <p:nvPr/>
        </p:nvSpPr>
        <p:spPr>
          <a:xfrm>
            <a:off x="7755795" y="6192686"/>
            <a:ext cx="3222151" cy="393749"/>
          </a:xfrm>
          <a:prstGeom prst="rect">
            <a:avLst/>
          </a:prstGeom>
        </p:spPr>
        <p:txBody>
          <a:bodyPr wrap="square">
            <a:spAutoFit/>
          </a:bodyPr>
          <a:lstStyle/>
          <a:p>
            <a:pPr algn="ctr">
              <a:lnSpc>
                <a:spcPct val="120000"/>
              </a:lnSpc>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中国第一座跨越长江的大桥</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武汉长江大桥举行通车典礼</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矩形 17"/>
          <p:cNvSpPr/>
          <p:nvPr/>
        </p:nvSpPr>
        <p:spPr>
          <a:xfrm>
            <a:off x="1214054" y="6192686"/>
            <a:ext cx="4357578" cy="381892"/>
          </a:xfrm>
          <a:prstGeom prst="rect">
            <a:avLst/>
          </a:prstGeom>
        </p:spPr>
        <p:txBody>
          <a:bodyPr wrap="square">
            <a:spAutoFit/>
          </a:bodyPr>
          <a:lstStyle/>
          <a:p>
            <a:pPr algn="ctr">
              <a:lnSpc>
                <a:spcPct val="120000"/>
              </a:lnSpc>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我国第一座无缝钢管厂</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鞍钢无缝钢管厂大批新制好的无缝钢管正被吊运输送出厂</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11997" b="9953"/>
          <a:stretch>
            <a:fillRect/>
          </a:stretch>
        </p:blipFill>
        <p:spPr>
          <a:xfrm>
            <a:off x="-1" y="0"/>
            <a:ext cx="8737953" cy="6858000"/>
          </a:xfrm>
          <a:prstGeom prst="rect">
            <a:avLst/>
          </a:prstGeom>
          <a:ln>
            <a:noFill/>
          </a:ln>
          <a:effectLst>
            <a:outerShdw blurRad="292100" dist="139700" dir="2700000" algn="tl" rotWithShape="0">
              <a:srgbClr val="333333">
                <a:alpha val="20000"/>
              </a:srgbClr>
            </a:outerShdw>
          </a:effectLst>
        </p:spPr>
      </p:pic>
      <p:sp>
        <p:nvSpPr>
          <p:cNvPr id="11" name="矩形 10"/>
          <p:cNvSpPr/>
          <p:nvPr/>
        </p:nvSpPr>
        <p:spPr>
          <a:xfrm>
            <a:off x="847230" y="6339573"/>
            <a:ext cx="6305997" cy="295145"/>
          </a:xfrm>
          <a:prstGeom prst="rect">
            <a:avLst/>
          </a:prstGeom>
        </p:spPr>
        <p:txBody>
          <a:bodyPr wrap="square">
            <a:spAutoFit/>
          </a:bodyPr>
          <a:lstStyle/>
          <a:p>
            <a:pPr algn="ctr">
              <a:lnSpc>
                <a:spcPct val="120000"/>
              </a:lnSpc>
            </a:pP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1956</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日，北京各界</a:t>
            </a: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a:t>
            </a: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多万人在天安门广场举行庆祝社会主义改造胜利联欢大会</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圆角矩形 9"/>
          <p:cNvSpPr/>
          <p:nvPr/>
        </p:nvSpPr>
        <p:spPr>
          <a:xfrm>
            <a:off x="7289800" y="1086973"/>
            <a:ext cx="4584699" cy="4684055"/>
          </a:xfrm>
          <a:prstGeom prst="foldedCorner">
            <a:avLst/>
          </a:prstGeom>
          <a:gradFill flip="none" rotWithShape="1">
            <a:gsLst>
              <a:gs pos="100000">
                <a:srgbClr val="E97C30"/>
              </a:gs>
              <a:gs pos="0">
                <a:srgbClr val="B0261F"/>
              </a:gs>
            </a:gsLst>
            <a:lin ang="18900000" scaled="1"/>
            <a:tileRect/>
          </a:gradFill>
          <a:ln w="6350">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p:nvSpPr>
        <p:spPr>
          <a:xfrm>
            <a:off x="7749615" y="2188645"/>
            <a:ext cx="3665067" cy="2480709"/>
          </a:xfrm>
          <a:custGeom>
            <a:avLst/>
            <a:gdLst/>
            <a:ahLst/>
            <a:cxnLst/>
            <a:rect l="l" t="t" r="r" b="b"/>
            <a:pathLst>
              <a:path w="3665067" h="2480709">
                <a:moveTo>
                  <a:pt x="67665" y="2408472"/>
                </a:moveTo>
                <a:lnTo>
                  <a:pt x="67665" y="2446572"/>
                </a:lnTo>
                <a:lnTo>
                  <a:pt x="227685" y="2446572"/>
                </a:lnTo>
                <a:lnTo>
                  <a:pt x="227685" y="2408472"/>
                </a:lnTo>
                <a:close/>
                <a:moveTo>
                  <a:pt x="1595018" y="2408167"/>
                </a:moveTo>
                <a:cubicBezTo>
                  <a:pt x="1589125" y="2408167"/>
                  <a:pt x="1584147" y="2410199"/>
                  <a:pt x="1580083" y="2414263"/>
                </a:cubicBezTo>
                <a:cubicBezTo>
                  <a:pt x="1576019" y="2418327"/>
                  <a:pt x="1573987" y="2423407"/>
                  <a:pt x="1573987" y="2429503"/>
                </a:cubicBezTo>
                <a:cubicBezTo>
                  <a:pt x="1573987" y="2435396"/>
                  <a:pt x="1575917" y="2440272"/>
                  <a:pt x="1579778" y="2444133"/>
                </a:cubicBezTo>
                <a:cubicBezTo>
                  <a:pt x="1583639" y="2447994"/>
                  <a:pt x="1588719" y="2449925"/>
                  <a:pt x="1595018" y="2449925"/>
                </a:cubicBezTo>
                <a:cubicBezTo>
                  <a:pt x="1600504" y="2449925"/>
                  <a:pt x="1605280" y="2447994"/>
                  <a:pt x="1609344" y="2444133"/>
                </a:cubicBezTo>
                <a:cubicBezTo>
                  <a:pt x="1613611" y="2440069"/>
                  <a:pt x="1615744" y="2435193"/>
                  <a:pt x="1615744" y="2429503"/>
                </a:cubicBezTo>
                <a:cubicBezTo>
                  <a:pt x="1615744" y="2423407"/>
                  <a:pt x="1613712" y="2418327"/>
                  <a:pt x="1609648" y="2414263"/>
                </a:cubicBezTo>
                <a:cubicBezTo>
                  <a:pt x="1605584" y="2410199"/>
                  <a:pt x="1600708" y="2408167"/>
                  <a:pt x="1595018" y="2408167"/>
                </a:cubicBezTo>
                <a:close/>
                <a:moveTo>
                  <a:pt x="1595018" y="2387441"/>
                </a:moveTo>
                <a:cubicBezTo>
                  <a:pt x="1606600" y="2387441"/>
                  <a:pt x="1616456" y="2391505"/>
                  <a:pt x="1624584" y="2399633"/>
                </a:cubicBezTo>
                <a:cubicBezTo>
                  <a:pt x="1632712" y="2407761"/>
                  <a:pt x="1636776" y="2417616"/>
                  <a:pt x="1636776" y="2429198"/>
                </a:cubicBezTo>
                <a:cubicBezTo>
                  <a:pt x="1636776" y="2441187"/>
                  <a:pt x="1632610" y="2451245"/>
                  <a:pt x="1624279" y="2459373"/>
                </a:cubicBezTo>
                <a:cubicBezTo>
                  <a:pt x="1616354" y="2467095"/>
                  <a:pt x="1606600" y="2470956"/>
                  <a:pt x="1595018" y="2470956"/>
                </a:cubicBezTo>
                <a:cubicBezTo>
                  <a:pt x="1582623" y="2470956"/>
                  <a:pt x="1572564" y="2466993"/>
                  <a:pt x="1564843" y="2459068"/>
                </a:cubicBezTo>
                <a:cubicBezTo>
                  <a:pt x="1557121" y="2451144"/>
                  <a:pt x="1553260" y="2441085"/>
                  <a:pt x="1553260" y="2428893"/>
                </a:cubicBezTo>
                <a:cubicBezTo>
                  <a:pt x="1553260" y="2417311"/>
                  <a:pt x="1557223" y="2407557"/>
                  <a:pt x="1565148" y="2399633"/>
                </a:cubicBezTo>
                <a:cubicBezTo>
                  <a:pt x="1573276" y="2391505"/>
                  <a:pt x="1583232" y="2387441"/>
                  <a:pt x="1595018" y="2387441"/>
                </a:cubicBezTo>
                <a:close/>
                <a:moveTo>
                  <a:pt x="676351" y="2353303"/>
                </a:moveTo>
                <a:lnTo>
                  <a:pt x="676351" y="2419749"/>
                </a:lnTo>
                <a:lnTo>
                  <a:pt x="696468" y="2419749"/>
                </a:lnTo>
                <a:lnTo>
                  <a:pt x="696468" y="2353303"/>
                </a:lnTo>
                <a:close/>
                <a:moveTo>
                  <a:pt x="67665" y="2277103"/>
                </a:moveTo>
                <a:lnTo>
                  <a:pt x="67665" y="2401766"/>
                </a:lnTo>
                <a:lnTo>
                  <a:pt x="121310" y="2401766"/>
                </a:lnTo>
                <a:lnTo>
                  <a:pt x="121310" y="2336844"/>
                </a:lnTo>
                <a:lnTo>
                  <a:pt x="78029" y="2336844"/>
                </a:lnTo>
                <a:lnTo>
                  <a:pt x="78029" y="2330138"/>
                </a:lnTo>
                <a:lnTo>
                  <a:pt x="121310" y="2330138"/>
                </a:lnTo>
                <a:lnTo>
                  <a:pt x="121310" y="2277103"/>
                </a:lnTo>
                <a:close/>
                <a:moveTo>
                  <a:pt x="227685" y="2276798"/>
                </a:moveTo>
                <a:cubicBezTo>
                  <a:pt x="226873" y="2277001"/>
                  <a:pt x="225450" y="2277103"/>
                  <a:pt x="223418" y="2277103"/>
                </a:cubicBezTo>
                <a:lnTo>
                  <a:pt x="167030" y="2277103"/>
                </a:lnTo>
                <a:lnTo>
                  <a:pt x="167030" y="2330138"/>
                </a:lnTo>
                <a:lnTo>
                  <a:pt x="179222" y="2330138"/>
                </a:lnTo>
                <a:lnTo>
                  <a:pt x="194767" y="2308192"/>
                </a:lnTo>
                <a:lnTo>
                  <a:pt x="223418" y="2329528"/>
                </a:lnTo>
                <a:cubicBezTo>
                  <a:pt x="226060" y="2331357"/>
                  <a:pt x="226873" y="2333085"/>
                  <a:pt x="225857" y="2334710"/>
                </a:cubicBezTo>
                <a:cubicBezTo>
                  <a:pt x="225044" y="2336133"/>
                  <a:pt x="222809" y="2336844"/>
                  <a:pt x="219151" y="2336844"/>
                </a:cubicBezTo>
                <a:lnTo>
                  <a:pt x="167030" y="2336844"/>
                </a:lnTo>
                <a:lnTo>
                  <a:pt x="167030" y="2401766"/>
                </a:lnTo>
                <a:lnTo>
                  <a:pt x="188061" y="2401766"/>
                </a:lnTo>
                <a:lnTo>
                  <a:pt x="196901" y="2389269"/>
                </a:lnTo>
                <a:lnTo>
                  <a:pt x="195986" y="2389269"/>
                </a:lnTo>
                <a:cubicBezTo>
                  <a:pt x="187452" y="2389269"/>
                  <a:pt x="182270" y="2385205"/>
                  <a:pt x="180441" y="2377077"/>
                </a:cubicBezTo>
                <a:cubicBezTo>
                  <a:pt x="178409" y="2365901"/>
                  <a:pt x="174549" y="2355843"/>
                  <a:pt x="168859" y="2346902"/>
                </a:cubicBezTo>
                <a:lnTo>
                  <a:pt x="170383" y="2344464"/>
                </a:lnTo>
                <a:cubicBezTo>
                  <a:pt x="203098" y="2346089"/>
                  <a:pt x="219456" y="2353405"/>
                  <a:pt x="219456" y="2366409"/>
                </a:cubicBezTo>
                <a:cubicBezTo>
                  <a:pt x="219456" y="2373115"/>
                  <a:pt x="216814" y="2378804"/>
                  <a:pt x="211531" y="2383478"/>
                </a:cubicBezTo>
                <a:lnTo>
                  <a:pt x="227685" y="2394756"/>
                </a:lnTo>
                <a:close/>
                <a:moveTo>
                  <a:pt x="676351" y="2274055"/>
                </a:moveTo>
                <a:lnTo>
                  <a:pt x="676351" y="2345988"/>
                </a:lnTo>
                <a:lnTo>
                  <a:pt x="696468" y="2345988"/>
                </a:lnTo>
                <a:lnTo>
                  <a:pt x="696468" y="2274055"/>
                </a:lnTo>
                <a:close/>
                <a:moveTo>
                  <a:pt x="1156106" y="2237479"/>
                </a:moveTo>
                <a:lnTo>
                  <a:pt x="1195120" y="2266740"/>
                </a:lnTo>
                <a:cubicBezTo>
                  <a:pt x="1197965" y="2268772"/>
                  <a:pt x="1198778" y="2270702"/>
                  <a:pt x="1197559" y="2272531"/>
                </a:cubicBezTo>
                <a:cubicBezTo>
                  <a:pt x="1196340" y="2274360"/>
                  <a:pt x="1193495" y="2275274"/>
                  <a:pt x="1189024" y="2275274"/>
                </a:cubicBezTo>
                <a:lnTo>
                  <a:pt x="1087526" y="2275274"/>
                </a:lnTo>
                <a:lnTo>
                  <a:pt x="1087526" y="2352693"/>
                </a:lnTo>
                <a:lnTo>
                  <a:pt x="1117092" y="2352693"/>
                </a:lnTo>
                <a:lnTo>
                  <a:pt x="1139037" y="2321908"/>
                </a:lnTo>
                <a:lnTo>
                  <a:pt x="1177137" y="2351474"/>
                </a:lnTo>
                <a:cubicBezTo>
                  <a:pt x="1179982" y="2353506"/>
                  <a:pt x="1180795" y="2355436"/>
                  <a:pt x="1179576" y="2357265"/>
                </a:cubicBezTo>
                <a:cubicBezTo>
                  <a:pt x="1178356" y="2359094"/>
                  <a:pt x="1175512" y="2360008"/>
                  <a:pt x="1171041" y="2360008"/>
                </a:cubicBezTo>
                <a:lnTo>
                  <a:pt x="1087526" y="2360008"/>
                </a:lnTo>
                <a:lnTo>
                  <a:pt x="1087526" y="2456935"/>
                </a:lnTo>
                <a:lnTo>
                  <a:pt x="1140256" y="2456935"/>
                </a:lnTo>
                <a:lnTo>
                  <a:pt x="1163726" y="2424017"/>
                </a:lnTo>
                <a:lnTo>
                  <a:pt x="1203655" y="2454801"/>
                </a:lnTo>
                <a:cubicBezTo>
                  <a:pt x="1206703" y="2457240"/>
                  <a:pt x="1207617" y="2459373"/>
                  <a:pt x="1206398" y="2461202"/>
                </a:cubicBezTo>
                <a:cubicBezTo>
                  <a:pt x="1204976" y="2463234"/>
                  <a:pt x="1201826" y="2464250"/>
                  <a:pt x="1196949" y="2464250"/>
                </a:cubicBezTo>
                <a:lnTo>
                  <a:pt x="917752" y="2464250"/>
                </a:lnTo>
                <a:lnTo>
                  <a:pt x="917752" y="2456935"/>
                </a:lnTo>
                <a:lnTo>
                  <a:pt x="1034186" y="2456935"/>
                </a:lnTo>
                <a:lnTo>
                  <a:pt x="1034186" y="2360008"/>
                </a:lnTo>
                <a:lnTo>
                  <a:pt x="950671" y="2360008"/>
                </a:lnTo>
                <a:lnTo>
                  <a:pt x="950671" y="2352693"/>
                </a:lnTo>
                <a:lnTo>
                  <a:pt x="1034186" y="2352693"/>
                </a:lnTo>
                <a:lnTo>
                  <a:pt x="1034186" y="2275274"/>
                </a:lnTo>
                <a:lnTo>
                  <a:pt x="929944" y="2275274"/>
                </a:lnTo>
                <a:lnTo>
                  <a:pt x="929944" y="2267959"/>
                </a:lnTo>
                <a:lnTo>
                  <a:pt x="1134465" y="2267959"/>
                </a:lnTo>
                <a:close/>
                <a:moveTo>
                  <a:pt x="67665" y="2234126"/>
                </a:moveTo>
                <a:lnTo>
                  <a:pt x="67665" y="2270397"/>
                </a:lnTo>
                <a:lnTo>
                  <a:pt x="179832" y="2270397"/>
                </a:lnTo>
                <a:lnTo>
                  <a:pt x="197205" y="2246013"/>
                </a:lnTo>
                <a:lnTo>
                  <a:pt x="227685" y="2268568"/>
                </a:lnTo>
                <a:lnTo>
                  <a:pt x="227685" y="2234126"/>
                </a:lnTo>
                <a:close/>
                <a:moveTo>
                  <a:pt x="1318564" y="2206999"/>
                </a:moveTo>
                <a:lnTo>
                  <a:pt x="1384706" y="2214009"/>
                </a:lnTo>
                <a:cubicBezTo>
                  <a:pt x="1389989" y="2214619"/>
                  <a:pt x="1392631" y="2216346"/>
                  <a:pt x="1392631" y="2219191"/>
                </a:cubicBezTo>
                <a:cubicBezTo>
                  <a:pt x="1392631" y="2225084"/>
                  <a:pt x="1387348" y="2230164"/>
                  <a:pt x="1376781" y="2234431"/>
                </a:cubicBezTo>
                <a:cubicBezTo>
                  <a:pt x="1376781" y="2235447"/>
                  <a:pt x="1376680" y="2236361"/>
                  <a:pt x="1376476" y="2237174"/>
                </a:cubicBezTo>
                <a:cubicBezTo>
                  <a:pt x="1386636" y="2279033"/>
                  <a:pt x="1402283" y="2314796"/>
                  <a:pt x="1423416" y="2344464"/>
                </a:cubicBezTo>
                <a:cubicBezTo>
                  <a:pt x="1447190" y="2377789"/>
                  <a:pt x="1477264" y="2402274"/>
                  <a:pt x="1513636" y="2417921"/>
                </a:cubicBezTo>
                <a:lnTo>
                  <a:pt x="1512722" y="2422797"/>
                </a:lnTo>
                <a:cubicBezTo>
                  <a:pt x="1500124" y="2425845"/>
                  <a:pt x="1489760" y="2431535"/>
                  <a:pt x="1481632" y="2439866"/>
                </a:cubicBezTo>
                <a:cubicBezTo>
                  <a:pt x="1473504" y="2448197"/>
                  <a:pt x="1464970" y="2461812"/>
                  <a:pt x="1456029" y="2480709"/>
                </a:cubicBezTo>
                <a:cubicBezTo>
                  <a:pt x="1431239" y="2454497"/>
                  <a:pt x="1412849" y="2427065"/>
                  <a:pt x="1400860" y="2398413"/>
                </a:cubicBezTo>
                <a:cubicBezTo>
                  <a:pt x="1388668" y="2369356"/>
                  <a:pt x="1379728" y="2331459"/>
                  <a:pt x="1374038" y="2284723"/>
                </a:cubicBezTo>
                <a:cubicBezTo>
                  <a:pt x="1370177" y="2332272"/>
                  <a:pt x="1356969" y="2371185"/>
                  <a:pt x="1334414" y="2401461"/>
                </a:cubicBezTo>
                <a:cubicBezTo>
                  <a:pt x="1312062" y="2431738"/>
                  <a:pt x="1274572" y="2457849"/>
                  <a:pt x="1221943" y="2479795"/>
                </a:cubicBezTo>
                <a:lnTo>
                  <a:pt x="1220724" y="2475223"/>
                </a:lnTo>
                <a:cubicBezTo>
                  <a:pt x="1255268" y="2443321"/>
                  <a:pt x="1280261" y="2410402"/>
                  <a:pt x="1295704" y="2376468"/>
                </a:cubicBezTo>
                <a:cubicBezTo>
                  <a:pt x="1311554" y="2341924"/>
                  <a:pt x="1319885" y="2301284"/>
                  <a:pt x="1320698" y="2254548"/>
                </a:cubicBezTo>
                <a:cubicBezTo>
                  <a:pt x="1321104" y="2236869"/>
                  <a:pt x="1320393" y="2221020"/>
                  <a:pt x="1318564" y="2206999"/>
                </a:cubicBezTo>
                <a:close/>
                <a:moveTo>
                  <a:pt x="762304" y="2203646"/>
                </a:moveTo>
                <a:lnTo>
                  <a:pt x="823874" y="2217362"/>
                </a:lnTo>
                <a:cubicBezTo>
                  <a:pt x="827125" y="2217768"/>
                  <a:pt x="828751" y="2219191"/>
                  <a:pt x="828751" y="2221629"/>
                </a:cubicBezTo>
                <a:cubicBezTo>
                  <a:pt x="828751" y="2227522"/>
                  <a:pt x="823569" y="2232297"/>
                  <a:pt x="813206" y="2235955"/>
                </a:cubicBezTo>
                <a:cubicBezTo>
                  <a:pt x="809142" y="2245708"/>
                  <a:pt x="804062" y="2256275"/>
                  <a:pt x="797966" y="2267654"/>
                </a:cubicBezTo>
                <a:lnTo>
                  <a:pt x="834237" y="2267654"/>
                </a:lnTo>
                <a:lnTo>
                  <a:pt x="848563" y="2242660"/>
                </a:lnTo>
                <a:lnTo>
                  <a:pt x="895807" y="2262777"/>
                </a:lnTo>
                <a:cubicBezTo>
                  <a:pt x="897432" y="2263590"/>
                  <a:pt x="898245" y="2264809"/>
                  <a:pt x="898245" y="2266435"/>
                </a:cubicBezTo>
                <a:cubicBezTo>
                  <a:pt x="898448" y="2270702"/>
                  <a:pt x="894892" y="2275782"/>
                  <a:pt x="887577" y="2281675"/>
                </a:cubicBezTo>
                <a:cubicBezTo>
                  <a:pt x="887577" y="2323737"/>
                  <a:pt x="886764" y="2370473"/>
                  <a:pt x="885139" y="2421883"/>
                </a:cubicBezTo>
                <a:cubicBezTo>
                  <a:pt x="884326" y="2439968"/>
                  <a:pt x="878941" y="2452871"/>
                  <a:pt x="868984" y="2460592"/>
                </a:cubicBezTo>
                <a:cubicBezTo>
                  <a:pt x="858215" y="2469127"/>
                  <a:pt x="838809" y="2474308"/>
                  <a:pt x="810768" y="2476137"/>
                </a:cubicBezTo>
                <a:cubicBezTo>
                  <a:pt x="809548" y="2463945"/>
                  <a:pt x="806094" y="2454801"/>
                  <a:pt x="800404" y="2448705"/>
                </a:cubicBezTo>
                <a:cubicBezTo>
                  <a:pt x="794715" y="2442609"/>
                  <a:pt x="783336" y="2435904"/>
                  <a:pt x="766267" y="2428589"/>
                </a:cubicBezTo>
                <a:lnTo>
                  <a:pt x="767791" y="2422492"/>
                </a:lnTo>
                <a:lnTo>
                  <a:pt x="817778" y="2425236"/>
                </a:lnTo>
                <a:cubicBezTo>
                  <a:pt x="824484" y="2425439"/>
                  <a:pt x="829056" y="2424321"/>
                  <a:pt x="831494" y="2421883"/>
                </a:cubicBezTo>
                <a:cubicBezTo>
                  <a:pt x="833729" y="2419648"/>
                  <a:pt x="835050" y="2415177"/>
                  <a:pt x="835456" y="2408472"/>
                </a:cubicBezTo>
                <a:cubicBezTo>
                  <a:pt x="838301" y="2367019"/>
                  <a:pt x="839724" y="2322620"/>
                  <a:pt x="839724" y="2275274"/>
                </a:cubicBezTo>
                <a:lnTo>
                  <a:pt x="793699" y="2275274"/>
                </a:lnTo>
                <a:cubicBezTo>
                  <a:pt x="786993" y="2287263"/>
                  <a:pt x="779780" y="2298439"/>
                  <a:pt x="772058" y="2308802"/>
                </a:cubicBezTo>
                <a:cubicBezTo>
                  <a:pt x="791565" y="2315711"/>
                  <a:pt x="805789" y="2322823"/>
                  <a:pt x="814730" y="2330138"/>
                </a:cubicBezTo>
                <a:cubicBezTo>
                  <a:pt x="822858" y="2336844"/>
                  <a:pt x="826922" y="2344159"/>
                  <a:pt x="826922" y="2352084"/>
                </a:cubicBezTo>
                <a:cubicBezTo>
                  <a:pt x="826922" y="2361024"/>
                  <a:pt x="824077" y="2368645"/>
                  <a:pt x="818388" y="2374944"/>
                </a:cubicBezTo>
                <a:cubicBezTo>
                  <a:pt x="812698" y="2381243"/>
                  <a:pt x="806094" y="2384392"/>
                  <a:pt x="798576" y="2384392"/>
                </a:cubicBezTo>
                <a:cubicBezTo>
                  <a:pt x="792683" y="2384392"/>
                  <a:pt x="788314" y="2383478"/>
                  <a:pt x="785469" y="2381649"/>
                </a:cubicBezTo>
                <a:cubicBezTo>
                  <a:pt x="782218" y="2379617"/>
                  <a:pt x="780186" y="2376163"/>
                  <a:pt x="779373" y="2371286"/>
                </a:cubicBezTo>
                <a:cubicBezTo>
                  <a:pt x="775716" y="2351169"/>
                  <a:pt x="770432" y="2333999"/>
                  <a:pt x="763524" y="2319775"/>
                </a:cubicBezTo>
                <a:cubicBezTo>
                  <a:pt x="755599" y="2329732"/>
                  <a:pt x="747572" y="2338571"/>
                  <a:pt x="739444" y="2346292"/>
                </a:cubicBezTo>
                <a:lnTo>
                  <a:pt x="739444" y="2350560"/>
                </a:lnTo>
                <a:cubicBezTo>
                  <a:pt x="739444" y="2354420"/>
                  <a:pt x="739851" y="2385612"/>
                  <a:pt x="740664" y="2444133"/>
                </a:cubicBezTo>
                <a:cubicBezTo>
                  <a:pt x="740664" y="2447791"/>
                  <a:pt x="738022" y="2450229"/>
                  <a:pt x="732739" y="2451449"/>
                </a:cubicBezTo>
                <a:cubicBezTo>
                  <a:pt x="726440" y="2452668"/>
                  <a:pt x="714349" y="2453887"/>
                  <a:pt x="696468" y="2455106"/>
                </a:cubicBezTo>
                <a:lnTo>
                  <a:pt x="696468" y="2427065"/>
                </a:lnTo>
                <a:lnTo>
                  <a:pt x="676351" y="2427065"/>
                </a:lnTo>
                <a:lnTo>
                  <a:pt x="676351" y="2442914"/>
                </a:lnTo>
                <a:cubicBezTo>
                  <a:pt x="676351" y="2447791"/>
                  <a:pt x="675538" y="2451449"/>
                  <a:pt x="673912" y="2453887"/>
                </a:cubicBezTo>
                <a:cubicBezTo>
                  <a:pt x="672490" y="2456122"/>
                  <a:pt x="669747" y="2457849"/>
                  <a:pt x="665683" y="2459068"/>
                </a:cubicBezTo>
                <a:cubicBezTo>
                  <a:pt x="657148" y="2460694"/>
                  <a:pt x="644855" y="2462015"/>
                  <a:pt x="628802" y="2463031"/>
                </a:cubicBezTo>
                <a:cubicBezTo>
                  <a:pt x="630021" y="2406338"/>
                  <a:pt x="630631" y="2373826"/>
                  <a:pt x="630631" y="2365495"/>
                </a:cubicBezTo>
                <a:lnTo>
                  <a:pt x="630631" y="2331052"/>
                </a:lnTo>
                <a:cubicBezTo>
                  <a:pt x="630631" y="2311952"/>
                  <a:pt x="630224" y="2286857"/>
                  <a:pt x="629412" y="2255767"/>
                </a:cubicBezTo>
                <a:lnTo>
                  <a:pt x="660501" y="2262777"/>
                </a:lnTo>
                <a:cubicBezTo>
                  <a:pt x="660095" y="2241848"/>
                  <a:pt x="658672" y="2222442"/>
                  <a:pt x="656234" y="2204561"/>
                </a:cubicBezTo>
                <a:lnTo>
                  <a:pt x="707745" y="2211876"/>
                </a:lnTo>
                <a:cubicBezTo>
                  <a:pt x="712012" y="2212485"/>
                  <a:pt x="714146" y="2214314"/>
                  <a:pt x="714146" y="2217362"/>
                </a:cubicBezTo>
                <a:cubicBezTo>
                  <a:pt x="714146" y="2219394"/>
                  <a:pt x="713232" y="2221121"/>
                  <a:pt x="711403" y="2222544"/>
                </a:cubicBezTo>
                <a:cubicBezTo>
                  <a:pt x="709371" y="2223966"/>
                  <a:pt x="706018" y="2225490"/>
                  <a:pt x="701344" y="2227116"/>
                </a:cubicBezTo>
                <a:cubicBezTo>
                  <a:pt x="693013" y="2242356"/>
                  <a:pt x="684276" y="2255361"/>
                  <a:pt x="675132" y="2266130"/>
                </a:cubicBezTo>
                <a:lnTo>
                  <a:pt x="678789" y="2266740"/>
                </a:lnTo>
                <a:lnTo>
                  <a:pt x="690981" y="2266740"/>
                </a:lnTo>
                <a:lnTo>
                  <a:pt x="704697" y="2244794"/>
                </a:lnTo>
                <a:lnTo>
                  <a:pt x="746455" y="2263082"/>
                </a:lnTo>
                <a:cubicBezTo>
                  <a:pt x="749503" y="2264098"/>
                  <a:pt x="751027" y="2265724"/>
                  <a:pt x="751027" y="2267959"/>
                </a:cubicBezTo>
                <a:cubicBezTo>
                  <a:pt x="751027" y="2271210"/>
                  <a:pt x="747166" y="2276595"/>
                  <a:pt x="739444" y="2284113"/>
                </a:cubicBezTo>
                <a:lnTo>
                  <a:pt x="739444" y="2324652"/>
                </a:lnTo>
                <a:cubicBezTo>
                  <a:pt x="748182" y="2296813"/>
                  <a:pt x="754583" y="2269585"/>
                  <a:pt x="758647" y="2242965"/>
                </a:cubicBezTo>
                <a:cubicBezTo>
                  <a:pt x="761085" y="2226303"/>
                  <a:pt x="762304" y="2213197"/>
                  <a:pt x="762304" y="2203646"/>
                </a:cubicBezTo>
                <a:close/>
                <a:moveTo>
                  <a:pt x="1021384" y="2201208"/>
                </a:moveTo>
                <a:cubicBezTo>
                  <a:pt x="1046988" y="2202630"/>
                  <a:pt x="1065174" y="2205881"/>
                  <a:pt x="1075944" y="2210961"/>
                </a:cubicBezTo>
                <a:cubicBezTo>
                  <a:pt x="1085900" y="2215838"/>
                  <a:pt x="1090879" y="2223052"/>
                  <a:pt x="1090879" y="2232602"/>
                </a:cubicBezTo>
                <a:cubicBezTo>
                  <a:pt x="1090879" y="2241136"/>
                  <a:pt x="1087628" y="2248553"/>
                  <a:pt x="1081125" y="2254852"/>
                </a:cubicBezTo>
                <a:cubicBezTo>
                  <a:pt x="1074623" y="2261152"/>
                  <a:pt x="1066596" y="2264301"/>
                  <a:pt x="1057046" y="2264301"/>
                </a:cubicBezTo>
                <a:cubicBezTo>
                  <a:pt x="1049528" y="2264301"/>
                  <a:pt x="1044143" y="2262980"/>
                  <a:pt x="1040892" y="2260339"/>
                </a:cubicBezTo>
                <a:cubicBezTo>
                  <a:pt x="1037844" y="2257900"/>
                  <a:pt x="1035710" y="2253532"/>
                  <a:pt x="1034491" y="2247233"/>
                </a:cubicBezTo>
                <a:cubicBezTo>
                  <a:pt x="1031646" y="2231180"/>
                  <a:pt x="1026566" y="2216753"/>
                  <a:pt x="1019251" y="2203951"/>
                </a:cubicBezTo>
                <a:close/>
                <a:moveTo>
                  <a:pt x="233781" y="2201208"/>
                </a:moveTo>
                <a:lnTo>
                  <a:pt x="284073" y="2221934"/>
                </a:lnTo>
                <a:cubicBezTo>
                  <a:pt x="285902" y="2222747"/>
                  <a:pt x="286817" y="2224169"/>
                  <a:pt x="286817" y="2226201"/>
                </a:cubicBezTo>
                <a:cubicBezTo>
                  <a:pt x="286817" y="2230468"/>
                  <a:pt x="282854" y="2235650"/>
                  <a:pt x="274929" y="2241746"/>
                </a:cubicBezTo>
                <a:lnTo>
                  <a:pt x="274929" y="2320994"/>
                </a:lnTo>
                <a:cubicBezTo>
                  <a:pt x="274929" y="2358180"/>
                  <a:pt x="275844" y="2404712"/>
                  <a:pt x="277673" y="2460592"/>
                </a:cubicBezTo>
                <a:cubicBezTo>
                  <a:pt x="277876" y="2468517"/>
                  <a:pt x="274726" y="2473191"/>
                  <a:pt x="268224" y="2474613"/>
                </a:cubicBezTo>
                <a:cubicBezTo>
                  <a:pt x="258673" y="2476645"/>
                  <a:pt x="245161" y="2477864"/>
                  <a:pt x="227685" y="2478271"/>
                </a:cubicBezTo>
                <a:lnTo>
                  <a:pt x="227685" y="2453887"/>
                </a:lnTo>
                <a:lnTo>
                  <a:pt x="67665" y="2453887"/>
                </a:lnTo>
                <a:lnTo>
                  <a:pt x="67665" y="2463945"/>
                </a:lnTo>
                <a:cubicBezTo>
                  <a:pt x="67665" y="2470651"/>
                  <a:pt x="64516" y="2474410"/>
                  <a:pt x="58217" y="2475223"/>
                </a:cubicBezTo>
                <a:cubicBezTo>
                  <a:pt x="46634" y="2477052"/>
                  <a:pt x="33528" y="2477966"/>
                  <a:pt x="18897" y="2477966"/>
                </a:cubicBezTo>
                <a:cubicBezTo>
                  <a:pt x="20117" y="2440984"/>
                  <a:pt x="20726" y="2402579"/>
                  <a:pt x="20726" y="2362752"/>
                </a:cubicBezTo>
                <a:lnTo>
                  <a:pt x="20726" y="2283808"/>
                </a:lnTo>
                <a:cubicBezTo>
                  <a:pt x="20726" y="2254751"/>
                  <a:pt x="20320" y="2230773"/>
                  <a:pt x="19507" y="2211876"/>
                </a:cubicBezTo>
                <a:lnTo>
                  <a:pt x="79857" y="2226811"/>
                </a:lnTo>
                <a:lnTo>
                  <a:pt x="219151" y="2226811"/>
                </a:lnTo>
                <a:close/>
                <a:moveTo>
                  <a:pt x="413004" y="2198465"/>
                </a:moveTo>
                <a:cubicBezTo>
                  <a:pt x="435965" y="2197855"/>
                  <a:pt x="452526" y="2199379"/>
                  <a:pt x="462686" y="2203037"/>
                </a:cubicBezTo>
                <a:cubicBezTo>
                  <a:pt x="471424" y="2206084"/>
                  <a:pt x="475793" y="2211165"/>
                  <a:pt x="475793" y="2218277"/>
                </a:cubicBezTo>
                <a:cubicBezTo>
                  <a:pt x="474980" y="2229046"/>
                  <a:pt x="468274" y="2237072"/>
                  <a:pt x="455676" y="2242356"/>
                </a:cubicBezTo>
                <a:lnTo>
                  <a:pt x="531571" y="2242356"/>
                </a:lnTo>
                <a:lnTo>
                  <a:pt x="550773" y="2219800"/>
                </a:lnTo>
                <a:lnTo>
                  <a:pt x="590093" y="2245404"/>
                </a:lnTo>
                <a:cubicBezTo>
                  <a:pt x="592531" y="2246826"/>
                  <a:pt x="594157" y="2248147"/>
                  <a:pt x="594969" y="2249366"/>
                </a:cubicBezTo>
                <a:cubicBezTo>
                  <a:pt x="595782" y="2250382"/>
                  <a:pt x="596189" y="2251703"/>
                  <a:pt x="596189" y="2253328"/>
                </a:cubicBezTo>
                <a:cubicBezTo>
                  <a:pt x="596189" y="2259018"/>
                  <a:pt x="589991" y="2261558"/>
                  <a:pt x="577596" y="2260949"/>
                </a:cubicBezTo>
                <a:cubicBezTo>
                  <a:pt x="566013" y="2267044"/>
                  <a:pt x="553720" y="2271617"/>
                  <a:pt x="540715" y="2274665"/>
                </a:cubicBezTo>
                <a:lnTo>
                  <a:pt x="551078" y="2281675"/>
                </a:lnTo>
                <a:cubicBezTo>
                  <a:pt x="554126" y="2283707"/>
                  <a:pt x="555041" y="2285536"/>
                  <a:pt x="553821" y="2287161"/>
                </a:cubicBezTo>
                <a:cubicBezTo>
                  <a:pt x="552602" y="2288787"/>
                  <a:pt x="549758" y="2289600"/>
                  <a:pt x="545287" y="2289600"/>
                </a:cubicBezTo>
                <a:lnTo>
                  <a:pt x="465429" y="2289600"/>
                </a:lnTo>
                <a:cubicBezTo>
                  <a:pt x="455676" y="2297321"/>
                  <a:pt x="444093" y="2305144"/>
                  <a:pt x="430682" y="2313069"/>
                </a:cubicBezTo>
                <a:cubicBezTo>
                  <a:pt x="451612" y="2325668"/>
                  <a:pt x="466242" y="2339790"/>
                  <a:pt x="474573" y="2355436"/>
                </a:cubicBezTo>
                <a:cubicBezTo>
                  <a:pt x="499973" y="2334507"/>
                  <a:pt x="518871" y="2314796"/>
                  <a:pt x="531266" y="2296305"/>
                </a:cubicBezTo>
                <a:lnTo>
                  <a:pt x="569976" y="2326785"/>
                </a:lnTo>
                <a:cubicBezTo>
                  <a:pt x="572821" y="2329021"/>
                  <a:pt x="574243" y="2331154"/>
                  <a:pt x="574243" y="2333186"/>
                </a:cubicBezTo>
                <a:cubicBezTo>
                  <a:pt x="574243" y="2335625"/>
                  <a:pt x="572617" y="2337250"/>
                  <a:pt x="569366" y="2338063"/>
                </a:cubicBezTo>
                <a:cubicBezTo>
                  <a:pt x="565709" y="2339079"/>
                  <a:pt x="560629" y="2338876"/>
                  <a:pt x="554126" y="2337453"/>
                </a:cubicBezTo>
                <a:cubicBezTo>
                  <a:pt x="541528" y="2343956"/>
                  <a:pt x="528320" y="2349849"/>
                  <a:pt x="514502" y="2355132"/>
                </a:cubicBezTo>
                <a:cubicBezTo>
                  <a:pt x="524865" y="2369762"/>
                  <a:pt x="535838" y="2381548"/>
                  <a:pt x="547421" y="2390489"/>
                </a:cubicBezTo>
                <a:cubicBezTo>
                  <a:pt x="559409" y="2399836"/>
                  <a:pt x="574853" y="2408573"/>
                  <a:pt x="593750" y="2416701"/>
                </a:cubicBezTo>
                <a:lnTo>
                  <a:pt x="591921" y="2421883"/>
                </a:lnTo>
                <a:cubicBezTo>
                  <a:pt x="575056" y="2426760"/>
                  <a:pt x="560629" y="2440272"/>
                  <a:pt x="548640" y="2462421"/>
                </a:cubicBezTo>
                <a:cubicBezTo>
                  <a:pt x="534213" y="2448197"/>
                  <a:pt x="523443" y="2432754"/>
                  <a:pt x="516331" y="2416092"/>
                </a:cubicBezTo>
                <a:cubicBezTo>
                  <a:pt x="509625" y="2400445"/>
                  <a:pt x="505257" y="2381446"/>
                  <a:pt x="503225" y="2359094"/>
                </a:cubicBezTo>
                <a:cubicBezTo>
                  <a:pt x="496925" y="2361329"/>
                  <a:pt x="489204" y="2363869"/>
                  <a:pt x="480060" y="2366714"/>
                </a:cubicBezTo>
                <a:cubicBezTo>
                  <a:pt x="484327" y="2378703"/>
                  <a:pt x="486461" y="2391911"/>
                  <a:pt x="486461" y="2406338"/>
                </a:cubicBezTo>
                <a:cubicBezTo>
                  <a:pt x="486461" y="2431332"/>
                  <a:pt x="481482" y="2449112"/>
                  <a:pt x="471525" y="2459678"/>
                </a:cubicBezTo>
                <a:cubicBezTo>
                  <a:pt x="461365" y="2470651"/>
                  <a:pt x="442976" y="2477458"/>
                  <a:pt x="416357" y="2480100"/>
                </a:cubicBezTo>
                <a:cubicBezTo>
                  <a:pt x="414731" y="2467705"/>
                  <a:pt x="411480" y="2458764"/>
                  <a:pt x="406603" y="2453277"/>
                </a:cubicBezTo>
                <a:cubicBezTo>
                  <a:pt x="401320" y="2447385"/>
                  <a:pt x="391363" y="2442000"/>
                  <a:pt x="376733" y="2437123"/>
                </a:cubicBezTo>
                <a:lnTo>
                  <a:pt x="377647" y="2431332"/>
                </a:lnTo>
                <a:lnTo>
                  <a:pt x="413918" y="2433465"/>
                </a:lnTo>
                <a:cubicBezTo>
                  <a:pt x="424078" y="2434075"/>
                  <a:pt x="431190" y="2432246"/>
                  <a:pt x="435254" y="2427979"/>
                </a:cubicBezTo>
                <a:cubicBezTo>
                  <a:pt x="439318" y="2423712"/>
                  <a:pt x="441350" y="2416092"/>
                  <a:pt x="441350" y="2405119"/>
                </a:cubicBezTo>
                <a:lnTo>
                  <a:pt x="441350" y="2395670"/>
                </a:lnTo>
                <a:cubicBezTo>
                  <a:pt x="405993" y="2419038"/>
                  <a:pt x="362305" y="2437123"/>
                  <a:pt x="310286" y="2449925"/>
                </a:cubicBezTo>
                <a:lnTo>
                  <a:pt x="307543" y="2445657"/>
                </a:lnTo>
                <a:cubicBezTo>
                  <a:pt x="359156" y="2418632"/>
                  <a:pt x="402336" y="2387745"/>
                  <a:pt x="437083" y="2352998"/>
                </a:cubicBezTo>
                <a:cubicBezTo>
                  <a:pt x="436880" y="2351982"/>
                  <a:pt x="436677" y="2350865"/>
                  <a:pt x="436473" y="2349645"/>
                </a:cubicBezTo>
                <a:cubicBezTo>
                  <a:pt x="399085" y="2372607"/>
                  <a:pt x="357429" y="2390285"/>
                  <a:pt x="311505" y="2402681"/>
                </a:cubicBezTo>
                <a:lnTo>
                  <a:pt x="309981" y="2398413"/>
                </a:lnTo>
                <a:cubicBezTo>
                  <a:pt x="354685" y="2373420"/>
                  <a:pt x="391261" y="2347004"/>
                  <a:pt x="419709" y="2319165"/>
                </a:cubicBezTo>
                <a:cubicBezTo>
                  <a:pt x="388620" y="2335421"/>
                  <a:pt x="353466" y="2347817"/>
                  <a:pt x="314249" y="2356351"/>
                </a:cubicBezTo>
                <a:lnTo>
                  <a:pt x="313029" y="2352389"/>
                </a:lnTo>
                <a:cubicBezTo>
                  <a:pt x="354076" y="2330240"/>
                  <a:pt x="384251" y="2309310"/>
                  <a:pt x="403555" y="2289600"/>
                </a:cubicBezTo>
                <a:lnTo>
                  <a:pt x="356921" y="2289600"/>
                </a:lnTo>
                <a:lnTo>
                  <a:pt x="356921" y="2282284"/>
                </a:lnTo>
                <a:lnTo>
                  <a:pt x="499872" y="2282284"/>
                </a:lnTo>
                <a:lnTo>
                  <a:pt x="517245" y="2258205"/>
                </a:lnTo>
                <a:lnTo>
                  <a:pt x="529742" y="2267044"/>
                </a:lnTo>
                <a:lnTo>
                  <a:pt x="536143" y="2249671"/>
                </a:lnTo>
                <a:lnTo>
                  <a:pt x="360273" y="2249671"/>
                </a:lnTo>
                <a:cubicBezTo>
                  <a:pt x="360883" y="2253328"/>
                  <a:pt x="361188" y="2256783"/>
                  <a:pt x="361188" y="2260034"/>
                </a:cubicBezTo>
                <a:cubicBezTo>
                  <a:pt x="361188" y="2270601"/>
                  <a:pt x="358140" y="2279033"/>
                  <a:pt x="352044" y="2285333"/>
                </a:cubicBezTo>
                <a:cubicBezTo>
                  <a:pt x="346151" y="2291428"/>
                  <a:pt x="339039" y="2294476"/>
                  <a:pt x="330708" y="2294476"/>
                </a:cubicBezTo>
                <a:cubicBezTo>
                  <a:pt x="325425" y="2294476"/>
                  <a:pt x="320649" y="2292140"/>
                  <a:pt x="316382" y="2287466"/>
                </a:cubicBezTo>
                <a:cubicBezTo>
                  <a:pt x="312115" y="2282793"/>
                  <a:pt x="309981" y="2277509"/>
                  <a:pt x="309981" y="2271617"/>
                </a:cubicBezTo>
                <a:cubicBezTo>
                  <a:pt x="309981" y="2262473"/>
                  <a:pt x="313741" y="2255665"/>
                  <a:pt x="321259" y="2251195"/>
                </a:cubicBezTo>
                <a:cubicBezTo>
                  <a:pt x="336093" y="2242457"/>
                  <a:pt x="345033" y="2232501"/>
                  <a:pt x="348081" y="2221325"/>
                </a:cubicBezTo>
                <a:lnTo>
                  <a:pt x="351434" y="2221325"/>
                </a:lnTo>
                <a:cubicBezTo>
                  <a:pt x="354482" y="2227827"/>
                  <a:pt x="357022" y="2234837"/>
                  <a:pt x="359054" y="2242356"/>
                </a:cubicBezTo>
                <a:lnTo>
                  <a:pt x="429768" y="2242356"/>
                </a:lnTo>
                <a:cubicBezTo>
                  <a:pt x="425907" y="2239917"/>
                  <a:pt x="423570" y="2235955"/>
                  <a:pt x="422757" y="2230468"/>
                </a:cubicBezTo>
                <a:cubicBezTo>
                  <a:pt x="420522" y="2218683"/>
                  <a:pt x="416661" y="2209133"/>
                  <a:pt x="411175" y="2201817"/>
                </a:cubicBezTo>
                <a:close/>
                <a:moveTo>
                  <a:pt x="2430018" y="1870652"/>
                </a:moveTo>
                <a:cubicBezTo>
                  <a:pt x="2471267" y="1870246"/>
                  <a:pt x="2500426" y="1872887"/>
                  <a:pt x="2517495" y="1878577"/>
                </a:cubicBezTo>
                <a:cubicBezTo>
                  <a:pt x="2531719" y="1883251"/>
                  <a:pt x="2538832" y="1890871"/>
                  <a:pt x="2538832" y="1901437"/>
                </a:cubicBezTo>
                <a:cubicBezTo>
                  <a:pt x="2538832" y="1909159"/>
                  <a:pt x="2535986" y="1915763"/>
                  <a:pt x="2530297" y="1921249"/>
                </a:cubicBezTo>
                <a:cubicBezTo>
                  <a:pt x="2524810" y="1926532"/>
                  <a:pt x="2518511" y="1929174"/>
                  <a:pt x="2511399" y="1929174"/>
                </a:cubicBezTo>
                <a:cubicBezTo>
                  <a:pt x="2506929" y="1929174"/>
                  <a:pt x="2503271" y="1928564"/>
                  <a:pt x="2500426" y="1927345"/>
                </a:cubicBezTo>
                <a:cubicBezTo>
                  <a:pt x="2497378" y="1925922"/>
                  <a:pt x="2494127" y="1923484"/>
                  <a:pt x="2490673" y="1920030"/>
                </a:cubicBezTo>
                <a:cubicBezTo>
                  <a:pt x="2473604" y="1902148"/>
                  <a:pt x="2452776" y="1887111"/>
                  <a:pt x="2428189" y="1874919"/>
                </a:cubicBezTo>
                <a:close/>
                <a:moveTo>
                  <a:pt x="2359914" y="1863337"/>
                </a:moveTo>
                <a:lnTo>
                  <a:pt x="2406548" y="1891074"/>
                </a:lnTo>
                <a:cubicBezTo>
                  <a:pt x="2409393" y="1892903"/>
                  <a:pt x="2410815" y="1894731"/>
                  <a:pt x="2410815" y="1896560"/>
                </a:cubicBezTo>
                <a:cubicBezTo>
                  <a:pt x="2410815" y="1902250"/>
                  <a:pt x="2404618" y="1903875"/>
                  <a:pt x="2392222" y="1901437"/>
                </a:cubicBezTo>
                <a:cubicBezTo>
                  <a:pt x="2356866" y="1916270"/>
                  <a:pt x="2316632" y="1926126"/>
                  <a:pt x="2271522" y="1931003"/>
                </a:cubicBezTo>
                <a:lnTo>
                  <a:pt x="2269693" y="1926430"/>
                </a:lnTo>
                <a:cubicBezTo>
                  <a:pt x="2312568" y="1904078"/>
                  <a:pt x="2342642" y="1883047"/>
                  <a:pt x="2359914" y="1863337"/>
                </a:cubicBezTo>
                <a:close/>
                <a:moveTo>
                  <a:pt x="2362352" y="1826456"/>
                </a:moveTo>
                <a:lnTo>
                  <a:pt x="2362352" y="1853279"/>
                </a:lnTo>
                <a:lnTo>
                  <a:pt x="2458669" y="1853279"/>
                </a:lnTo>
                <a:lnTo>
                  <a:pt x="2458669" y="1826456"/>
                </a:lnTo>
                <a:close/>
                <a:moveTo>
                  <a:pt x="136245" y="1808168"/>
                </a:moveTo>
                <a:lnTo>
                  <a:pt x="136245" y="1819141"/>
                </a:lnTo>
                <a:cubicBezTo>
                  <a:pt x="136245" y="1824424"/>
                  <a:pt x="133502" y="1827472"/>
                  <a:pt x="128016" y="1828285"/>
                </a:cubicBezTo>
                <a:cubicBezTo>
                  <a:pt x="127000" y="1828488"/>
                  <a:pt x="125984" y="1828691"/>
                  <a:pt x="124968" y="1828895"/>
                </a:cubicBezTo>
                <a:cubicBezTo>
                  <a:pt x="132893" y="1836819"/>
                  <a:pt x="140411" y="1843119"/>
                  <a:pt x="147523" y="1847792"/>
                </a:cubicBezTo>
                <a:cubicBezTo>
                  <a:pt x="151993" y="1836616"/>
                  <a:pt x="155143" y="1823408"/>
                  <a:pt x="156972" y="1808168"/>
                </a:cubicBezTo>
                <a:close/>
                <a:moveTo>
                  <a:pt x="2022957" y="1800243"/>
                </a:moveTo>
                <a:lnTo>
                  <a:pt x="2022957" y="1859679"/>
                </a:lnTo>
                <a:lnTo>
                  <a:pt x="2095500" y="1852059"/>
                </a:lnTo>
                <a:cubicBezTo>
                  <a:pt x="2088184" y="1837226"/>
                  <a:pt x="2082393" y="1819954"/>
                  <a:pt x="2078126" y="1800243"/>
                </a:cubicBezTo>
                <a:close/>
                <a:moveTo>
                  <a:pt x="2362352" y="1792319"/>
                </a:moveTo>
                <a:lnTo>
                  <a:pt x="2362352" y="1819141"/>
                </a:lnTo>
                <a:lnTo>
                  <a:pt x="2458669" y="1819141"/>
                </a:lnTo>
                <a:lnTo>
                  <a:pt x="2458669" y="1792319"/>
                </a:lnTo>
                <a:close/>
                <a:moveTo>
                  <a:pt x="2995117" y="1774640"/>
                </a:moveTo>
                <a:lnTo>
                  <a:pt x="2995117" y="1775859"/>
                </a:lnTo>
                <a:cubicBezTo>
                  <a:pt x="2995117" y="1801869"/>
                  <a:pt x="2992374" y="1824119"/>
                  <a:pt x="2986887" y="1842611"/>
                </a:cubicBezTo>
                <a:lnTo>
                  <a:pt x="3002127" y="1843525"/>
                </a:lnTo>
                <a:cubicBezTo>
                  <a:pt x="3006598" y="1843728"/>
                  <a:pt x="3009748" y="1842915"/>
                  <a:pt x="3011576" y="1841087"/>
                </a:cubicBezTo>
                <a:cubicBezTo>
                  <a:pt x="3013405" y="1839258"/>
                  <a:pt x="3014726" y="1835600"/>
                  <a:pt x="3015538" y="1830114"/>
                </a:cubicBezTo>
                <a:cubicBezTo>
                  <a:pt x="3017570" y="1813248"/>
                  <a:pt x="3018891" y="1794757"/>
                  <a:pt x="3019501" y="1774640"/>
                </a:cubicBezTo>
                <a:close/>
                <a:moveTo>
                  <a:pt x="2362352" y="1758181"/>
                </a:moveTo>
                <a:lnTo>
                  <a:pt x="2362352" y="1785003"/>
                </a:lnTo>
                <a:lnTo>
                  <a:pt x="2458669" y="1785003"/>
                </a:lnTo>
                <a:lnTo>
                  <a:pt x="2458669" y="1758181"/>
                </a:lnTo>
                <a:close/>
                <a:moveTo>
                  <a:pt x="206045" y="1743551"/>
                </a:moveTo>
                <a:lnTo>
                  <a:pt x="206045" y="1765801"/>
                </a:lnTo>
                <a:cubicBezTo>
                  <a:pt x="206045" y="1778603"/>
                  <a:pt x="205435" y="1790287"/>
                  <a:pt x="204216" y="1800853"/>
                </a:cubicBezTo>
                <a:lnTo>
                  <a:pt x="229819" y="1800853"/>
                </a:lnTo>
                <a:lnTo>
                  <a:pt x="229819" y="1743551"/>
                </a:lnTo>
                <a:close/>
                <a:moveTo>
                  <a:pt x="136245" y="1743551"/>
                </a:moveTo>
                <a:lnTo>
                  <a:pt x="136245" y="1800853"/>
                </a:lnTo>
                <a:lnTo>
                  <a:pt x="157582" y="1800853"/>
                </a:lnTo>
                <a:cubicBezTo>
                  <a:pt x="158597" y="1790287"/>
                  <a:pt x="159105" y="1779822"/>
                  <a:pt x="159105" y="1769459"/>
                </a:cubicBezTo>
                <a:lnTo>
                  <a:pt x="159105" y="1743551"/>
                </a:lnTo>
                <a:close/>
                <a:moveTo>
                  <a:pt x="2022957" y="1740807"/>
                </a:moveTo>
                <a:lnTo>
                  <a:pt x="2022957" y="1792928"/>
                </a:lnTo>
                <a:lnTo>
                  <a:pt x="2076602" y="1792928"/>
                </a:lnTo>
                <a:cubicBezTo>
                  <a:pt x="2073554" y="1777485"/>
                  <a:pt x="2071420" y="1760111"/>
                  <a:pt x="2070201" y="1740807"/>
                </a:cubicBezTo>
                <a:close/>
                <a:moveTo>
                  <a:pt x="1505102" y="1734102"/>
                </a:moveTo>
                <a:cubicBezTo>
                  <a:pt x="1504492" y="1768849"/>
                  <a:pt x="1501444" y="1796891"/>
                  <a:pt x="1495958" y="1818227"/>
                </a:cubicBezTo>
                <a:cubicBezTo>
                  <a:pt x="1490268" y="1840375"/>
                  <a:pt x="1480921" y="1859476"/>
                  <a:pt x="1467917" y="1875529"/>
                </a:cubicBezTo>
                <a:lnTo>
                  <a:pt x="1502664" y="1877053"/>
                </a:lnTo>
                <a:cubicBezTo>
                  <a:pt x="1508963" y="1877459"/>
                  <a:pt x="1513535" y="1876342"/>
                  <a:pt x="1516380" y="1873700"/>
                </a:cubicBezTo>
                <a:cubicBezTo>
                  <a:pt x="1519428" y="1871059"/>
                  <a:pt x="1521155" y="1866588"/>
                  <a:pt x="1521561" y="1860289"/>
                </a:cubicBezTo>
                <a:cubicBezTo>
                  <a:pt x="1525625" y="1811927"/>
                  <a:pt x="1527251" y="1769865"/>
                  <a:pt x="1526438" y="1734102"/>
                </a:cubicBezTo>
                <a:close/>
                <a:moveTo>
                  <a:pt x="2362352" y="1724043"/>
                </a:moveTo>
                <a:lnTo>
                  <a:pt x="2362352" y="1750866"/>
                </a:lnTo>
                <a:lnTo>
                  <a:pt x="2458669" y="1750866"/>
                </a:lnTo>
                <a:lnTo>
                  <a:pt x="2458669" y="1724043"/>
                </a:lnTo>
                <a:close/>
                <a:moveTo>
                  <a:pt x="1210513" y="1724043"/>
                </a:moveTo>
                <a:lnTo>
                  <a:pt x="1254099" y="1746903"/>
                </a:lnTo>
                <a:cubicBezTo>
                  <a:pt x="1259992" y="1750155"/>
                  <a:pt x="1262837" y="1753609"/>
                  <a:pt x="1262634" y="1757267"/>
                </a:cubicBezTo>
                <a:cubicBezTo>
                  <a:pt x="1262634" y="1760111"/>
                  <a:pt x="1261516" y="1762245"/>
                  <a:pt x="1259281" y="1763667"/>
                </a:cubicBezTo>
                <a:cubicBezTo>
                  <a:pt x="1256639" y="1765293"/>
                  <a:pt x="1252067" y="1766207"/>
                  <a:pt x="1245565" y="1766411"/>
                </a:cubicBezTo>
                <a:cubicBezTo>
                  <a:pt x="1233170" y="1775351"/>
                  <a:pt x="1218336" y="1784191"/>
                  <a:pt x="1201064" y="1792928"/>
                </a:cubicBezTo>
                <a:lnTo>
                  <a:pt x="1232763" y="1806644"/>
                </a:lnTo>
                <a:cubicBezTo>
                  <a:pt x="1236827" y="1808473"/>
                  <a:pt x="1238859" y="1810810"/>
                  <a:pt x="1238859" y="1813655"/>
                </a:cubicBezTo>
                <a:cubicBezTo>
                  <a:pt x="1238859" y="1816093"/>
                  <a:pt x="1237742" y="1818430"/>
                  <a:pt x="1235506" y="1820665"/>
                </a:cubicBezTo>
                <a:cubicBezTo>
                  <a:pt x="1233068" y="1823103"/>
                  <a:pt x="1228902" y="1825847"/>
                  <a:pt x="1223010" y="1828895"/>
                </a:cubicBezTo>
                <a:cubicBezTo>
                  <a:pt x="1220978" y="1849621"/>
                  <a:pt x="1219352" y="1864556"/>
                  <a:pt x="1218133" y="1873700"/>
                </a:cubicBezTo>
                <a:cubicBezTo>
                  <a:pt x="1215694" y="1890972"/>
                  <a:pt x="1209395" y="1903367"/>
                  <a:pt x="1199235" y="1910886"/>
                </a:cubicBezTo>
                <a:cubicBezTo>
                  <a:pt x="1188872" y="1918607"/>
                  <a:pt x="1171092" y="1923789"/>
                  <a:pt x="1145895" y="1926430"/>
                </a:cubicBezTo>
                <a:cubicBezTo>
                  <a:pt x="1144270" y="1913019"/>
                  <a:pt x="1141120" y="1903469"/>
                  <a:pt x="1136446" y="1897779"/>
                </a:cubicBezTo>
                <a:cubicBezTo>
                  <a:pt x="1131570" y="1891886"/>
                  <a:pt x="1122019" y="1885791"/>
                  <a:pt x="1107795" y="1879491"/>
                </a:cubicBezTo>
                <a:lnTo>
                  <a:pt x="1108710" y="1874615"/>
                </a:lnTo>
                <a:lnTo>
                  <a:pt x="1149553" y="1877053"/>
                </a:lnTo>
                <a:cubicBezTo>
                  <a:pt x="1154836" y="1877459"/>
                  <a:pt x="1158595" y="1876545"/>
                  <a:pt x="1160830" y="1874310"/>
                </a:cubicBezTo>
                <a:cubicBezTo>
                  <a:pt x="1163269" y="1871668"/>
                  <a:pt x="1164894" y="1866588"/>
                  <a:pt x="1165707" y="1859070"/>
                </a:cubicBezTo>
                <a:cubicBezTo>
                  <a:pt x="1167130" y="1845252"/>
                  <a:pt x="1168450" y="1831435"/>
                  <a:pt x="1169670" y="1817617"/>
                </a:cubicBezTo>
                <a:lnTo>
                  <a:pt x="1113891" y="1817617"/>
                </a:lnTo>
                <a:cubicBezTo>
                  <a:pt x="1107998" y="1848503"/>
                  <a:pt x="1094994" y="1871871"/>
                  <a:pt x="1074877" y="1887721"/>
                </a:cubicBezTo>
                <a:cubicBezTo>
                  <a:pt x="1054557" y="1903774"/>
                  <a:pt x="1021638" y="1916372"/>
                  <a:pt x="976122" y="1925516"/>
                </a:cubicBezTo>
                <a:lnTo>
                  <a:pt x="973683" y="1921554"/>
                </a:lnTo>
                <a:cubicBezTo>
                  <a:pt x="1002334" y="1903266"/>
                  <a:pt x="1022858" y="1886807"/>
                  <a:pt x="1035253" y="1872176"/>
                </a:cubicBezTo>
                <a:cubicBezTo>
                  <a:pt x="1048054" y="1856936"/>
                  <a:pt x="1056589" y="1838750"/>
                  <a:pt x="1060856" y="1817617"/>
                </a:cubicBezTo>
                <a:lnTo>
                  <a:pt x="1009650" y="1817617"/>
                </a:lnTo>
                <a:lnTo>
                  <a:pt x="1009650" y="1810302"/>
                </a:lnTo>
                <a:lnTo>
                  <a:pt x="1062380" y="1810302"/>
                </a:lnTo>
                <a:lnTo>
                  <a:pt x="1063294" y="1803901"/>
                </a:lnTo>
                <a:cubicBezTo>
                  <a:pt x="1063701" y="1791506"/>
                  <a:pt x="1063599" y="1777891"/>
                  <a:pt x="1062990" y="1763058"/>
                </a:cubicBezTo>
                <a:lnTo>
                  <a:pt x="1129741" y="1769154"/>
                </a:lnTo>
                <a:cubicBezTo>
                  <a:pt x="1134008" y="1769560"/>
                  <a:pt x="1136142" y="1771084"/>
                  <a:pt x="1136142" y="1773726"/>
                </a:cubicBezTo>
                <a:cubicBezTo>
                  <a:pt x="1136142" y="1776571"/>
                  <a:pt x="1134821" y="1779009"/>
                  <a:pt x="1132179" y="1781041"/>
                </a:cubicBezTo>
                <a:cubicBezTo>
                  <a:pt x="1129538" y="1783073"/>
                  <a:pt x="1124762" y="1785105"/>
                  <a:pt x="1117854" y="1787137"/>
                </a:cubicBezTo>
                <a:cubicBezTo>
                  <a:pt x="1117244" y="1795265"/>
                  <a:pt x="1116330" y="1802987"/>
                  <a:pt x="1115110" y="1810302"/>
                </a:cubicBezTo>
                <a:lnTo>
                  <a:pt x="1165707" y="1810302"/>
                </a:lnTo>
                <a:lnTo>
                  <a:pt x="1182166" y="1784394"/>
                </a:lnTo>
                <a:lnTo>
                  <a:pt x="1190091" y="1788051"/>
                </a:lnTo>
                <a:lnTo>
                  <a:pt x="1199540" y="1755438"/>
                </a:lnTo>
                <a:lnTo>
                  <a:pt x="1031900" y="1755438"/>
                </a:lnTo>
                <a:cubicBezTo>
                  <a:pt x="1032713" y="1759299"/>
                  <a:pt x="1033119" y="1763769"/>
                  <a:pt x="1033119" y="1768849"/>
                </a:cubicBezTo>
                <a:cubicBezTo>
                  <a:pt x="1033119" y="1780025"/>
                  <a:pt x="1029868" y="1788966"/>
                  <a:pt x="1023366" y="1795671"/>
                </a:cubicBezTo>
                <a:cubicBezTo>
                  <a:pt x="1017066" y="1802174"/>
                  <a:pt x="1009243" y="1805425"/>
                  <a:pt x="999896" y="1805425"/>
                </a:cubicBezTo>
                <a:cubicBezTo>
                  <a:pt x="993394" y="1805425"/>
                  <a:pt x="987704" y="1802885"/>
                  <a:pt x="982827" y="1797805"/>
                </a:cubicBezTo>
                <a:cubicBezTo>
                  <a:pt x="977950" y="1792725"/>
                  <a:pt x="975512" y="1786629"/>
                  <a:pt x="975512" y="1779517"/>
                </a:cubicBezTo>
                <a:cubicBezTo>
                  <a:pt x="975512" y="1767935"/>
                  <a:pt x="980490" y="1759502"/>
                  <a:pt x="990447" y="1754219"/>
                </a:cubicBezTo>
                <a:cubicBezTo>
                  <a:pt x="1006500" y="1745887"/>
                  <a:pt x="1015746" y="1736439"/>
                  <a:pt x="1018184" y="1725872"/>
                </a:cubicBezTo>
                <a:lnTo>
                  <a:pt x="1020318" y="1725872"/>
                </a:lnTo>
                <a:cubicBezTo>
                  <a:pt x="1025601" y="1736439"/>
                  <a:pt x="1028852" y="1743855"/>
                  <a:pt x="1030071" y="1748123"/>
                </a:cubicBezTo>
                <a:lnTo>
                  <a:pt x="1193749" y="1748123"/>
                </a:lnTo>
                <a:close/>
                <a:moveTo>
                  <a:pt x="2022957" y="1682286"/>
                </a:moveTo>
                <a:lnTo>
                  <a:pt x="2022957" y="1733492"/>
                </a:lnTo>
                <a:lnTo>
                  <a:pt x="2148535" y="1733492"/>
                </a:lnTo>
                <a:lnTo>
                  <a:pt x="2148535" y="1682286"/>
                </a:lnTo>
                <a:close/>
                <a:moveTo>
                  <a:pt x="1401775" y="1664912"/>
                </a:moveTo>
                <a:lnTo>
                  <a:pt x="1433474" y="1688687"/>
                </a:lnTo>
                <a:cubicBezTo>
                  <a:pt x="1436319" y="1690719"/>
                  <a:pt x="1437132" y="1692547"/>
                  <a:pt x="1435912" y="1694173"/>
                </a:cubicBezTo>
                <a:cubicBezTo>
                  <a:pt x="1434693" y="1696002"/>
                  <a:pt x="1431848" y="1696916"/>
                  <a:pt x="1427378" y="1696916"/>
                </a:cubicBezTo>
                <a:lnTo>
                  <a:pt x="1315516" y="1696916"/>
                </a:lnTo>
                <a:lnTo>
                  <a:pt x="1315516" y="1689601"/>
                </a:lnTo>
                <a:lnTo>
                  <a:pt x="1384096" y="1689601"/>
                </a:lnTo>
                <a:close/>
                <a:moveTo>
                  <a:pt x="3280562" y="1659121"/>
                </a:moveTo>
                <a:cubicBezTo>
                  <a:pt x="3304743" y="1661153"/>
                  <a:pt x="3321913" y="1665014"/>
                  <a:pt x="3332073" y="1670703"/>
                </a:cubicBezTo>
                <a:cubicBezTo>
                  <a:pt x="3341217" y="1675783"/>
                  <a:pt x="3345790" y="1682895"/>
                  <a:pt x="3345790" y="1692039"/>
                </a:cubicBezTo>
                <a:cubicBezTo>
                  <a:pt x="3345790" y="1699761"/>
                  <a:pt x="3342741" y="1706263"/>
                  <a:pt x="3336645" y="1711547"/>
                </a:cubicBezTo>
                <a:cubicBezTo>
                  <a:pt x="3330752" y="1716627"/>
                  <a:pt x="3323742" y="1719167"/>
                  <a:pt x="3315614" y="1719167"/>
                </a:cubicBezTo>
                <a:cubicBezTo>
                  <a:pt x="3305860" y="1719167"/>
                  <a:pt x="3299663" y="1714188"/>
                  <a:pt x="3297021" y="1704231"/>
                </a:cubicBezTo>
                <a:cubicBezTo>
                  <a:pt x="3291941" y="1684115"/>
                  <a:pt x="3285845" y="1669687"/>
                  <a:pt x="3278733" y="1660950"/>
                </a:cubicBezTo>
                <a:close/>
                <a:moveTo>
                  <a:pt x="1718614" y="1654549"/>
                </a:moveTo>
                <a:lnTo>
                  <a:pt x="1784756" y="1661559"/>
                </a:lnTo>
                <a:cubicBezTo>
                  <a:pt x="1790039" y="1662169"/>
                  <a:pt x="1792681" y="1663896"/>
                  <a:pt x="1792681" y="1666741"/>
                </a:cubicBezTo>
                <a:cubicBezTo>
                  <a:pt x="1792681" y="1672634"/>
                  <a:pt x="1787398" y="1677714"/>
                  <a:pt x="1776831" y="1681981"/>
                </a:cubicBezTo>
                <a:cubicBezTo>
                  <a:pt x="1776831" y="1682997"/>
                  <a:pt x="1776730" y="1683911"/>
                  <a:pt x="1776526" y="1684724"/>
                </a:cubicBezTo>
                <a:cubicBezTo>
                  <a:pt x="1786686" y="1726583"/>
                  <a:pt x="1802333" y="1762347"/>
                  <a:pt x="1823466" y="1792014"/>
                </a:cubicBezTo>
                <a:cubicBezTo>
                  <a:pt x="1847240" y="1825339"/>
                  <a:pt x="1877314" y="1849824"/>
                  <a:pt x="1913686" y="1865471"/>
                </a:cubicBezTo>
                <a:lnTo>
                  <a:pt x="1912772" y="1870347"/>
                </a:lnTo>
                <a:cubicBezTo>
                  <a:pt x="1900174" y="1873395"/>
                  <a:pt x="1889810" y="1879085"/>
                  <a:pt x="1881682" y="1887416"/>
                </a:cubicBezTo>
                <a:cubicBezTo>
                  <a:pt x="1873554" y="1895747"/>
                  <a:pt x="1865020" y="1909362"/>
                  <a:pt x="1856079" y="1928259"/>
                </a:cubicBezTo>
                <a:cubicBezTo>
                  <a:pt x="1831289" y="1902046"/>
                  <a:pt x="1812899" y="1874615"/>
                  <a:pt x="1800910" y="1845963"/>
                </a:cubicBezTo>
                <a:cubicBezTo>
                  <a:pt x="1788718" y="1816906"/>
                  <a:pt x="1779778" y="1779009"/>
                  <a:pt x="1774088" y="1732273"/>
                </a:cubicBezTo>
                <a:cubicBezTo>
                  <a:pt x="1770227" y="1779822"/>
                  <a:pt x="1757019" y="1818735"/>
                  <a:pt x="1734464" y="1849011"/>
                </a:cubicBezTo>
                <a:cubicBezTo>
                  <a:pt x="1712112" y="1879288"/>
                  <a:pt x="1674622" y="1905399"/>
                  <a:pt x="1621993" y="1927345"/>
                </a:cubicBezTo>
                <a:lnTo>
                  <a:pt x="1620774" y="1922773"/>
                </a:lnTo>
                <a:cubicBezTo>
                  <a:pt x="1655318" y="1890871"/>
                  <a:pt x="1680311" y="1857952"/>
                  <a:pt x="1695754" y="1824018"/>
                </a:cubicBezTo>
                <a:cubicBezTo>
                  <a:pt x="1711604" y="1789474"/>
                  <a:pt x="1719935" y="1748834"/>
                  <a:pt x="1720748" y="1702098"/>
                </a:cubicBezTo>
                <a:cubicBezTo>
                  <a:pt x="1721154" y="1684419"/>
                  <a:pt x="1720443" y="1668570"/>
                  <a:pt x="1718614" y="1654549"/>
                </a:cubicBezTo>
                <a:close/>
                <a:moveTo>
                  <a:pt x="1454200" y="1650891"/>
                </a:moveTo>
                <a:lnTo>
                  <a:pt x="1514856" y="1655768"/>
                </a:lnTo>
                <a:cubicBezTo>
                  <a:pt x="1518107" y="1655768"/>
                  <a:pt x="1519732" y="1656886"/>
                  <a:pt x="1519732" y="1659121"/>
                </a:cubicBezTo>
                <a:cubicBezTo>
                  <a:pt x="1519732" y="1663998"/>
                  <a:pt x="1514957" y="1668773"/>
                  <a:pt x="1505407" y="1673447"/>
                </a:cubicBezTo>
                <a:lnTo>
                  <a:pt x="1505407" y="1715509"/>
                </a:lnTo>
                <a:lnTo>
                  <a:pt x="1505407" y="1726787"/>
                </a:lnTo>
                <a:lnTo>
                  <a:pt x="1519123" y="1726787"/>
                </a:lnTo>
                <a:lnTo>
                  <a:pt x="1534058" y="1700574"/>
                </a:lnTo>
                <a:lnTo>
                  <a:pt x="1583131" y="1721300"/>
                </a:lnTo>
                <a:cubicBezTo>
                  <a:pt x="1585569" y="1722316"/>
                  <a:pt x="1586789" y="1723840"/>
                  <a:pt x="1586789" y="1725872"/>
                </a:cubicBezTo>
                <a:cubicBezTo>
                  <a:pt x="1586789" y="1730952"/>
                  <a:pt x="1582623" y="1736743"/>
                  <a:pt x="1574292" y="1743246"/>
                </a:cubicBezTo>
                <a:cubicBezTo>
                  <a:pt x="1574698" y="1785511"/>
                  <a:pt x="1573784" y="1825847"/>
                  <a:pt x="1571548" y="1864251"/>
                </a:cubicBezTo>
                <a:cubicBezTo>
                  <a:pt x="1570532" y="1884368"/>
                  <a:pt x="1564741" y="1899202"/>
                  <a:pt x="1554175" y="1908752"/>
                </a:cubicBezTo>
                <a:cubicBezTo>
                  <a:pt x="1543608" y="1918302"/>
                  <a:pt x="1526438" y="1924094"/>
                  <a:pt x="1502664" y="1926126"/>
                </a:cubicBezTo>
                <a:cubicBezTo>
                  <a:pt x="1500835" y="1912918"/>
                  <a:pt x="1497584" y="1903571"/>
                  <a:pt x="1492910" y="1898084"/>
                </a:cubicBezTo>
                <a:cubicBezTo>
                  <a:pt x="1487830" y="1892191"/>
                  <a:pt x="1477772" y="1886603"/>
                  <a:pt x="1462735" y="1881320"/>
                </a:cubicBezTo>
                <a:cubicBezTo>
                  <a:pt x="1447901" y="1897779"/>
                  <a:pt x="1424228" y="1914442"/>
                  <a:pt x="1391716" y="1931307"/>
                </a:cubicBezTo>
                <a:lnTo>
                  <a:pt x="1388059" y="1926735"/>
                </a:lnTo>
                <a:lnTo>
                  <a:pt x="1424740" y="1869700"/>
                </a:lnTo>
                <a:lnTo>
                  <a:pt x="1420368" y="1872862"/>
                </a:lnTo>
                <a:cubicBezTo>
                  <a:pt x="1417320" y="1874234"/>
                  <a:pt x="1414068" y="1874919"/>
                  <a:pt x="1410614" y="1874919"/>
                </a:cubicBezTo>
                <a:cubicBezTo>
                  <a:pt x="1404925" y="1874919"/>
                  <a:pt x="1400860" y="1873903"/>
                  <a:pt x="1398422" y="1871871"/>
                </a:cubicBezTo>
                <a:cubicBezTo>
                  <a:pt x="1395780" y="1869636"/>
                  <a:pt x="1394053" y="1865877"/>
                  <a:pt x="1393240" y="1860594"/>
                </a:cubicBezTo>
                <a:cubicBezTo>
                  <a:pt x="1392428" y="1854904"/>
                  <a:pt x="1391818" y="1850739"/>
                  <a:pt x="1391412" y="1848097"/>
                </a:cubicBezTo>
                <a:cubicBezTo>
                  <a:pt x="1370279" y="1858460"/>
                  <a:pt x="1350060" y="1867401"/>
                  <a:pt x="1330756" y="1874919"/>
                </a:cubicBezTo>
                <a:cubicBezTo>
                  <a:pt x="1329334" y="1885689"/>
                  <a:pt x="1326083" y="1891074"/>
                  <a:pt x="1321003" y="1891074"/>
                </a:cubicBezTo>
                <a:cubicBezTo>
                  <a:pt x="1318971" y="1891074"/>
                  <a:pt x="1317244" y="1888839"/>
                  <a:pt x="1315821" y="1884368"/>
                </a:cubicBezTo>
                <a:lnTo>
                  <a:pt x="1298752" y="1836819"/>
                </a:lnTo>
                <a:cubicBezTo>
                  <a:pt x="1310741" y="1834381"/>
                  <a:pt x="1318666" y="1827879"/>
                  <a:pt x="1322527" y="1817312"/>
                </a:cubicBezTo>
                <a:cubicBezTo>
                  <a:pt x="1329232" y="1801056"/>
                  <a:pt x="1333906" y="1781955"/>
                  <a:pt x="1336548" y="1760010"/>
                </a:cubicBezTo>
                <a:lnTo>
                  <a:pt x="1301191" y="1760010"/>
                </a:lnTo>
                <a:lnTo>
                  <a:pt x="1301191" y="1752695"/>
                </a:lnTo>
                <a:lnTo>
                  <a:pt x="1397203" y="1752695"/>
                </a:lnTo>
                <a:lnTo>
                  <a:pt x="1415796" y="1726787"/>
                </a:lnTo>
                <a:lnTo>
                  <a:pt x="1449628" y="1751475"/>
                </a:lnTo>
                <a:cubicBezTo>
                  <a:pt x="1452473" y="1753507"/>
                  <a:pt x="1453286" y="1755438"/>
                  <a:pt x="1452067" y="1757267"/>
                </a:cubicBezTo>
                <a:cubicBezTo>
                  <a:pt x="1450848" y="1759095"/>
                  <a:pt x="1448003" y="1760010"/>
                  <a:pt x="1443532" y="1760010"/>
                </a:cubicBezTo>
                <a:lnTo>
                  <a:pt x="1395984" y="1760010"/>
                </a:lnTo>
                <a:cubicBezTo>
                  <a:pt x="1380134" y="1787645"/>
                  <a:pt x="1361643" y="1812029"/>
                  <a:pt x="1340510" y="1833162"/>
                </a:cubicBezTo>
                <a:lnTo>
                  <a:pt x="1388059" y="1830419"/>
                </a:lnTo>
                <a:cubicBezTo>
                  <a:pt x="1386027" y="1821275"/>
                  <a:pt x="1382674" y="1811115"/>
                  <a:pt x="1378000" y="1799939"/>
                </a:cubicBezTo>
                <a:lnTo>
                  <a:pt x="1380439" y="1798110"/>
                </a:lnTo>
                <a:cubicBezTo>
                  <a:pt x="1401368" y="1805628"/>
                  <a:pt x="1416405" y="1813451"/>
                  <a:pt x="1425549" y="1821579"/>
                </a:cubicBezTo>
                <a:cubicBezTo>
                  <a:pt x="1433474" y="1828691"/>
                  <a:pt x="1437436" y="1836413"/>
                  <a:pt x="1437436" y="1844744"/>
                </a:cubicBezTo>
                <a:lnTo>
                  <a:pt x="1436161" y="1851941"/>
                </a:lnTo>
                <a:lnTo>
                  <a:pt x="1440789" y="1844744"/>
                </a:lnTo>
                <a:cubicBezTo>
                  <a:pt x="1449933" y="1818328"/>
                  <a:pt x="1455013" y="1781447"/>
                  <a:pt x="1456029" y="1734102"/>
                </a:cubicBezTo>
                <a:lnTo>
                  <a:pt x="1430121" y="1734102"/>
                </a:lnTo>
                <a:lnTo>
                  <a:pt x="1430121" y="1726787"/>
                </a:lnTo>
                <a:lnTo>
                  <a:pt x="1456029" y="1726787"/>
                </a:lnTo>
                <a:cubicBezTo>
                  <a:pt x="1456232" y="1722519"/>
                  <a:pt x="1456334" y="1718252"/>
                  <a:pt x="1456334" y="1713985"/>
                </a:cubicBezTo>
                <a:lnTo>
                  <a:pt x="1456334" y="1699355"/>
                </a:lnTo>
                <a:cubicBezTo>
                  <a:pt x="1456334" y="1685537"/>
                  <a:pt x="1455623" y="1669383"/>
                  <a:pt x="1454200" y="1650891"/>
                </a:cubicBezTo>
                <a:close/>
                <a:moveTo>
                  <a:pt x="759866" y="1650891"/>
                </a:moveTo>
                <a:lnTo>
                  <a:pt x="823569" y="1655463"/>
                </a:lnTo>
                <a:cubicBezTo>
                  <a:pt x="827227" y="1655870"/>
                  <a:pt x="829056" y="1657191"/>
                  <a:pt x="829056" y="1659426"/>
                </a:cubicBezTo>
                <a:cubicBezTo>
                  <a:pt x="829056" y="1665115"/>
                  <a:pt x="823468" y="1670602"/>
                  <a:pt x="812292" y="1675885"/>
                </a:cubicBezTo>
                <a:lnTo>
                  <a:pt x="812292" y="1683810"/>
                </a:lnTo>
                <a:cubicBezTo>
                  <a:pt x="812292" y="1703317"/>
                  <a:pt x="811479" y="1722215"/>
                  <a:pt x="809853" y="1740503"/>
                </a:cubicBezTo>
                <a:lnTo>
                  <a:pt x="870508" y="1740503"/>
                </a:lnTo>
                <a:lnTo>
                  <a:pt x="893368" y="1708499"/>
                </a:lnTo>
                <a:lnTo>
                  <a:pt x="933602" y="1738064"/>
                </a:lnTo>
                <a:cubicBezTo>
                  <a:pt x="937056" y="1740503"/>
                  <a:pt x="938072" y="1742839"/>
                  <a:pt x="936650" y="1745075"/>
                </a:cubicBezTo>
                <a:cubicBezTo>
                  <a:pt x="935024" y="1747310"/>
                  <a:pt x="931468" y="1748427"/>
                  <a:pt x="925982" y="1748427"/>
                </a:cubicBezTo>
                <a:lnTo>
                  <a:pt x="817778" y="1748427"/>
                </a:lnTo>
                <a:cubicBezTo>
                  <a:pt x="829157" y="1777079"/>
                  <a:pt x="844092" y="1800548"/>
                  <a:pt x="862584" y="1818836"/>
                </a:cubicBezTo>
                <a:cubicBezTo>
                  <a:pt x="880872" y="1837327"/>
                  <a:pt x="907999" y="1853990"/>
                  <a:pt x="943965" y="1868823"/>
                </a:cubicBezTo>
                <a:lnTo>
                  <a:pt x="942136" y="1873395"/>
                </a:lnTo>
                <a:cubicBezTo>
                  <a:pt x="929741" y="1875631"/>
                  <a:pt x="918972" y="1881015"/>
                  <a:pt x="909828" y="1889550"/>
                </a:cubicBezTo>
                <a:cubicBezTo>
                  <a:pt x="900480" y="1897881"/>
                  <a:pt x="891133" y="1910784"/>
                  <a:pt x="881786" y="1928259"/>
                </a:cubicBezTo>
                <a:cubicBezTo>
                  <a:pt x="857605" y="1903672"/>
                  <a:pt x="840435" y="1878374"/>
                  <a:pt x="830275" y="1852364"/>
                </a:cubicBezTo>
                <a:cubicBezTo>
                  <a:pt x="820318" y="1826964"/>
                  <a:pt x="813714" y="1792319"/>
                  <a:pt x="810463" y="1748427"/>
                </a:cubicBezTo>
                <a:lnTo>
                  <a:pt x="808939" y="1748427"/>
                </a:lnTo>
                <a:cubicBezTo>
                  <a:pt x="803452" y="1796992"/>
                  <a:pt x="788720" y="1834483"/>
                  <a:pt x="764743" y="1860899"/>
                </a:cubicBezTo>
                <a:cubicBezTo>
                  <a:pt x="741781" y="1886299"/>
                  <a:pt x="703580" y="1908447"/>
                  <a:pt x="650138" y="1927345"/>
                </a:cubicBezTo>
                <a:lnTo>
                  <a:pt x="648309" y="1923687"/>
                </a:lnTo>
                <a:cubicBezTo>
                  <a:pt x="684072" y="1897881"/>
                  <a:pt x="710082" y="1872583"/>
                  <a:pt x="726338" y="1847792"/>
                </a:cubicBezTo>
                <a:cubicBezTo>
                  <a:pt x="744016" y="1820767"/>
                  <a:pt x="754888" y="1787645"/>
                  <a:pt x="758952" y="1748427"/>
                </a:cubicBezTo>
                <a:lnTo>
                  <a:pt x="655929" y="1748427"/>
                </a:lnTo>
                <a:lnTo>
                  <a:pt x="655929" y="1740503"/>
                </a:lnTo>
                <a:lnTo>
                  <a:pt x="759866" y="1740503"/>
                </a:lnTo>
                <a:cubicBezTo>
                  <a:pt x="760882" y="1727701"/>
                  <a:pt x="761390" y="1715103"/>
                  <a:pt x="761390" y="1702707"/>
                </a:cubicBezTo>
                <a:cubicBezTo>
                  <a:pt x="761390" y="1684419"/>
                  <a:pt x="760882" y="1667147"/>
                  <a:pt x="759866" y="1650891"/>
                </a:cubicBezTo>
                <a:close/>
                <a:moveTo>
                  <a:pt x="1049274" y="1650587"/>
                </a:moveTo>
                <a:lnTo>
                  <a:pt x="1098042" y="1654549"/>
                </a:lnTo>
                <a:cubicBezTo>
                  <a:pt x="1101496" y="1654955"/>
                  <a:pt x="1103223" y="1656276"/>
                  <a:pt x="1103223" y="1658511"/>
                </a:cubicBezTo>
                <a:cubicBezTo>
                  <a:pt x="1103223" y="1662169"/>
                  <a:pt x="1099058" y="1665725"/>
                  <a:pt x="1090726" y="1669179"/>
                </a:cubicBezTo>
                <a:lnTo>
                  <a:pt x="1090726" y="1690515"/>
                </a:lnTo>
                <a:lnTo>
                  <a:pt x="1137666" y="1690515"/>
                </a:lnTo>
                <a:lnTo>
                  <a:pt x="1137666" y="1650587"/>
                </a:lnTo>
                <a:lnTo>
                  <a:pt x="1186434" y="1654549"/>
                </a:lnTo>
                <a:cubicBezTo>
                  <a:pt x="1189888" y="1654955"/>
                  <a:pt x="1191615" y="1656276"/>
                  <a:pt x="1191615" y="1658511"/>
                </a:cubicBezTo>
                <a:cubicBezTo>
                  <a:pt x="1191615" y="1662169"/>
                  <a:pt x="1187450" y="1665725"/>
                  <a:pt x="1179118" y="1669179"/>
                </a:cubicBezTo>
                <a:lnTo>
                  <a:pt x="1179118" y="1690515"/>
                </a:lnTo>
                <a:lnTo>
                  <a:pt x="1205331" y="1690515"/>
                </a:lnTo>
                <a:lnTo>
                  <a:pt x="1223924" y="1664303"/>
                </a:lnTo>
                <a:lnTo>
                  <a:pt x="1261414" y="1689296"/>
                </a:lnTo>
                <a:cubicBezTo>
                  <a:pt x="1264666" y="1691531"/>
                  <a:pt x="1265682" y="1693462"/>
                  <a:pt x="1264462" y="1695087"/>
                </a:cubicBezTo>
                <a:cubicBezTo>
                  <a:pt x="1263243" y="1696916"/>
                  <a:pt x="1260195" y="1697831"/>
                  <a:pt x="1255318" y="1697831"/>
                </a:cubicBezTo>
                <a:lnTo>
                  <a:pt x="1179118" y="1697831"/>
                </a:lnTo>
                <a:lnTo>
                  <a:pt x="1179118" y="1724653"/>
                </a:lnTo>
                <a:cubicBezTo>
                  <a:pt x="1179118" y="1729123"/>
                  <a:pt x="1176985" y="1731765"/>
                  <a:pt x="1172718" y="1732578"/>
                </a:cubicBezTo>
                <a:cubicBezTo>
                  <a:pt x="1158494" y="1734813"/>
                  <a:pt x="1146505" y="1735931"/>
                  <a:pt x="1136751" y="1735931"/>
                </a:cubicBezTo>
                <a:cubicBezTo>
                  <a:pt x="1137158" y="1723332"/>
                  <a:pt x="1137462" y="1710632"/>
                  <a:pt x="1137666" y="1697831"/>
                </a:cubicBezTo>
                <a:lnTo>
                  <a:pt x="1090726" y="1697831"/>
                </a:lnTo>
                <a:lnTo>
                  <a:pt x="1090726" y="1724653"/>
                </a:lnTo>
                <a:cubicBezTo>
                  <a:pt x="1090726" y="1729123"/>
                  <a:pt x="1088593" y="1731765"/>
                  <a:pt x="1084326" y="1732578"/>
                </a:cubicBezTo>
                <a:cubicBezTo>
                  <a:pt x="1070102" y="1734813"/>
                  <a:pt x="1058113" y="1735931"/>
                  <a:pt x="1048359" y="1735931"/>
                </a:cubicBezTo>
                <a:cubicBezTo>
                  <a:pt x="1048766" y="1723332"/>
                  <a:pt x="1049070" y="1710632"/>
                  <a:pt x="1049274" y="1697831"/>
                </a:cubicBezTo>
                <a:lnTo>
                  <a:pt x="975817" y="1697831"/>
                </a:lnTo>
                <a:lnTo>
                  <a:pt x="975817" y="1690515"/>
                </a:lnTo>
                <a:lnTo>
                  <a:pt x="1049274" y="1690515"/>
                </a:lnTo>
                <a:close/>
                <a:moveTo>
                  <a:pt x="3072841" y="1649977"/>
                </a:moveTo>
                <a:lnTo>
                  <a:pt x="3128619" y="1655159"/>
                </a:lnTo>
                <a:cubicBezTo>
                  <a:pt x="3132886" y="1655159"/>
                  <a:pt x="3135020" y="1656073"/>
                  <a:pt x="3135020" y="1657902"/>
                </a:cubicBezTo>
                <a:cubicBezTo>
                  <a:pt x="3135020" y="1658308"/>
                  <a:pt x="3134918" y="1658715"/>
                  <a:pt x="3134715" y="1659121"/>
                </a:cubicBezTo>
                <a:cubicBezTo>
                  <a:pt x="3160522" y="1661153"/>
                  <a:pt x="3173425" y="1667859"/>
                  <a:pt x="3173425" y="1679238"/>
                </a:cubicBezTo>
                <a:cubicBezTo>
                  <a:pt x="3173425" y="1685131"/>
                  <a:pt x="3171190" y="1690312"/>
                  <a:pt x="3166719" y="1694783"/>
                </a:cubicBezTo>
                <a:cubicBezTo>
                  <a:pt x="3162046" y="1699456"/>
                  <a:pt x="3156559" y="1701793"/>
                  <a:pt x="3150260" y="1701793"/>
                </a:cubicBezTo>
                <a:cubicBezTo>
                  <a:pt x="3143554" y="1701793"/>
                  <a:pt x="3139491" y="1698440"/>
                  <a:pt x="3138068" y="1691735"/>
                </a:cubicBezTo>
                <a:cubicBezTo>
                  <a:pt x="3135426" y="1680355"/>
                  <a:pt x="3132277" y="1671923"/>
                  <a:pt x="3128619" y="1666436"/>
                </a:cubicBezTo>
                <a:cubicBezTo>
                  <a:pt x="3128010" y="1666843"/>
                  <a:pt x="3125876" y="1667960"/>
                  <a:pt x="3122218" y="1669789"/>
                </a:cubicBezTo>
                <a:lnTo>
                  <a:pt x="3122218" y="1702098"/>
                </a:lnTo>
                <a:lnTo>
                  <a:pt x="3122218" y="1712461"/>
                </a:lnTo>
                <a:lnTo>
                  <a:pt x="3160318" y="1712461"/>
                </a:lnTo>
                <a:lnTo>
                  <a:pt x="3175254" y="1691430"/>
                </a:lnTo>
                <a:lnTo>
                  <a:pt x="3205124" y="1712461"/>
                </a:lnTo>
                <a:cubicBezTo>
                  <a:pt x="3207969" y="1714290"/>
                  <a:pt x="3208782" y="1716017"/>
                  <a:pt x="3207562" y="1717643"/>
                </a:cubicBezTo>
                <a:cubicBezTo>
                  <a:pt x="3206546" y="1719065"/>
                  <a:pt x="3204006" y="1719776"/>
                  <a:pt x="3199942" y="1719776"/>
                </a:cubicBezTo>
                <a:lnTo>
                  <a:pt x="3122218" y="1719776"/>
                </a:lnTo>
                <a:cubicBezTo>
                  <a:pt x="3122828" y="1749647"/>
                  <a:pt x="3125266" y="1774031"/>
                  <a:pt x="3129534" y="1792928"/>
                </a:cubicBezTo>
                <a:cubicBezTo>
                  <a:pt x="3130346" y="1791099"/>
                  <a:pt x="3131566" y="1788153"/>
                  <a:pt x="3133191" y="1784089"/>
                </a:cubicBezTo>
                <a:cubicBezTo>
                  <a:pt x="3138271" y="1768646"/>
                  <a:pt x="3142234" y="1752187"/>
                  <a:pt x="3145078" y="1734711"/>
                </a:cubicBezTo>
                <a:lnTo>
                  <a:pt x="3199638" y="1752695"/>
                </a:lnTo>
                <a:cubicBezTo>
                  <a:pt x="3203295" y="1753711"/>
                  <a:pt x="3205124" y="1755438"/>
                  <a:pt x="3205124" y="1757876"/>
                </a:cubicBezTo>
                <a:cubicBezTo>
                  <a:pt x="3205124" y="1760111"/>
                  <a:pt x="3203803" y="1762143"/>
                  <a:pt x="3201162" y="1763972"/>
                </a:cubicBezTo>
                <a:cubicBezTo>
                  <a:pt x="3198114" y="1766004"/>
                  <a:pt x="3193542" y="1767427"/>
                  <a:pt x="3187446" y="1768239"/>
                </a:cubicBezTo>
                <a:cubicBezTo>
                  <a:pt x="3175660" y="1798719"/>
                  <a:pt x="3162655" y="1823510"/>
                  <a:pt x="3148432" y="1842611"/>
                </a:cubicBezTo>
                <a:cubicBezTo>
                  <a:pt x="3152292" y="1849519"/>
                  <a:pt x="3157880" y="1857343"/>
                  <a:pt x="3165195" y="1866080"/>
                </a:cubicBezTo>
                <a:cubicBezTo>
                  <a:pt x="3168650" y="1869128"/>
                  <a:pt x="3171698" y="1868722"/>
                  <a:pt x="3174340" y="1864861"/>
                </a:cubicBezTo>
                <a:lnTo>
                  <a:pt x="3197504" y="1804511"/>
                </a:lnTo>
                <a:lnTo>
                  <a:pt x="3200552" y="1805730"/>
                </a:lnTo>
                <a:lnTo>
                  <a:pt x="3198723" y="1859679"/>
                </a:lnTo>
                <a:cubicBezTo>
                  <a:pt x="3197708" y="1870855"/>
                  <a:pt x="3198520" y="1879491"/>
                  <a:pt x="3201162" y="1885587"/>
                </a:cubicBezTo>
                <a:cubicBezTo>
                  <a:pt x="3206445" y="1891886"/>
                  <a:pt x="3209086" y="1898592"/>
                  <a:pt x="3209086" y="1905704"/>
                </a:cubicBezTo>
                <a:cubicBezTo>
                  <a:pt x="3209086" y="1913223"/>
                  <a:pt x="3206851" y="1918912"/>
                  <a:pt x="3202381" y="1922773"/>
                </a:cubicBezTo>
                <a:cubicBezTo>
                  <a:pt x="3198520" y="1926024"/>
                  <a:pt x="3193440" y="1927650"/>
                  <a:pt x="3187141" y="1927650"/>
                </a:cubicBezTo>
                <a:cubicBezTo>
                  <a:pt x="3159912" y="1927650"/>
                  <a:pt x="3135122" y="1912105"/>
                  <a:pt x="3112770" y="1881015"/>
                </a:cubicBezTo>
                <a:lnTo>
                  <a:pt x="3112160" y="1880406"/>
                </a:lnTo>
                <a:cubicBezTo>
                  <a:pt x="3089808" y="1897881"/>
                  <a:pt x="3059125" y="1913121"/>
                  <a:pt x="3020110" y="1926126"/>
                </a:cubicBezTo>
                <a:lnTo>
                  <a:pt x="3017062" y="1920944"/>
                </a:lnTo>
                <a:cubicBezTo>
                  <a:pt x="3052216" y="1895747"/>
                  <a:pt x="3078632" y="1872176"/>
                  <a:pt x="3096310" y="1850231"/>
                </a:cubicBezTo>
                <a:cubicBezTo>
                  <a:pt x="3083712" y="1821783"/>
                  <a:pt x="3076803" y="1778298"/>
                  <a:pt x="3075584" y="1719776"/>
                </a:cubicBezTo>
                <a:lnTo>
                  <a:pt x="2995117" y="1719776"/>
                </a:lnTo>
                <a:lnTo>
                  <a:pt x="2995117" y="1767325"/>
                </a:lnTo>
                <a:lnTo>
                  <a:pt x="3013100" y="1767325"/>
                </a:lnTo>
                <a:lnTo>
                  <a:pt x="3026206" y="1743246"/>
                </a:lnTo>
                <a:lnTo>
                  <a:pt x="3073146" y="1762753"/>
                </a:lnTo>
                <a:cubicBezTo>
                  <a:pt x="3076194" y="1764175"/>
                  <a:pt x="3077718" y="1766106"/>
                  <a:pt x="3077718" y="1768544"/>
                </a:cubicBezTo>
                <a:cubicBezTo>
                  <a:pt x="3077718" y="1772811"/>
                  <a:pt x="3073958" y="1777790"/>
                  <a:pt x="3066440" y="1783479"/>
                </a:cubicBezTo>
                <a:cubicBezTo>
                  <a:pt x="3066440" y="1798313"/>
                  <a:pt x="3065018" y="1818938"/>
                  <a:pt x="3062173" y="1845354"/>
                </a:cubicBezTo>
                <a:cubicBezTo>
                  <a:pt x="3060344" y="1859578"/>
                  <a:pt x="3055162" y="1869738"/>
                  <a:pt x="3046628" y="1875834"/>
                </a:cubicBezTo>
                <a:cubicBezTo>
                  <a:pt x="3037890" y="1882133"/>
                  <a:pt x="3022448" y="1886400"/>
                  <a:pt x="3000298" y="1888635"/>
                </a:cubicBezTo>
                <a:cubicBezTo>
                  <a:pt x="2999892" y="1869738"/>
                  <a:pt x="2994507" y="1857139"/>
                  <a:pt x="2984144" y="1850840"/>
                </a:cubicBezTo>
                <a:cubicBezTo>
                  <a:pt x="2978861" y="1865267"/>
                  <a:pt x="2971038" y="1878679"/>
                  <a:pt x="2960674" y="1891074"/>
                </a:cubicBezTo>
                <a:cubicBezTo>
                  <a:pt x="2951124" y="1902453"/>
                  <a:pt x="2938018" y="1914747"/>
                  <a:pt x="2921355" y="1927954"/>
                </a:cubicBezTo>
                <a:lnTo>
                  <a:pt x="2918002" y="1924602"/>
                </a:lnTo>
                <a:cubicBezTo>
                  <a:pt x="2928975" y="1901031"/>
                  <a:pt x="2936290" y="1879999"/>
                  <a:pt x="2939948" y="1861508"/>
                </a:cubicBezTo>
                <a:cubicBezTo>
                  <a:pt x="2944012" y="1841391"/>
                  <a:pt x="2946044" y="1814467"/>
                  <a:pt x="2946044" y="1780736"/>
                </a:cubicBezTo>
                <a:lnTo>
                  <a:pt x="2946044" y="1753914"/>
                </a:lnTo>
                <a:cubicBezTo>
                  <a:pt x="2946044" y="1738064"/>
                  <a:pt x="2945536" y="1720183"/>
                  <a:pt x="2944520" y="1700269"/>
                </a:cubicBezTo>
                <a:lnTo>
                  <a:pt x="3003042" y="1712461"/>
                </a:lnTo>
                <a:lnTo>
                  <a:pt x="3075584" y="1712461"/>
                </a:lnTo>
                <a:cubicBezTo>
                  <a:pt x="3075381" y="1709819"/>
                  <a:pt x="3075279" y="1705755"/>
                  <a:pt x="3075279" y="1700269"/>
                </a:cubicBezTo>
                <a:cubicBezTo>
                  <a:pt x="3075076" y="1681778"/>
                  <a:pt x="3074263" y="1665014"/>
                  <a:pt x="3072841" y="1649977"/>
                </a:cubicBezTo>
                <a:close/>
                <a:moveTo>
                  <a:pt x="3348532" y="1649672"/>
                </a:moveTo>
                <a:lnTo>
                  <a:pt x="3407664" y="1654244"/>
                </a:lnTo>
                <a:cubicBezTo>
                  <a:pt x="3414166" y="1654447"/>
                  <a:pt x="3417417" y="1656276"/>
                  <a:pt x="3417417" y="1659731"/>
                </a:cubicBezTo>
                <a:cubicBezTo>
                  <a:pt x="3417417" y="1664404"/>
                  <a:pt x="3411931" y="1669281"/>
                  <a:pt x="3400958" y="1674361"/>
                </a:cubicBezTo>
                <a:cubicBezTo>
                  <a:pt x="3400958" y="1690211"/>
                  <a:pt x="3400450" y="1706771"/>
                  <a:pt x="3399434" y="1724043"/>
                </a:cubicBezTo>
                <a:lnTo>
                  <a:pt x="3457651" y="1724043"/>
                </a:lnTo>
                <a:lnTo>
                  <a:pt x="3472891" y="1697831"/>
                </a:lnTo>
                <a:lnTo>
                  <a:pt x="3521049" y="1720386"/>
                </a:lnTo>
                <a:cubicBezTo>
                  <a:pt x="3525113" y="1722011"/>
                  <a:pt x="3527145" y="1724043"/>
                  <a:pt x="3527145" y="1726482"/>
                </a:cubicBezTo>
                <a:cubicBezTo>
                  <a:pt x="3527145" y="1731359"/>
                  <a:pt x="3522776" y="1736845"/>
                  <a:pt x="3514039" y="1742941"/>
                </a:cubicBezTo>
                <a:cubicBezTo>
                  <a:pt x="3513226" y="1783378"/>
                  <a:pt x="3510991" y="1824018"/>
                  <a:pt x="3507333" y="1864861"/>
                </a:cubicBezTo>
                <a:cubicBezTo>
                  <a:pt x="3505708" y="1884368"/>
                  <a:pt x="3499104" y="1898795"/>
                  <a:pt x="3487521" y="1908142"/>
                </a:cubicBezTo>
                <a:cubicBezTo>
                  <a:pt x="3475939" y="1917490"/>
                  <a:pt x="3456026" y="1923281"/>
                  <a:pt x="3427780" y="1925516"/>
                </a:cubicBezTo>
                <a:cubicBezTo>
                  <a:pt x="3427171" y="1910073"/>
                  <a:pt x="3422904" y="1898592"/>
                  <a:pt x="3414979" y="1891074"/>
                </a:cubicBezTo>
                <a:cubicBezTo>
                  <a:pt x="3407054" y="1883759"/>
                  <a:pt x="3390696" y="1876748"/>
                  <a:pt x="3365906" y="1870043"/>
                </a:cubicBezTo>
                <a:lnTo>
                  <a:pt x="3367735" y="1864861"/>
                </a:lnTo>
                <a:lnTo>
                  <a:pt x="3425342" y="1866080"/>
                </a:lnTo>
                <a:cubicBezTo>
                  <a:pt x="3435299" y="1866283"/>
                  <a:pt x="3442817" y="1864658"/>
                  <a:pt x="3447898" y="1861203"/>
                </a:cubicBezTo>
                <a:cubicBezTo>
                  <a:pt x="3452774" y="1857749"/>
                  <a:pt x="3455822" y="1852161"/>
                  <a:pt x="3457041" y="1844439"/>
                </a:cubicBezTo>
                <a:cubicBezTo>
                  <a:pt x="3460496" y="1813350"/>
                  <a:pt x="3462629" y="1775656"/>
                  <a:pt x="3463442" y="1731359"/>
                </a:cubicBezTo>
                <a:lnTo>
                  <a:pt x="3399129" y="1731359"/>
                </a:lnTo>
                <a:cubicBezTo>
                  <a:pt x="3399129" y="1732375"/>
                  <a:pt x="3399028" y="1733289"/>
                  <a:pt x="3398824" y="1734102"/>
                </a:cubicBezTo>
                <a:cubicBezTo>
                  <a:pt x="3397808" y="1743652"/>
                  <a:pt x="3396386" y="1754219"/>
                  <a:pt x="3394557" y="1765801"/>
                </a:cubicBezTo>
                <a:cubicBezTo>
                  <a:pt x="3415284" y="1772303"/>
                  <a:pt x="3430016" y="1779212"/>
                  <a:pt x="3438753" y="1786527"/>
                </a:cubicBezTo>
                <a:cubicBezTo>
                  <a:pt x="3446678" y="1793233"/>
                  <a:pt x="3450640" y="1801259"/>
                  <a:pt x="3450640" y="1810607"/>
                </a:cubicBezTo>
                <a:cubicBezTo>
                  <a:pt x="3450640" y="1819141"/>
                  <a:pt x="3447389" y="1826355"/>
                  <a:pt x="3440887" y="1832247"/>
                </a:cubicBezTo>
                <a:cubicBezTo>
                  <a:pt x="3434384" y="1838140"/>
                  <a:pt x="3426561" y="1841087"/>
                  <a:pt x="3417417" y="1841087"/>
                </a:cubicBezTo>
                <a:cubicBezTo>
                  <a:pt x="3406038" y="1841087"/>
                  <a:pt x="3399536" y="1833771"/>
                  <a:pt x="3397910" y="1819141"/>
                </a:cubicBezTo>
                <a:cubicBezTo>
                  <a:pt x="3396082" y="1804104"/>
                  <a:pt x="3393846" y="1791709"/>
                  <a:pt x="3391204" y="1781955"/>
                </a:cubicBezTo>
                <a:cubicBezTo>
                  <a:pt x="3383280" y="1816906"/>
                  <a:pt x="3368751" y="1845151"/>
                  <a:pt x="3347618" y="1866690"/>
                </a:cubicBezTo>
                <a:cubicBezTo>
                  <a:pt x="3326485" y="1888229"/>
                  <a:pt x="3293160" y="1908447"/>
                  <a:pt x="3247644" y="1927345"/>
                </a:cubicBezTo>
                <a:lnTo>
                  <a:pt x="3244596" y="1924297"/>
                </a:lnTo>
                <a:cubicBezTo>
                  <a:pt x="3274872" y="1898897"/>
                  <a:pt x="3298240" y="1873395"/>
                  <a:pt x="3314700" y="1847792"/>
                </a:cubicBezTo>
                <a:cubicBezTo>
                  <a:pt x="3330143" y="1823815"/>
                  <a:pt x="3340303" y="1798211"/>
                  <a:pt x="3345180" y="1770983"/>
                </a:cubicBezTo>
                <a:cubicBezTo>
                  <a:pt x="3347212" y="1759400"/>
                  <a:pt x="3348736" y="1746192"/>
                  <a:pt x="3349752" y="1731359"/>
                </a:cubicBezTo>
                <a:lnTo>
                  <a:pt x="3251606" y="1731359"/>
                </a:lnTo>
                <a:lnTo>
                  <a:pt x="3251606" y="1724043"/>
                </a:lnTo>
                <a:lnTo>
                  <a:pt x="3350361" y="1724043"/>
                </a:lnTo>
                <a:cubicBezTo>
                  <a:pt x="3351987" y="1693970"/>
                  <a:pt x="3351377" y="1669179"/>
                  <a:pt x="3348532" y="1649672"/>
                </a:cubicBezTo>
                <a:close/>
                <a:moveTo>
                  <a:pt x="2158288" y="1649672"/>
                </a:moveTo>
                <a:lnTo>
                  <a:pt x="2207361" y="1669789"/>
                </a:lnTo>
                <a:cubicBezTo>
                  <a:pt x="2209800" y="1670399"/>
                  <a:pt x="2211019" y="1671821"/>
                  <a:pt x="2211019" y="1674056"/>
                </a:cubicBezTo>
                <a:cubicBezTo>
                  <a:pt x="2211019" y="1678323"/>
                  <a:pt x="2206548" y="1683607"/>
                  <a:pt x="2197608" y="1689906"/>
                </a:cubicBezTo>
                <a:lnTo>
                  <a:pt x="2197608" y="1698135"/>
                </a:lnTo>
                <a:cubicBezTo>
                  <a:pt x="2197608" y="1718252"/>
                  <a:pt x="2198014" y="1734915"/>
                  <a:pt x="2198827" y="1748123"/>
                </a:cubicBezTo>
                <a:cubicBezTo>
                  <a:pt x="2198827" y="1751171"/>
                  <a:pt x="2198116" y="1753203"/>
                  <a:pt x="2196693" y="1754219"/>
                </a:cubicBezTo>
                <a:cubicBezTo>
                  <a:pt x="2184298" y="1756454"/>
                  <a:pt x="2168245" y="1758181"/>
                  <a:pt x="2148535" y="1759400"/>
                </a:cubicBezTo>
                <a:lnTo>
                  <a:pt x="2148535" y="1740807"/>
                </a:lnTo>
                <a:lnTo>
                  <a:pt x="2120798" y="1740807"/>
                </a:lnTo>
                <a:cubicBezTo>
                  <a:pt x="2122017" y="1760721"/>
                  <a:pt x="2124760" y="1778095"/>
                  <a:pt x="2129028" y="1792928"/>
                </a:cubicBezTo>
                <a:lnTo>
                  <a:pt x="2163165" y="1792928"/>
                </a:lnTo>
                <a:lnTo>
                  <a:pt x="2184501" y="1763058"/>
                </a:lnTo>
                <a:lnTo>
                  <a:pt x="2224735" y="1791709"/>
                </a:lnTo>
                <a:cubicBezTo>
                  <a:pt x="2227783" y="1793741"/>
                  <a:pt x="2228697" y="1795671"/>
                  <a:pt x="2227478" y="1797500"/>
                </a:cubicBezTo>
                <a:cubicBezTo>
                  <a:pt x="2226259" y="1799329"/>
                  <a:pt x="2223312" y="1800243"/>
                  <a:pt x="2218639" y="1800243"/>
                </a:cubicBezTo>
                <a:lnTo>
                  <a:pt x="2131466" y="1800243"/>
                </a:lnTo>
                <a:cubicBezTo>
                  <a:pt x="2141220" y="1830927"/>
                  <a:pt x="2158390" y="1853177"/>
                  <a:pt x="2182977" y="1866995"/>
                </a:cubicBezTo>
                <a:cubicBezTo>
                  <a:pt x="2188667" y="1870855"/>
                  <a:pt x="2193137" y="1868620"/>
                  <a:pt x="2196388" y="1860289"/>
                </a:cubicBezTo>
                <a:lnTo>
                  <a:pt x="2214067" y="1818227"/>
                </a:lnTo>
                <a:lnTo>
                  <a:pt x="2219553" y="1819751"/>
                </a:lnTo>
                <a:lnTo>
                  <a:pt x="2220772" y="1860594"/>
                </a:lnTo>
                <a:cubicBezTo>
                  <a:pt x="2220976" y="1870144"/>
                  <a:pt x="2223109" y="1877358"/>
                  <a:pt x="2227173" y="1882235"/>
                </a:cubicBezTo>
                <a:cubicBezTo>
                  <a:pt x="2232863" y="1888331"/>
                  <a:pt x="2235606" y="1894325"/>
                  <a:pt x="2235403" y="1900218"/>
                </a:cubicBezTo>
                <a:cubicBezTo>
                  <a:pt x="2235403" y="1916880"/>
                  <a:pt x="2224024" y="1925211"/>
                  <a:pt x="2201265" y="1925211"/>
                </a:cubicBezTo>
                <a:cubicBezTo>
                  <a:pt x="2175256" y="1925211"/>
                  <a:pt x="2150973" y="1915255"/>
                  <a:pt x="2128418" y="1895341"/>
                </a:cubicBezTo>
                <a:cubicBezTo>
                  <a:pt x="2117242" y="1885587"/>
                  <a:pt x="2107387" y="1873192"/>
                  <a:pt x="2098852" y="1858155"/>
                </a:cubicBezTo>
                <a:cubicBezTo>
                  <a:pt x="2066340" y="1877663"/>
                  <a:pt x="2029561" y="1896763"/>
                  <a:pt x="1988515" y="1915458"/>
                </a:cubicBezTo>
                <a:cubicBezTo>
                  <a:pt x="1987702" y="1922976"/>
                  <a:pt x="1985975" y="1927040"/>
                  <a:pt x="1983333" y="1927650"/>
                </a:cubicBezTo>
                <a:cubicBezTo>
                  <a:pt x="1981301" y="1927650"/>
                  <a:pt x="1979777" y="1927243"/>
                  <a:pt x="1978761" y="1926430"/>
                </a:cubicBezTo>
                <a:cubicBezTo>
                  <a:pt x="1977745" y="1925618"/>
                  <a:pt x="1976628" y="1923687"/>
                  <a:pt x="1975408" y="1920639"/>
                </a:cubicBezTo>
                <a:lnTo>
                  <a:pt x="1956816" y="1873395"/>
                </a:lnTo>
                <a:cubicBezTo>
                  <a:pt x="1963115" y="1870957"/>
                  <a:pt x="1967382" y="1868112"/>
                  <a:pt x="1969617" y="1864861"/>
                </a:cubicBezTo>
                <a:cubicBezTo>
                  <a:pt x="1972056" y="1861203"/>
                  <a:pt x="1973275" y="1855514"/>
                  <a:pt x="1973275" y="1847792"/>
                </a:cubicBezTo>
                <a:lnTo>
                  <a:pt x="1973275" y="1734102"/>
                </a:lnTo>
                <a:cubicBezTo>
                  <a:pt x="1973275" y="1721707"/>
                  <a:pt x="1972868" y="1697526"/>
                  <a:pt x="1972056" y="1661559"/>
                </a:cubicBezTo>
                <a:lnTo>
                  <a:pt x="2028139" y="1674971"/>
                </a:lnTo>
                <a:lnTo>
                  <a:pt x="2143658" y="1674971"/>
                </a:lnTo>
                <a:close/>
                <a:moveTo>
                  <a:pt x="452171" y="1649672"/>
                </a:moveTo>
                <a:cubicBezTo>
                  <a:pt x="475132" y="1650485"/>
                  <a:pt x="491287" y="1653127"/>
                  <a:pt x="500634" y="1657597"/>
                </a:cubicBezTo>
                <a:cubicBezTo>
                  <a:pt x="508762" y="1661661"/>
                  <a:pt x="512826" y="1667655"/>
                  <a:pt x="512826" y="1675580"/>
                </a:cubicBezTo>
                <a:cubicBezTo>
                  <a:pt x="512419" y="1684724"/>
                  <a:pt x="506933" y="1692243"/>
                  <a:pt x="496367" y="1698135"/>
                </a:cubicBezTo>
                <a:lnTo>
                  <a:pt x="550621" y="1698135"/>
                </a:lnTo>
                <a:lnTo>
                  <a:pt x="572262" y="1667655"/>
                </a:lnTo>
                <a:lnTo>
                  <a:pt x="611886" y="1697221"/>
                </a:lnTo>
                <a:cubicBezTo>
                  <a:pt x="614731" y="1699456"/>
                  <a:pt x="615543" y="1701488"/>
                  <a:pt x="614324" y="1703317"/>
                </a:cubicBezTo>
                <a:cubicBezTo>
                  <a:pt x="613105" y="1705146"/>
                  <a:pt x="610159" y="1706060"/>
                  <a:pt x="605485" y="1706060"/>
                </a:cubicBezTo>
                <a:lnTo>
                  <a:pt x="408889" y="1706060"/>
                </a:lnTo>
                <a:lnTo>
                  <a:pt x="408889" y="1751475"/>
                </a:lnTo>
                <a:cubicBezTo>
                  <a:pt x="408889" y="1795163"/>
                  <a:pt x="403199" y="1829809"/>
                  <a:pt x="391820" y="1855412"/>
                </a:cubicBezTo>
                <a:cubicBezTo>
                  <a:pt x="381051" y="1879796"/>
                  <a:pt x="361340" y="1903672"/>
                  <a:pt x="332689" y="1927040"/>
                </a:cubicBezTo>
                <a:lnTo>
                  <a:pt x="328727" y="1923992"/>
                </a:lnTo>
                <a:cubicBezTo>
                  <a:pt x="339293" y="1895544"/>
                  <a:pt x="346303" y="1871059"/>
                  <a:pt x="349758" y="1850535"/>
                </a:cubicBezTo>
                <a:cubicBezTo>
                  <a:pt x="353415" y="1828996"/>
                  <a:pt x="355244" y="1800243"/>
                  <a:pt x="355244" y="1764277"/>
                </a:cubicBezTo>
                <a:lnTo>
                  <a:pt x="355244" y="1747513"/>
                </a:lnTo>
                <a:cubicBezTo>
                  <a:pt x="355244" y="1738775"/>
                  <a:pt x="354635" y="1716830"/>
                  <a:pt x="353415" y="1681676"/>
                </a:cubicBezTo>
                <a:lnTo>
                  <a:pt x="414680" y="1698135"/>
                </a:lnTo>
                <a:lnTo>
                  <a:pt x="462534" y="1698135"/>
                </a:lnTo>
                <a:cubicBezTo>
                  <a:pt x="460502" y="1696307"/>
                  <a:pt x="459283" y="1693563"/>
                  <a:pt x="458876" y="1689906"/>
                </a:cubicBezTo>
                <a:cubicBezTo>
                  <a:pt x="457454" y="1675275"/>
                  <a:pt x="454304" y="1662982"/>
                  <a:pt x="449427" y="1653025"/>
                </a:cubicBezTo>
                <a:close/>
                <a:moveTo>
                  <a:pt x="2386431" y="1649367"/>
                </a:moveTo>
                <a:lnTo>
                  <a:pt x="2435199" y="1654244"/>
                </a:lnTo>
                <a:cubicBezTo>
                  <a:pt x="2441702" y="1654854"/>
                  <a:pt x="2444953" y="1656175"/>
                  <a:pt x="2444953" y="1658207"/>
                </a:cubicBezTo>
                <a:cubicBezTo>
                  <a:pt x="2444953" y="1662880"/>
                  <a:pt x="2441600" y="1667046"/>
                  <a:pt x="2434894" y="1670703"/>
                </a:cubicBezTo>
                <a:lnTo>
                  <a:pt x="2433675" y="1683810"/>
                </a:lnTo>
                <a:lnTo>
                  <a:pt x="2493721" y="1683810"/>
                </a:lnTo>
                <a:lnTo>
                  <a:pt x="2511704" y="1658511"/>
                </a:lnTo>
                <a:lnTo>
                  <a:pt x="2547061" y="1683200"/>
                </a:lnTo>
                <a:cubicBezTo>
                  <a:pt x="2549702" y="1685029"/>
                  <a:pt x="2550515" y="1686756"/>
                  <a:pt x="2549499" y="1688382"/>
                </a:cubicBezTo>
                <a:cubicBezTo>
                  <a:pt x="2548484" y="1690007"/>
                  <a:pt x="2545842" y="1690820"/>
                  <a:pt x="2541574" y="1690820"/>
                </a:cubicBezTo>
                <a:lnTo>
                  <a:pt x="2433370" y="1690820"/>
                </a:lnTo>
                <a:lnTo>
                  <a:pt x="2431237" y="1716728"/>
                </a:lnTo>
                <a:lnTo>
                  <a:pt x="2450134" y="1716728"/>
                </a:lnTo>
                <a:lnTo>
                  <a:pt x="2465374" y="1691430"/>
                </a:lnTo>
                <a:lnTo>
                  <a:pt x="2516581" y="1710632"/>
                </a:lnTo>
                <a:cubicBezTo>
                  <a:pt x="2519629" y="1712258"/>
                  <a:pt x="2521153" y="1714391"/>
                  <a:pt x="2521153" y="1717033"/>
                </a:cubicBezTo>
                <a:cubicBezTo>
                  <a:pt x="2521153" y="1721097"/>
                  <a:pt x="2516886" y="1725872"/>
                  <a:pt x="2508351" y="1731359"/>
                </a:cubicBezTo>
                <a:lnTo>
                  <a:pt x="2508351" y="1848707"/>
                </a:lnTo>
                <a:lnTo>
                  <a:pt x="2523591" y="1827066"/>
                </a:lnTo>
                <a:lnTo>
                  <a:pt x="2555900" y="1851755"/>
                </a:lnTo>
                <a:cubicBezTo>
                  <a:pt x="2558745" y="1853787"/>
                  <a:pt x="2559558" y="1855717"/>
                  <a:pt x="2558338" y="1857546"/>
                </a:cubicBezTo>
                <a:cubicBezTo>
                  <a:pt x="2557119" y="1859375"/>
                  <a:pt x="2554274" y="1860289"/>
                  <a:pt x="2549804" y="1860289"/>
                </a:cubicBezTo>
                <a:lnTo>
                  <a:pt x="2272131" y="1860289"/>
                </a:lnTo>
                <a:lnTo>
                  <a:pt x="2272131" y="1853279"/>
                </a:lnTo>
                <a:lnTo>
                  <a:pt x="2313279" y="1853279"/>
                </a:lnTo>
                <a:lnTo>
                  <a:pt x="2313279" y="1756047"/>
                </a:lnTo>
                <a:cubicBezTo>
                  <a:pt x="2313279" y="1737759"/>
                  <a:pt x="2312974" y="1720183"/>
                  <a:pt x="2312365" y="1703317"/>
                </a:cubicBezTo>
                <a:lnTo>
                  <a:pt x="2361742" y="1716728"/>
                </a:lnTo>
                <a:lnTo>
                  <a:pt x="2382774" y="1716728"/>
                </a:lnTo>
                <a:lnTo>
                  <a:pt x="2384907" y="1690820"/>
                </a:lnTo>
                <a:lnTo>
                  <a:pt x="2280666" y="1690820"/>
                </a:lnTo>
                <a:lnTo>
                  <a:pt x="2280666" y="1683810"/>
                </a:lnTo>
                <a:lnTo>
                  <a:pt x="2385212" y="1683810"/>
                </a:lnTo>
                <a:lnTo>
                  <a:pt x="2385517" y="1682286"/>
                </a:lnTo>
                <a:cubicBezTo>
                  <a:pt x="2386533" y="1667859"/>
                  <a:pt x="2386838" y="1656886"/>
                  <a:pt x="2386431" y="1649367"/>
                </a:cubicBezTo>
                <a:close/>
                <a:moveTo>
                  <a:pt x="49378" y="1648453"/>
                </a:moveTo>
                <a:lnTo>
                  <a:pt x="103937" y="1659426"/>
                </a:lnTo>
                <a:cubicBezTo>
                  <a:pt x="108204" y="1660442"/>
                  <a:pt x="110338" y="1662575"/>
                  <a:pt x="110338" y="1665827"/>
                </a:cubicBezTo>
                <a:cubicBezTo>
                  <a:pt x="110338" y="1670297"/>
                  <a:pt x="104445" y="1673751"/>
                  <a:pt x="92659" y="1676190"/>
                </a:cubicBezTo>
                <a:cubicBezTo>
                  <a:pt x="85750" y="1693462"/>
                  <a:pt x="78130" y="1709718"/>
                  <a:pt x="69799" y="1724958"/>
                </a:cubicBezTo>
                <a:lnTo>
                  <a:pt x="83820" y="1726177"/>
                </a:lnTo>
                <a:cubicBezTo>
                  <a:pt x="88494" y="1726380"/>
                  <a:pt x="90830" y="1728209"/>
                  <a:pt x="90830" y="1731663"/>
                </a:cubicBezTo>
                <a:cubicBezTo>
                  <a:pt x="90830" y="1733289"/>
                  <a:pt x="89814" y="1735118"/>
                  <a:pt x="87782" y="1737150"/>
                </a:cubicBezTo>
                <a:cubicBezTo>
                  <a:pt x="85547" y="1739385"/>
                  <a:pt x="82398" y="1741214"/>
                  <a:pt x="78334" y="1742636"/>
                </a:cubicBezTo>
                <a:lnTo>
                  <a:pt x="78334" y="1912715"/>
                </a:lnTo>
                <a:cubicBezTo>
                  <a:pt x="78334" y="1917185"/>
                  <a:pt x="77521" y="1920233"/>
                  <a:pt x="75895" y="1921858"/>
                </a:cubicBezTo>
                <a:cubicBezTo>
                  <a:pt x="74473" y="1923281"/>
                  <a:pt x="71323" y="1924500"/>
                  <a:pt x="66446" y="1925516"/>
                </a:cubicBezTo>
                <a:cubicBezTo>
                  <a:pt x="45110" y="1926939"/>
                  <a:pt x="33020" y="1927650"/>
                  <a:pt x="30175" y="1927650"/>
                </a:cubicBezTo>
                <a:cubicBezTo>
                  <a:pt x="30988" y="1895544"/>
                  <a:pt x="31394" y="1857749"/>
                  <a:pt x="31394" y="1814264"/>
                </a:cubicBezTo>
                <a:lnTo>
                  <a:pt x="31394" y="1778603"/>
                </a:lnTo>
                <a:cubicBezTo>
                  <a:pt x="24485" y="1785918"/>
                  <a:pt x="15849" y="1794147"/>
                  <a:pt x="5486" y="1803291"/>
                </a:cubicBezTo>
                <a:lnTo>
                  <a:pt x="1219" y="1799329"/>
                </a:lnTo>
                <a:cubicBezTo>
                  <a:pt x="21539" y="1755844"/>
                  <a:pt x="35966" y="1716017"/>
                  <a:pt x="44501" y="1679847"/>
                </a:cubicBezTo>
                <a:cubicBezTo>
                  <a:pt x="46939" y="1669281"/>
                  <a:pt x="48565" y="1658816"/>
                  <a:pt x="49378" y="1648453"/>
                </a:cubicBezTo>
                <a:close/>
                <a:moveTo>
                  <a:pt x="2828848" y="1648148"/>
                </a:moveTo>
                <a:lnTo>
                  <a:pt x="2868168" y="1675885"/>
                </a:lnTo>
                <a:cubicBezTo>
                  <a:pt x="2871825" y="1678323"/>
                  <a:pt x="2872841" y="1680660"/>
                  <a:pt x="2871216" y="1682895"/>
                </a:cubicBezTo>
                <a:cubicBezTo>
                  <a:pt x="2869793" y="1684927"/>
                  <a:pt x="2866339" y="1685943"/>
                  <a:pt x="2860852" y="1685943"/>
                </a:cubicBezTo>
                <a:lnTo>
                  <a:pt x="2771546" y="1685943"/>
                </a:lnTo>
                <a:lnTo>
                  <a:pt x="2771546" y="1780127"/>
                </a:lnTo>
                <a:lnTo>
                  <a:pt x="2797149" y="1780127"/>
                </a:lnTo>
                <a:lnTo>
                  <a:pt x="2818485" y="1750256"/>
                </a:lnTo>
                <a:lnTo>
                  <a:pt x="2857804" y="1778603"/>
                </a:lnTo>
                <a:cubicBezTo>
                  <a:pt x="2860852" y="1780838"/>
                  <a:pt x="2861767" y="1782870"/>
                  <a:pt x="2860548" y="1784699"/>
                </a:cubicBezTo>
                <a:cubicBezTo>
                  <a:pt x="2859328" y="1786527"/>
                  <a:pt x="2856280" y="1787442"/>
                  <a:pt x="2851404" y="1787442"/>
                </a:cubicBezTo>
                <a:lnTo>
                  <a:pt x="2771546" y="1787442"/>
                </a:lnTo>
                <a:lnTo>
                  <a:pt x="2771546" y="1903266"/>
                </a:lnTo>
                <a:lnTo>
                  <a:pt x="2815742" y="1903266"/>
                </a:lnTo>
                <a:lnTo>
                  <a:pt x="2838907" y="1870652"/>
                </a:lnTo>
                <a:lnTo>
                  <a:pt x="2879140" y="1900218"/>
                </a:lnTo>
                <a:cubicBezTo>
                  <a:pt x="2882798" y="1902859"/>
                  <a:pt x="2883814" y="1905298"/>
                  <a:pt x="2882188" y="1907533"/>
                </a:cubicBezTo>
                <a:cubicBezTo>
                  <a:pt x="2880563" y="1909971"/>
                  <a:pt x="2876905" y="1911191"/>
                  <a:pt x="2871216" y="1911191"/>
                </a:cubicBezTo>
                <a:lnTo>
                  <a:pt x="2594152" y="1911191"/>
                </a:lnTo>
                <a:lnTo>
                  <a:pt x="2594152" y="1903266"/>
                </a:lnTo>
                <a:lnTo>
                  <a:pt x="2633776" y="1903266"/>
                </a:lnTo>
                <a:lnTo>
                  <a:pt x="2633776" y="1802377"/>
                </a:lnTo>
                <a:cubicBezTo>
                  <a:pt x="2633776" y="1776571"/>
                  <a:pt x="2633370" y="1756352"/>
                  <a:pt x="2632557" y="1741722"/>
                </a:cubicBezTo>
                <a:lnTo>
                  <a:pt x="2688336" y="1745379"/>
                </a:lnTo>
                <a:cubicBezTo>
                  <a:pt x="2694838" y="1745786"/>
                  <a:pt x="2698090" y="1747310"/>
                  <a:pt x="2698090" y="1749951"/>
                </a:cubicBezTo>
                <a:cubicBezTo>
                  <a:pt x="2698090" y="1755235"/>
                  <a:pt x="2693009" y="1760315"/>
                  <a:pt x="2682849" y="1765191"/>
                </a:cubicBezTo>
                <a:lnTo>
                  <a:pt x="2682849" y="1903266"/>
                </a:lnTo>
                <a:lnTo>
                  <a:pt x="2721254" y="1903266"/>
                </a:lnTo>
                <a:lnTo>
                  <a:pt x="2721254" y="1685943"/>
                </a:lnTo>
                <a:lnTo>
                  <a:pt x="2607868" y="1685943"/>
                </a:lnTo>
                <a:lnTo>
                  <a:pt x="2607868" y="1678019"/>
                </a:lnTo>
                <a:lnTo>
                  <a:pt x="2807512" y="1678019"/>
                </a:lnTo>
                <a:close/>
                <a:moveTo>
                  <a:pt x="157277" y="1647843"/>
                </a:moveTo>
                <a:lnTo>
                  <a:pt x="215189" y="1652720"/>
                </a:lnTo>
                <a:cubicBezTo>
                  <a:pt x="219050" y="1652923"/>
                  <a:pt x="220980" y="1654244"/>
                  <a:pt x="220980" y="1656683"/>
                </a:cubicBezTo>
                <a:cubicBezTo>
                  <a:pt x="220980" y="1658918"/>
                  <a:pt x="219862" y="1660950"/>
                  <a:pt x="217627" y="1662779"/>
                </a:cubicBezTo>
                <a:cubicBezTo>
                  <a:pt x="215392" y="1664607"/>
                  <a:pt x="211531" y="1666741"/>
                  <a:pt x="206045" y="1669179"/>
                </a:cubicBezTo>
                <a:lnTo>
                  <a:pt x="206045" y="1695087"/>
                </a:lnTo>
                <a:lnTo>
                  <a:pt x="235001" y="1695087"/>
                </a:lnTo>
                <a:lnTo>
                  <a:pt x="254508" y="1667960"/>
                </a:lnTo>
                <a:lnTo>
                  <a:pt x="291084" y="1694783"/>
                </a:lnTo>
                <a:cubicBezTo>
                  <a:pt x="293725" y="1696611"/>
                  <a:pt x="294538" y="1698339"/>
                  <a:pt x="293522" y="1699964"/>
                </a:cubicBezTo>
                <a:cubicBezTo>
                  <a:pt x="292506" y="1701590"/>
                  <a:pt x="289865" y="1702403"/>
                  <a:pt x="285597" y="1702403"/>
                </a:cubicBezTo>
                <a:lnTo>
                  <a:pt x="206045" y="1702403"/>
                </a:lnTo>
                <a:lnTo>
                  <a:pt x="206045" y="1736235"/>
                </a:lnTo>
                <a:lnTo>
                  <a:pt x="223114" y="1736235"/>
                </a:lnTo>
                <a:lnTo>
                  <a:pt x="235610" y="1713071"/>
                </a:lnTo>
                <a:lnTo>
                  <a:pt x="275234" y="1728615"/>
                </a:lnTo>
                <a:cubicBezTo>
                  <a:pt x="280924" y="1730851"/>
                  <a:pt x="283769" y="1733594"/>
                  <a:pt x="283769" y="1736845"/>
                </a:cubicBezTo>
                <a:cubicBezTo>
                  <a:pt x="283769" y="1740503"/>
                  <a:pt x="279603" y="1744973"/>
                  <a:pt x="271272" y="1750256"/>
                </a:cubicBezTo>
                <a:lnTo>
                  <a:pt x="271272" y="1764277"/>
                </a:lnTo>
                <a:cubicBezTo>
                  <a:pt x="271678" y="1780939"/>
                  <a:pt x="272085" y="1797500"/>
                  <a:pt x="272491" y="1813959"/>
                </a:cubicBezTo>
                <a:cubicBezTo>
                  <a:pt x="272491" y="1819243"/>
                  <a:pt x="269545" y="1822392"/>
                  <a:pt x="263652" y="1823408"/>
                </a:cubicBezTo>
                <a:cubicBezTo>
                  <a:pt x="250444" y="1825440"/>
                  <a:pt x="239166" y="1826456"/>
                  <a:pt x="229819" y="1826456"/>
                </a:cubicBezTo>
                <a:lnTo>
                  <a:pt x="229819" y="1808168"/>
                </a:lnTo>
                <a:lnTo>
                  <a:pt x="203301" y="1808168"/>
                </a:lnTo>
                <a:cubicBezTo>
                  <a:pt x="200660" y="1829911"/>
                  <a:pt x="194970" y="1848707"/>
                  <a:pt x="186233" y="1864556"/>
                </a:cubicBezTo>
                <a:cubicBezTo>
                  <a:pt x="208381" y="1870449"/>
                  <a:pt x="244145" y="1873395"/>
                  <a:pt x="293522" y="1873395"/>
                </a:cubicBezTo>
                <a:lnTo>
                  <a:pt x="292913" y="1877967"/>
                </a:lnTo>
                <a:cubicBezTo>
                  <a:pt x="279705" y="1886095"/>
                  <a:pt x="271780" y="1901742"/>
                  <a:pt x="269138" y="1924907"/>
                </a:cubicBezTo>
                <a:cubicBezTo>
                  <a:pt x="219151" y="1921046"/>
                  <a:pt x="182981" y="1911292"/>
                  <a:pt x="160629" y="1895646"/>
                </a:cubicBezTo>
                <a:cubicBezTo>
                  <a:pt x="142138" y="1910886"/>
                  <a:pt x="115925" y="1922671"/>
                  <a:pt x="81991" y="1931003"/>
                </a:cubicBezTo>
                <a:lnTo>
                  <a:pt x="79553" y="1926735"/>
                </a:lnTo>
                <a:cubicBezTo>
                  <a:pt x="104343" y="1909057"/>
                  <a:pt x="123241" y="1890464"/>
                  <a:pt x="136245" y="1870957"/>
                </a:cubicBezTo>
                <a:cubicBezTo>
                  <a:pt x="128524" y="1859781"/>
                  <a:pt x="121412" y="1846268"/>
                  <a:pt x="114910" y="1830419"/>
                </a:cubicBezTo>
                <a:cubicBezTo>
                  <a:pt x="108204" y="1831231"/>
                  <a:pt x="101092" y="1831638"/>
                  <a:pt x="93573" y="1831638"/>
                </a:cubicBezTo>
                <a:cubicBezTo>
                  <a:pt x="94386" y="1811521"/>
                  <a:pt x="94793" y="1795875"/>
                  <a:pt x="94793" y="1784699"/>
                </a:cubicBezTo>
                <a:lnTo>
                  <a:pt x="94793" y="1754523"/>
                </a:lnTo>
                <a:cubicBezTo>
                  <a:pt x="94793" y="1742535"/>
                  <a:pt x="94590" y="1732273"/>
                  <a:pt x="94183" y="1723739"/>
                </a:cubicBezTo>
                <a:lnTo>
                  <a:pt x="147523" y="1736235"/>
                </a:lnTo>
                <a:lnTo>
                  <a:pt x="159105" y="1736235"/>
                </a:lnTo>
                <a:lnTo>
                  <a:pt x="159105" y="1718862"/>
                </a:lnTo>
                <a:cubicBezTo>
                  <a:pt x="159105" y="1712156"/>
                  <a:pt x="159004" y="1706670"/>
                  <a:pt x="158801" y="1702403"/>
                </a:cubicBezTo>
                <a:lnTo>
                  <a:pt x="86258" y="1702403"/>
                </a:lnTo>
                <a:lnTo>
                  <a:pt x="86258" y="1695087"/>
                </a:lnTo>
                <a:lnTo>
                  <a:pt x="158801" y="1695087"/>
                </a:lnTo>
                <a:cubicBezTo>
                  <a:pt x="158597" y="1683708"/>
                  <a:pt x="158090" y="1667960"/>
                  <a:pt x="157277" y="1647843"/>
                </a:cubicBezTo>
                <a:close/>
                <a:moveTo>
                  <a:pt x="2401062" y="1298085"/>
                </a:moveTo>
                <a:lnTo>
                  <a:pt x="2402890" y="1302353"/>
                </a:lnTo>
                <a:cubicBezTo>
                  <a:pt x="2364486" y="1326533"/>
                  <a:pt x="2330145" y="1345126"/>
                  <a:pt x="2299868" y="1358131"/>
                </a:cubicBezTo>
                <a:cubicBezTo>
                  <a:pt x="2299258" y="1366665"/>
                  <a:pt x="2296718" y="1370933"/>
                  <a:pt x="2292248" y="1370933"/>
                </a:cubicBezTo>
                <a:cubicBezTo>
                  <a:pt x="2289810" y="1370933"/>
                  <a:pt x="2287981" y="1369307"/>
                  <a:pt x="2286762" y="1366056"/>
                </a:cubicBezTo>
                <a:lnTo>
                  <a:pt x="2270912" y="1318812"/>
                </a:lnTo>
                <a:cubicBezTo>
                  <a:pt x="2280462" y="1318202"/>
                  <a:pt x="2292045" y="1316983"/>
                  <a:pt x="2305659" y="1315154"/>
                </a:cubicBezTo>
                <a:cubicBezTo>
                  <a:pt x="2327198" y="1311700"/>
                  <a:pt x="2358999" y="1306010"/>
                  <a:pt x="2401062" y="1298085"/>
                </a:cubicBezTo>
                <a:close/>
                <a:moveTo>
                  <a:pt x="3631539" y="1274616"/>
                </a:moveTo>
                <a:cubicBezTo>
                  <a:pt x="3641293" y="1274616"/>
                  <a:pt x="3649218" y="1277969"/>
                  <a:pt x="3655314" y="1284674"/>
                </a:cubicBezTo>
                <a:cubicBezTo>
                  <a:pt x="3661816" y="1291786"/>
                  <a:pt x="3665067" y="1301235"/>
                  <a:pt x="3665067" y="1313021"/>
                </a:cubicBezTo>
                <a:cubicBezTo>
                  <a:pt x="3665067" y="1344517"/>
                  <a:pt x="3646881" y="1367986"/>
                  <a:pt x="3610508" y="1383429"/>
                </a:cubicBezTo>
                <a:lnTo>
                  <a:pt x="3602888" y="1373676"/>
                </a:lnTo>
                <a:cubicBezTo>
                  <a:pt x="3620770" y="1364329"/>
                  <a:pt x="3630828" y="1355794"/>
                  <a:pt x="3633063" y="1348073"/>
                </a:cubicBezTo>
                <a:cubicBezTo>
                  <a:pt x="3634689" y="1339945"/>
                  <a:pt x="3631031" y="1335576"/>
                  <a:pt x="3622090" y="1334966"/>
                </a:cubicBezTo>
                <a:cubicBezTo>
                  <a:pt x="3614166" y="1333747"/>
                  <a:pt x="3608070" y="1330597"/>
                  <a:pt x="3603802" y="1325517"/>
                </a:cubicBezTo>
                <a:cubicBezTo>
                  <a:pt x="3599535" y="1320437"/>
                  <a:pt x="3597402" y="1314138"/>
                  <a:pt x="3597402" y="1306620"/>
                </a:cubicBezTo>
                <a:cubicBezTo>
                  <a:pt x="3597402" y="1297476"/>
                  <a:pt x="3600653" y="1289856"/>
                  <a:pt x="3607155" y="1283760"/>
                </a:cubicBezTo>
                <a:cubicBezTo>
                  <a:pt x="3613658" y="1277664"/>
                  <a:pt x="3621786" y="1274616"/>
                  <a:pt x="3631539" y="1274616"/>
                </a:cubicBezTo>
                <a:close/>
                <a:moveTo>
                  <a:pt x="3034132" y="1263643"/>
                </a:moveTo>
                <a:lnTo>
                  <a:pt x="3091129" y="1268215"/>
                </a:lnTo>
                <a:cubicBezTo>
                  <a:pt x="3094990" y="1268418"/>
                  <a:pt x="3096920" y="1269739"/>
                  <a:pt x="3096920" y="1272177"/>
                </a:cubicBezTo>
                <a:cubicBezTo>
                  <a:pt x="3096920" y="1275429"/>
                  <a:pt x="3092348" y="1279696"/>
                  <a:pt x="3083204" y="1284979"/>
                </a:cubicBezTo>
                <a:lnTo>
                  <a:pt x="3083204" y="1305401"/>
                </a:lnTo>
                <a:lnTo>
                  <a:pt x="3088081" y="1305401"/>
                </a:lnTo>
                <a:lnTo>
                  <a:pt x="3103016" y="1284369"/>
                </a:lnTo>
                <a:lnTo>
                  <a:pt x="3133191" y="1305096"/>
                </a:lnTo>
                <a:cubicBezTo>
                  <a:pt x="3135833" y="1306925"/>
                  <a:pt x="3136646" y="1308652"/>
                  <a:pt x="3135630" y="1310277"/>
                </a:cubicBezTo>
                <a:cubicBezTo>
                  <a:pt x="3134614" y="1311903"/>
                  <a:pt x="3131972" y="1312716"/>
                  <a:pt x="3127705" y="1312716"/>
                </a:cubicBezTo>
                <a:lnTo>
                  <a:pt x="3083204" y="1312716"/>
                </a:lnTo>
                <a:lnTo>
                  <a:pt x="3083204" y="1354778"/>
                </a:lnTo>
                <a:lnTo>
                  <a:pt x="3135020" y="1354778"/>
                </a:lnTo>
                <a:lnTo>
                  <a:pt x="3153003" y="1329785"/>
                </a:lnTo>
                <a:lnTo>
                  <a:pt x="3189579" y="1353559"/>
                </a:lnTo>
                <a:cubicBezTo>
                  <a:pt x="3193034" y="1355794"/>
                  <a:pt x="3194151" y="1357725"/>
                  <a:pt x="3192932" y="1359350"/>
                </a:cubicBezTo>
                <a:cubicBezTo>
                  <a:pt x="3191713" y="1361179"/>
                  <a:pt x="3188563" y="1362093"/>
                  <a:pt x="3183483" y="1362093"/>
                </a:cubicBezTo>
                <a:lnTo>
                  <a:pt x="2938119" y="1362093"/>
                </a:lnTo>
                <a:lnTo>
                  <a:pt x="2938119" y="1354778"/>
                </a:lnTo>
                <a:lnTo>
                  <a:pt x="3035350" y="1354778"/>
                </a:lnTo>
                <a:lnTo>
                  <a:pt x="3035350" y="1319117"/>
                </a:lnTo>
                <a:lnTo>
                  <a:pt x="3035350" y="1312716"/>
                </a:lnTo>
                <a:lnTo>
                  <a:pt x="2987497" y="1312716"/>
                </a:lnTo>
                <a:lnTo>
                  <a:pt x="2987497" y="1305401"/>
                </a:lnTo>
                <a:lnTo>
                  <a:pt x="3035350" y="1305401"/>
                </a:lnTo>
                <a:cubicBezTo>
                  <a:pt x="3034741" y="1281829"/>
                  <a:pt x="3034334" y="1267910"/>
                  <a:pt x="3034132" y="1263643"/>
                </a:cubicBezTo>
                <a:close/>
                <a:moveTo>
                  <a:pt x="2707538" y="1249622"/>
                </a:moveTo>
                <a:lnTo>
                  <a:pt x="2763012" y="1253889"/>
                </a:lnTo>
                <a:cubicBezTo>
                  <a:pt x="2767076" y="1254093"/>
                  <a:pt x="2769108" y="1255515"/>
                  <a:pt x="2769108" y="1258157"/>
                </a:cubicBezTo>
                <a:cubicBezTo>
                  <a:pt x="2769108" y="1262830"/>
                  <a:pt x="2764739" y="1266793"/>
                  <a:pt x="2756001" y="1270044"/>
                </a:cubicBezTo>
                <a:cubicBezTo>
                  <a:pt x="2756001" y="1302149"/>
                  <a:pt x="2749194" y="1326127"/>
                  <a:pt x="2735580" y="1341977"/>
                </a:cubicBezTo>
                <a:cubicBezTo>
                  <a:pt x="2722168" y="1357623"/>
                  <a:pt x="2698191" y="1369612"/>
                  <a:pt x="2663647" y="1377943"/>
                </a:cubicBezTo>
                <a:lnTo>
                  <a:pt x="2661818" y="1374285"/>
                </a:lnTo>
                <a:cubicBezTo>
                  <a:pt x="2679293" y="1359655"/>
                  <a:pt x="2691282" y="1345939"/>
                  <a:pt x="2697784" y="1333137"/>
                </a:cubicBezTo>
                <a:cubicBezTo>
                  <a:pt x="2704693" y="1319523"/>
                  <a:pt x="2708554" y="1301438"/>
                  <a:pt x="2709367" y="1278883"/>
                </a:cubicBezTo>
                <a:cubicBezTo>
                  <a:pt x="2709773" y="1270349"/>
                  <a:pt x="2709164" y="1260595"/>
                  <a:pt x="2707538" y="1249622"/>
                </a:cubicBezTo>
                <a:close/>
                <a:moveTo>
                  <a:pt x="2787396" y="1249317"/>
                </a:moveTo>
                <a:lnTo>
                  <a:pt x="2841650" y="1254804"/>
                </a:lnTo>
                <a:cubicBezTo>
                  <a:pt x="2843479" y="1255007"/>
                  <a:pt x="2845206" y="1255515"/>
                  <a:pt x="2846832" y="1256328"/>
                </a:cubicBezTo>
                <a:cubicBezTo>
                  <a:pt x="2848660" y="1257344"/>
                  <a:pt x="2849575" y="1258461"/>
                  <a:pt x="2849575" y="1259681"/>
                </a:cubicBezTo>
                <a:cubicBezTo>
                  <a:pt x="2849575" y="1264151"/>
                  <a:pt x="2845003" y="1267910"/>
                  <a:pt x="2835859" y="1270958"/>
                </a:cubicBezTo>
                <a:lnTo>
                  <a:pt x="2835859" y="1297781"/>
                </a:lnTo>
                <a:cubicBezTo>
                  <a:pt x="2835859" y="1308550"/>
                  <a:pt x="2836265" y="1329378"/>
                  <a:pt x="2837078" y="1360265"/>
                </a:cubicBezTo>
                <a:cubicBezTo>
                  <a:pt x="2837078" y="1365345"/>
                  <a:pt x="2834030" y="1368799"/>
                  <a:pt x="2827934" y="1370628"/>
                </a:cubicBezTo>
                <a:cubicBezTo>
                  <a:pt x="2815945" y="1372457"/>
                  <a:pt x="2802229" y="1373168"/>
                  <a:pt x="2786786" y="1372761"/>
                </a:cubicBezTo>
                <a:cubicBezTo>
                  <a:pt x="2787599" y="1342891"/>
                  <a:pt x="2788005" y="1319625"/>
                  <a:pt x="2788005" y="1302962"/>
                </a:cubicBezTo>
                <a:lnTo>
                  <a:pt x="2788005" y="1284979"/>
                </a:lnTo>
                <a:cubicBezTo>
                  <a:pt x="2788005" y="1273397"/>
                  <a:pt x="2787802" y="1261509"/>
                  <a:pt x="2787396" y="1249317"/>
                </a:cubicBezTo>
                <a:close/>
                <a:moveTo>
                  <a:pt x="2009851" y="1248403"/>
                </a:moveTo>
                <a:lnTo>
                  <a:pt x="2009851" y="1314849"/>
                </a:lnTo>
                <a:lnTo>
                  <a:pt x="2029968" y="1314849"/>
                </a:lnTo>
                <a:lnTo>
                  <a:pt x="2029968" y="1248403"/>
                </a:lnTo>
                <a:close/>
                <a:moveTo>
                  <a:pt x="79857" y="1247793"/>
                </a:moveTo>
                <a:lnTo>
                  <a:pt x="79857" y="1307229"/>
                </a:lnTo>
                <a:lnTo>
                  <a:pt x="152400" y="1299609"/>
                </a:lnTo>
                <a:cubicBezTo>
                  <a:pt x="145085" y="1284776"/>
                  <a:pt x="139293" y="1267504"/>
                  <a:pt x="135026" y="1247793"/>
                </a:cubicBezTo>
                <a:close/>
                <a:moveTo>
                  <a:pt x="2494635" y="1234382"/>
                </a:moveTo>
                <a:lnTo>
                  <a:pt x="2529992" y="1257852"/>
                </a:lnTo>
                <a:cubicBezTo>
                  <a:pt x="2533243" y="1259884"/>
                  <a:pt x="2534259" y="1261814"/>
                  <a:pt x="2533040" y="1263643"/>
                </a:cubicBezTo>
                <a:cubicBezTo>
                  <a:pt x="2531821" y="1265472"/>
                  <a:pt x="2528773" y="1266386"/>
                  <a:pt x="2523896" y="1266386"/>
                </a:cubicBezTo>
                <a:lnTo>
                  <a:pt x="2481224" y="1266386"/>
                </a:lnTo>
                <a:lnTo>
                  <a:pt x="2481224" y="1353254"/>
                </a:lnTo>
                <a:lnTo>
                  <a:pt x="2500732" y="1353254"/>
                </a:lnTo>
                <a:lnTo>
                  <a:pt x="2519629" y="1326737"/>
                </a:lnTo>
                <a:lnTo>
                  <a:pt x="2555595" y="1352035"/>
                </a:lnTo>
                <a:cubicBezTo>
                  <a:pt x="2558643" y="1354067"/>
                  <a:pt x="2559558" y="1355997"/>
                  <a:pt x="2558338" y="1357826"/>
                </a:cubicBezTo>
                <a:cubicBezTo>
                  <a:pt x="2557119" y="1359655"/>
                  <a:pt x="2554173" y="1360569"/>
                  <a:pt x="2549499" y="1360569"/>
                </a:cubicBezTo>
                <a:lnTo>
                  <a:pt x="2481224" y="1360569"/>
                </a:lnTo>
                <a:lnTo>
                  <a:pt x="2481224" y="1362093"/>
                </a:lnTo>
                <a:lnTo>
                  <a:pt x="2432456" y="1362093"/>
                </a:lnTo>
                <a:lnTo>
                  <a:pt x="2432456" y="1360569"/>
                </a:lnTo>
                <a:lnTo>
                  <a:pt x="2360828" y="1360569"/>
                </a:lnTo>
                <a:lnTo>
                  <a:pt x="2360828" y="1353254"/>
                </a:lnTo>
                <a:lnTo>
                  <a:pt x="2432456" y="1353254"/>
                </a:lnTo>
                <a:lnTo>
                  <a:pt x="2432456" y="1266386"/>
                </a:lnTo>
                <a:lnTo>
                  <a:pt x="2393442" y="1266386"/>
                </a:lnTo>
                <a:lnTo>
                  <a:pt x="2393442" y="1259071"/>
                </a:lnTo>
                <a:lnTo>
                  <a:pt x="2476957" y="1259071"/>
                </a:lnTo>
                <a:close/>
                <a:moveTo>
                  <a:pt x="3300069" y="1212132"/>
                </a:moveTo>
                <a:lnTo>
                  <a:pt x="3300069" y="1305401"/>
                </a:lnTo>
                <a:lnTo>
                  <a:pt x="3312871" y="1305401"/>
                </a:lnTo>
                <a:lnTo>
                  <a:pt x="3312871" y="1212132"/>
                </a:lnTo>
                <a:close/>
                <a:moveTo>
                  <a:pt x="3025292" y="1211827"/>
                </a:moveTo>
                <a:lnTo>
                  <a:pt x="3025292" y="1239869"/>
                </a:lnTo>
                <a:lnTo>
                  <a:pt x="3090824" y="1239869"/>
                </a:lnTo>
                <a:lnTo>
                  <a:pt x="3090824" y="1211827"/>
                </a:lnTo>
                <a:close/>
                <a:moveTo>
                  <a:pt x="79857" y="1188357"/>
                </a:moveTo>
                <a:lnTo>
                  <a:pt x="79857" y="1240478"/>
                </a:lnTo>
                <a:lnTo>
                  <a:pt x="133502" y="1240478"/>
                </a:lnTo>
                <a:cubicBezTo>
                  <a:pt x="130454" y="1225035"/>
                  <a:pt x="128321" y="1207661"/>
                  <a:pt x="127101" y="1188357"/>
                </a:cubicBezTo>
                <a:close/>
                <a:moveTo>
                  <a:pt x="3025292" y="1176470"/>
                </a:moveTo>
                <a:lnTo>
                  <a:pt x="3025292" y="1204512"/>
                </a:lnTo>
                <a:lnTo>
                  <a:pt x="3090824" y="1204512"/>
                </a:lnTo>
                <a:lnTo>
                  <a:pt x="3090824" y="1176470"/>
                </a:lnTo>
                <a:close/>
                <a:moveTo>
                  <a:pt x="2009851" y="1169155"/>
                </a:moveTo>
                <a:lnTo>
                  <a:pt x="2009851" y="1241088"/>
                </a:lnTo>
                <a:lnTo>
                  <a:pt x="2029968" y="1241088"/>
                </a:lnTo>
                <a:lnTo>
                  <a:pt x="2029968" y="1169155"/>
                </a:lnTo>
                <a:close/>
                <a:moveTo>
                  <a:pt x="1490776" y="1166412"/>
                </a:moveTo>
                <a:cubicBezTo>
                  <a:pt x="1484071" y="1181245"/>
                  <a:pt x="1476857" y="1194758"/>
                  <a:pt x="1469136" y="1206950"/>
                </a:cubicBezTo>
                <a:cubicBezTo>
                  <a:pt x="1476857" y="1225441"/>
                  <a:pt x="1485696" y="1241189"/>
                  <a:pt x="1495653" y="1254194"/>
                </a:cubicBezTo>
                <a:cubicBezTo>
                  <a:pt x="1506829" y="1229810"/>
                  <a:pt x="1514449" y="1200549"/>
                  <a:pt x="1518513" y="1166412"/>
                </a:cubicBezTo>
                <a:close/>
                <a:moveTo>
                  <a:pt x="1166926" y="1166412"/>
                </a:moveTo>
                <a:cubicBezTo>
                  <a:pt x="1160221" y="1181245"/>
                  <a:pt x="1153007" y="1194758"/>
                  <a:pt x="1145286" y="1206950"/>
                </a:cubicBezTo>
                <a:cubicBezTo>
                  <a:pt x="1153007" y="1225441"/>
                  <a:pt x="1161846" y="1241189"/>
                  <a:pt x="1171803" y="1254194"/>
                </a:cubicBezTo>
                <a:cubicBezTo>
                  <a:pt x="1182979" y="1229810"/>
                  <a:pt x="1190599" y="1200549"/>
                  <a:pt x="1194663" y="1166412"/>
                </a:cubicBezTo>
                <a:close/>
                <a:moveTo>
                  <a:pt x="2593543" y="1162145"/>
                </a:moveTo>
                <a:cubicBezTo>
                  <a:pt x="2612847" y="1164989"/>
                  <a:pt x="2627477" y="1169663"/>
                  <a:pt x="2637434" y="1176165"/>
                </a:cubicBezTo>
                <a:cubicBezTo>
                  <a:pt x="2646578" y="1182058"/>
                  <a:pt x="2651150" y="1189069"/>
                  <a:pt x="2651150" y="1197197"/>
                </a:cubicBezTo>
                <a:cubicBezTo>
                  <a:pt x="2651150" y="1204715"/>
                  <a:pt x="2648407" y="1211116"/>
                  <a:pt x="2642920" y="1216399"/>
                </a:cubicBezTo>
                <a:cubicBezTo>
                  <a:pt x="2637637" y="1221479"/>
                  <a:pt x="2631846" y="1224019"/>
                  <a:pt x="2625547" y="1224019"/>
                </a:cubicBezTo>
                <a:cubicBezTo>
                  <a:pt x="2617216" y="1224019"/>
                  <a:pt x="2611729" y="1219244"/>
                  <a:pt x="2609088" y="1209693"/>
                </a:cubicBezTo>
                <a:cubicBezTo>
                  <a:pt x="2604617" y="1192015"/>
                  <a:pt x="2598928" y="1176978"/>
                  <a:pt x="2592019" y="1164583"/>
                </a:cubicBezTo>
                <a:close/>
                <a:moveTo>
                  <a:pt x="2686202" y="1154829"/>
                </a:moveTo>
                <a:lnTo>
                  <a:pt x="2690774" y="1157268"/>
                </a:lnTo>
                <a:lnTo>
                  <a:pt x="2656941" y="1257547"/>
                </a:lnTo>
                <a:cubicBezTo>
                  <a:pt x="2653690" y="1269129"/>
                  <a:pt x="2652064" y="1279797"/>
                  <a:pt x="2652064" y="1289551"/>
                </a:cubicBezTo>
                <a:cubicBezTo>
                  <a:pt x="2652064" y="1298289"/>
                  <a:pt x="2653995" y="1308753"/>
                  <a:pt x="2657856" y="1320945"/>
                </a:cubicBezTo>
                <a:cubicBezTo>
                  <a:pt x="2660498" y="1329480"/>
                  <a:pt x="2661818" y="1337811"/>
                  <a:pt x="2661818" y="1345939"/>
                </a:cubicBezTo>
                <a:cubicBezTo>
                  <a:pt x="2661818" y="1352645"/>
                  <a:pt x="2658872" y="1358131"/>
                  <a:pt x="2652979" y="1362398"/>
                </a:cubicBezTo>
                <a:cubicBezTo>
                  <a:pt x="2647289" y="1366462"/>
                  <a:pt x="2640076" y="1368494"/>
                  <a:pt x="2631338" y="1368494"/>
                </a:cubicBezTo>
                <a:cubicBezTo>
                  <a:pt x="2624836" y="1368494"/>
                  <a:pt x="2619451" y="1366564"/>
                  <a:pt x="2615184" y="1362703"/>
                </a:cubicBezTo>
                <a:cubicBezTo>
                  <a:pt x="2610916" y="1358842"/>
                  <a:pt x="2608783" y="1353559"/>
                  <a:pt x="2608783" y="1346853"/>
                </a:cubicBezTo>
                <a:cubicBezTo>
                  <a:pt x="2608783" y="1340757"/>
                  <a:pt x="2610002" y="1333747"/>
                  <a:pt x="2612440" y="1325822"/>
                </a:cubicBezTo>
                <a:cubicBezTo>
                  <a:pt x="2615082" y="1317288"/>
                  <a:pt x="2616403" y="1309363"/>
                  <a:pt x="2616403" y="1302048"/>
                </a:cubicBezTo>
                <a:cubicBezTo>
                  <a:pt x="2616403" y="1295139"/>
                  <a:pt x="2614777" y="1289653"/>
                  <a:pt x="2611526" y="1285589"/>
                </a:cubicBezTo>
                <a:cubicBezTo>
                  <a:pt x="2608072" y="1281321"/>
                  <a:pt x="2601671" y="1277156"/>
                  <a:pt x="2592324" y="1273092"/>
                </a:cubicBezTo>
                <a:lnTo>
                  <a:pt x="2593543" y="1268520"/>
                </a:lnTo>
                <a:cubicBezTo>
                  <a:pt x="2602890" y="1269942"/>
                  <a:pt x="2609799" y="1269942"/>
                  <a:pt x="2614269" y="1268520"/>
                </a:cubicBezTo>
                <a:cubicBezTo>
                  <a:pt x="2618740" y="1267097"/>
                  <a:pt x="2622600" y="1263643"/>
                  <a:pt x="2625852" y="1258157"/>
                </a:cubicBezTo>
                <a:close/>
                <a:moveTo>
                  <a:pt x="2718206" y="1145381"/>
                </a:moveTo>
                <a:cubicBezTo>
                  <a:pt x="2734665" y="1159605"/>
                  <a:pt x="2750921" y="1170476"/>
                  <a:pt x="2766974" y="1177994"/>
                </a:cubicBezTo>
                <a:cubicBezTo>
                  <a:pt x="2776524" y="1167225"/>
                  <a:pt x="2783942" y="1156353"/>
                  <a:pt x="2789224" y="1145381"/>
                </a:cubicBezTo>
                <a:close/>
                <a:moveTo>
                  <a:pt x="3025292" y="1141113"/>
                </a:moveTo>
                <a:lnTo>
                  <a:pt x="3025292" y="1169155"/>
                </a:lnTo>
                <a:lnTo>
                  <a:pt x="3090824" y="1169155"/>
                </a:lnTo>
                <a:lnTo>
                  <a:pt x="3090824" y="1151781"/>
                </a:lnTo>
                <a:lnTo>
                  <a:pt x="3090824" y="1141113"/>
                </a:lnTo>
                <a:close/>
                <a:moveTo>
                  <a:pt x="1769211" y="1138980"/>
                </a:moveTo>
                <a:cubicBezTo>
                  <a:pt x="1781403" y="1185106"/>
                  <a:pt x="1796948" y="1221073"/>
                  <a:pt x="1815846" y="1246879"/>
                </a:cubicBezTo>
                <a:cubicBezTo>
                  <a:pt x="1830476" y="1216399"/>
                  <a:pt x="1840636" y="1180433"/>
                  <a:pt x="1846326" y="1138980"/>
                </a:cubicBezTo>
                <a:close/>
                <a:moveTo>
                  <a:pt x="1454810" y="1136237"/>
                </a:moveTo>
                <a:cubicBezTo>
                  <a:pt x="1453388" y="1136846"/>
                  <a:pt x="1451254" y="1137151"/>
                  <a:pt x="1448409" y="1137151"/>
                </a:cubicBezTo>
                <a:lnTo>
                  <a:pt x="1409700" y="1137151"/>
                </a:lnTo>
                <a:lnTo>
                  <a:pt x="1409700" y="1204207"/>
                </a:lnTo>
                <a:lnTo>
                  <a:pt x="1421587" y="1185614"/>
                </a:lnTo>
                <a:lnTo>
                  <a:pt x="1441399" y="1201464"/>
                </a:lnTo>
                <a:cubicBezTo>
                  <a:pt x="1446276" y="1182363"/>
                  <a:pt x="1450644" y="1161535"/>
                  <a:pt x="1454505" y="1138980"/>
                </a:cubicBezTo>
                <a:cubicBezTo>
                  <a:pt x="1454505" y="1137761"/>
                  <a:pt x="1454607" y="1136846"/>
                  <a:pt x="1454810" y="1136237"/>
                </a:cubicBezTo>
                <a:close/>
                <a:moveTo>
                  <a:pt x="1130960" y="1136237"/>
                </a:moveTo>
                <a:cubicBezTo>
                  <a:pt x="1129538" y="1136846"/>
                  <a:pt x="1127404" y="1137151"/>
                  <a:pt x="1124559" y="1137151"/>
                </a:cubicBezTo>
                <a:lnTo>
                  <a:pt x="1085850" y="1137151"/>
                </a:lnTo>
                <a:lnTo>
                  <a:pt x="1085850" y="1204207"/>
                </a:lnTo>
                <a:lnTo>
                  <a:pt x="1097737" y="1185614"/>
                </a:lnTo>
                <a:lnTo>
                  <a:pt x="1117549" y="1201464"/>
                </a:lnTo>
                <a:cubicBezTo>
                  <a:pt x="1122426" y="1182363"/>
                  <a:pt x="1126794" y="1161535"/>
                  <a:pt x="1130655" y="1138980"/>
                </a:cubicBezTo>
                <a:cubicBezTo>
                  <a:pt x="1130655" y="1137761"/>
                  <a:pt x="1130757" y="1136846"/>
                  <a:pt x="1130960" y="1136237"/>
                </a:cubicBezTo>
                <a:close/>
                <a:moveTo>
                  <a:pt x="565556" y="1132579"/>
                </a:moveTo>
                <a:lnTo>
                  <a:pt x="604571" y="1161840"/>
                </a:lnTo>
                <a:cubicBezTo>
                  <a:pt x="607415" y="1163872"/>
                  <a:pt x="608228" y="1165802"/>
                  <a:pt x="607009" y="1167631"/>
                </a:cubicBezTo>
                <a:cubicBezTo>
                  <a:pt x="605790" y="1169460"/>
                  <a:pt x="602945" y="1170374"/>
                  <a:pt x="598475" y="1170374"/>
                </a:cubicBezTo>
                <a:lnTo>
                  <a:pt x="496976" y="1170374"/>
                </a:lnTo>
                <a:lnTo>
                  <a:pt x="496976" y="1247793"/>
                </a:lnTo>
                <a:lnTo>
                  <a:pt x="526542" y="1247793"/>
                </a:lnTo>
                <a:lnTo>
                  <a:pt x="548487" y="1217009"/>
                </a:lnTo>
                <a:lnTo>
                  <a:pt x="586587" y="1246574"/>
                </a:lnTo>
                <a:cubicBezTo>
                  <a:pt x="589432" y="1248606"/>
                  <a:pt x="590245" y="1250537"/>
                  <a:pt x="589026" y="1252365"/>
                </a:cubicBezTo>
                <a:cubicBezTo>
                  <a:pt x="587807" y="1254194"/>
                  <a:pt x="584962" y="1255109"/>
                  <a:pt x="580491" y="1255109"/>
                </a:cubicBezTo>
                <a:lnTo>
                  <a:pt x="496976" y="1255109"/>
                </a:lnTo>
                <a:lnTo>
                  <a:pt x="496976" y="1352035"/>
                </a:lnTo>
                <a:lnTo>
                  <a:pt x="549707" y="1352035"/>
                </a:lnTo>
                <a:lnTo>
                  <a:pt x="573176" y="1319117"/>
                </a:lnTo>
                <a:lnTo>
                  <a:pt x="613105" y="1349901"/>
                </a:lnTo>
                <a:cubicBezTo>
                  <a:pt x="616153" y="1352340"/>
                  <a:pt x="617068" y="1354473"/>
                  <a:pt x="615848" y="1356302"/>
                </a:cubicBezTo>
                <a:cubicBezTo>
                  <a:pt x="614426" y="1358334"/>
                  <a:pt x="611276" y="1359350"/>
                  <a:pt x="606399" y="1359350"/>
                </a:cubicBezTo>
                <a:lnTo>
                  <a:pt x="327203" y="1359350"/>
                </a:lnTo>
                <a:lnTo>
                  <a:pt x="327203" y="1352035"/>
                </a:lnTo>
                <a:lnTo>
                  <a:pt x="443636" y="1352035"/>
                </a:lnTo>
                <a:lnTo>
                  <a:pt x="443636" y="1255109"/>
                </a:lnTo>
                <a:lnTo>
                  <a:pt x="360121" y="1255109"/>
                </a:lnTo>
                <a:lnTo>
                  <a:pt x="360121" y="1247793"/>
                </a:lnTo>
                <a:lnTo>
                  <a:pt x="443636" y="1247793"/>
                </a:lnTo>
                <a:lnTo>
                  <a:pt x="443636" y="1170374"/>
                </a:lnTo>
                <a:lnTo>
                  <a:pt x="339395" y="1170374"/>
                </a:lnTo>
                <a:lnTo>
                  <a:pt x="339395" y="1163059"/>
                </a:lnTo>
                <a:lnTo>
                  <a:pt x="543916" y="1163059"/>
                </a:lnTo>
                <a:close/>
                <a:moveTo>
                  <a:pt x="79857" y="1129836"/>
                </a:moveTo>
                <a:lnTo>
                  <a:pt x="79857" y="1181042"/>
                </a:lnTo>
                <a:lnTo>
                  <a:pt x="205435" y="1181042"/>
                </a:lnTo>
                <a:lnTo>
                  <a:pt x="205435" y="1129836"/>
                </a:lnTo>
                <a:close/>
                <a:moveTo>
                  <a:pt x="2614879" y="1105452"/>
                </a:moveTo>
                <a:cubicBezTo>
                  <a:pt x="2654909" y="1111141"/>
                  <a:pt x="2674924" y="1122317"/>
                  <a:pt x="2674924" y="1138980"/>
                </a:cubicBezTo>
                <a:cubicBezTo>
                  <a:pt x="2674924" y="1146701"/>
                  <a:pt x="2672384" y="1153102"/>
                  <a:pt x="2667304" y="1158182"/>
                </a:cubicBezTo>
                <a:cubicBezTo>
                  <a:pt x="2662631" y="1162856"/>
                  <a:pt x="2656941" y="1165193"/>
                  <a:pt x="2650236" y="1165193"/>
                </a:cubicBezTo>
                <a:cubicBezTo>
                  <a:pt x="2641295" y="1165193"/>
                  <a:pt x="2635707" y="1161129"/>
                  <a:pt x="2633472" y="1153001"/>
                </a:cubicBezTo>
                <a:cubicBezTo>
                  <a:pt x="2629001" y="1136135"/>
                  <a:pt x="2622194" y="1120997"/>
                  <a:pt x="2613050" y="1107585"/>
                </a:cubicBezTo>
                <a:close/>
                <a:moveTo>
                  <a:pt x="1855470" y="1104842"/>
                </a:moveTo>
                <a:lnTo>
                  <a:pt x="1906371" y="1127702"/>
                </a:lnTo>
                <a:cubicBezTo>
                  <a:pt x="1909622" y="1128921"/>
                  <a:pt x="1911248" y="1130445"/>
                  <a:pt x="1911248" y="1132274"/>
                </a:cubicBezTo>
                <a:cubicBezTo>
                  <a:pt x="1911248" y="1137557"/>
                  <a:pt x="1905660" y="1142942"/>
                  <a:pt x="1894484" y="1148429"/>
                </a:cubicBezTo>
                <a:cubicBezTo>
                  <a:pt x="1884730" y="1202683"/>
                  <a:pt x="1868881" y="1246168"/>
                  <a:pt x="1846935" y="1278883"/>
                </a:cubicBezTo>
                <a:cubicBezTo>
                  <a:pt x="1865223" y="1293717"/>
                  <a:pt x="1888998" y="1306112"/>
                  <a:pt x="1918258" y="1316069"/>
                </a:cubicBezTo>
                <a:lnTo>
                  <a:pt x="1917039" y="1321555"/>
                </a:lnTo>
                <a:cubicBezTo>
                  <a:pt x="1908302" y="1324806"/>
                  <a:pt x="1900682" y="1330394"/>
                  <a:pt x="1894179" y="1338319"/>
                </a:cubicBezTo>
                <a:cubicBezTo>
                  <a:pt x="1887474" y="1346650"/>
                  <a:pt x="1881378" y="1358334"/>
                  <a:pt x="1875891" y="1373371"/>
                </a:cubicBezTo>
                <a:cubicBezTo>
                  <a:pt x="1849882" y="1354473"/>
                  <a:pt x="1829460" y="1335677"/>
                  <a:pt x="1814626" y="1316983"/>
                </a:cubicBezTo>
                <a:cubicBezTo>
                  <a:pt x="1790446" y="1339538"/>
                  <a:pt x="1758340" y="1358741"/>
                  <a:pt x="1718310" y="1374590"/>
                </a:cubicBezTo>
                <a:lnTo>
                  <a:pt x="1715262" y="1370018"/>
                </a:lnTo>
                <a:cubicBezTo>
                  <a:pt x="1749196" y="1341570"/>
                  <a:pt x="1775510" y="1313325"/>
                  <a:pt x="1794205" y="1285284"/>
                </a:cubicBezTo>
                <a:cubicBezTo>
                  <a:pt x="1776323" y="1251146"/>
                  <a:pt x="1765147" y="1202378"/>
                  <a:pt x="1760677" y="1138980"/>
                </a:cubicBezTo>
                <a:lnTo>
                  <a:pt x="1737207" y="1138980"/>
                </a:lnTo>
                <a:lnTo>
                  <a:pt x="1737207" y="1131665"/>
                </a:lnTo>
                <a:lnTo>
                  <a:pt x="1839925" y="1131665"/>
                </a:lnTo>
                <a:close/>
                <a:moveTo>
                  <a:pt x="3418332" y="1099051"/>
                </a:moveTo>
                <a:lnTo>
                  <a:pt x="3468014" y="1103623"/>
                </a:lnTo>
                <a:cubicBezTo>
                  <a:pt x="3474110" y="1104029"/>
                  <a:pt x="3477158" y="1105655"/>
                  <a:pt x="3477158" y="1108500"/>
                </a:cubicBezTo>
                <a:cubicBezTo>
                  <a:pt x="3477158" y="1112361"/>
                  <a:pt x="3472688" y="1116628"/>
                  <a:pt x="3463747" y="1121301"/>
                </a:cubicBezTo>
                <a:lnTo>
                  <a:pt x="3463747" y="1212132"/>
                </a:lnTo>
                <a:lnTo>
                  <a:pt x="3478682" y="1212132"/>
                </a:lnTo>
                <a:lnTo>
                  <a:pt x="3478682" y="1184090"/>
                </a:lnTo>
                <a:cubicBezTo>
                  <a:pt x="3478682" y="1166615"/>
                  <a:pt x="3478479" y="1149445"/>
                  <a:pt x="3478072" y="1132579"/>
                </a:cubicBezTo>
                <a:lnTo>
                  <a:pt x="3521659" y="1136237"/>
                </a:lnTo>
                <a:cubicBezTo>
                  <a:pt x="3525926" y="1136846"/>
                  <a:pt x="3528364" y="1138269"/>
                  <a:pt x="3528974" y="1140504"/>
                </a:cubicBezTo>
                <a:cubicBezTo>
                  <a:pt x="3528974" y="1144365"/>
                  <a:pt x="3525418" y="1148022"/>
                  <a:pt x="3518306" y="1151477"/>
                </a:cubicBezTo>
                <a:lnTo>
                  <a:pt x="3518306" y="1169460"/>
                </a:lnTo>
                <a:cubicBezTo>
                  <a:pt x="3518306" y="1190999"/>
                  <a:pt x="3518509" y="1210709"/>
                  <a:pt x="3518916" y="1228591"/>
                </a:cubicBezTo>
                <a:cubicBezTo>
                  <a:pt x="3518916" y="1231233"/>
                  <a:pt x="3518204" y="1233061"/>
                  <a:pt x="3516782" y="1234077"/>
                </a:cubicBezTo>
                <a:cubicBezTo>
                  <a:pt x="3507842" y="1236516"/>
                  <a:pt x="3495141" y="1238243"/>
                  <a:pt x="3478682" y="1239259"/>
                </a:cubicBezTo>
                <a:lnTo>
                  <a:pt x="3478682" y="1219447"/>
                </a:lnTo>
                <a:lnTo>
                  <a:pt x="3463747" y="1219447"/>
                </a:lnTo>
                <a:lnTo>
                  <a:pt x="3463747" y="1340757"/>
                </a:lnTo>
                <a:lnTo>
                  <a:pt x="3483864" y="1340757"/>
                </a:lnTo>
                <a:lnTo>
                  <a:pt x="3483864" y="1301438"/>
                </a:lnTo>
                <a:cubicBezTo>
                  <a:pt x="3483864" y="1283760"/>
                  <a:pt x="3483660" y="1266488"/>
                  <a:pt x="3483254" y="1249622"/>
                </a:cubicBezTo>
                <a:lnTo>
                  <a:pt x="3526536" y="1253280"/>
                </a:lnTo>
                <a:cubicBezTo>
                  <a:pt x="3530600" y="1253889"/>
                  <a:pt x="3532936" y="1255312"/>
                  <a:pt x="3533546" y="1257547"/>
                </a:cubicBezTo>
                <a:cubicBezTo>
                  <a:pt x="3533546" y="1261408"/>
                  <a:pt x="3529990" y="1265065"/>
                  <a:pt x="3522878" y="1268520"/>
                </a:cubicBezTo>
                <a:lnTo>
                  <a:pt x="3522878" y="1296866"/>
                </a:lnTo>
                <a:cubicBezTo>
                  <a:pt x="3522878" y="1320437"/>
                  <a:pt x="3523082" y="1342078"/>
                  <a:pt x="3523488" y="1361789"/>
                </a:cubicBezTo>
                <a:cubicBezTo>
                  <a:pt x="3523488" y="1364837"/>
                  <a:pt x="3522675" y="1366869"/>
                  <a:pt x="3521049" y="1367885"/>
                </a:cubicBezTo>
                <a:cubicBezTo>
                  <a:pt x="3512312" y="1370120"/>
                  <a:pt x="3499916" y="1371745"/>
                  <a:pt x="3483864" y="1372761"/>
                </a:cubicBezTo>
                <a:lnTo>
                  <a:pt x="3483864" y="1348073"/>
                </a:lnTo>
                <a:lnTo>
                  <a:pt x="3404920" y="1348073"/>
                </a:lnTo>
                <a:lnTo>
                  <a:pt x="3393948" y="1363313"/>
                </a:lnTo>
                <a:cubicBezTo>
                  <a:pt x="3375660" y="1355997"/>
                  <a:pt x="3362858" y="1350511"/>
                  <a:pt x="3355543" y="1346853"/>
                </a:cubicBezTo>
                <a:cubicBezTo>
                  <a:pt x="3353714" y="1344618"/>
                  <a:pt x="3353612" y="1342078"/>
                  <a:pt x="3355238" y="1339233"/>
                </a:cubicBezTo>
                <a:cubicBezTo>
                  <a:pt x="3359302" y="1335779"/>
                  <a:pt x="3361334" y="1331309"/>
                  <a:pt x="3361334" y="1325822"/>
                </a:cubicBezTo>
                <a:lnTo>
                  <a:pt x="3361334" y="1301438"/>
                </a:lnTo>
                <a:cubicBezTo>
                  <a:pt x="3361334" y="1285995"/>
                  <a:pt x="3361131" y="1268926"/>
                  <a:pt x="3360724" y="1250232"/>
                </a:cubicBezTo>
                <a:lnTo>
                  <a:pt x="3404311" y="1254499"/>
                </a:lnTo>
                <a:cubicBezTo>
                  <a:pt x="3408578" y="1254702"/>
                  <a:pt x="3411016" y="1255921"/>
                  <a:pt x="3411626" y="1258157"/>
                </a:cubicBezTo>
                <a:cubicBezTo>
                  <a:pt x="3411626" y="1262424"/>
                  <a:pt x="3407765" y="1266183"/>
                  <a:pt x="3400044" y="1269434"/>
                </a:cubicBezTo>
                <a:lnTo>
                  <a:pt x="3400044" y="1340757"/>
                </a:lnTo>
                <a:lnTo>
                  <a:pt x="3419551" y="1340757"/>
                </a:lnTo>
                <a:lnTo>
                  <a:pt x="3419551" y="1219447"/>
                </a:lnTo>
                <a:lnTo>
                  <a:pt x="3410102" y="1219447"/>
                </a:lnTo>
                <a:lnTo>
                  <a:pt x="3397300" y="1234382"/>
                </a:lnTo>
                <a:cubicBezTo>
                  <a:pt x="3381044" y="1228083"/>
                  <a:pt x="3368344" y="1222393"/>
                  <a:pt x="3359200" y="1217313"/>
                </a:cubicBezTo>
                <a:cubicBezTo>
                  <a:pt x="3357575" y="1216297"/>
                  <a:pt x="3356762" y="1215180"/>
                  <a:pt x="3356762" y="1213961"/>
                </a:cubicBezTo>
                <a:cubicBezTo>
                  <a:pt x="3356762" y="1212741"/>
                  <a:pt x="3357676" y="1211522"/>
                  <a:pt x="3359505" y="1210303"/>
                </a:cubicBezTo>
                <a:cubicBezTo>
                  <a:pt x="3363366" y="1207458"/>
                  <a:pt x="3365296" y="1203191"/>
                  <a:pt x="3365296" y="1197501"/>
                </a:cubicBezTo>
                <a:lnTo>
                  <a:pt x="3365296" y="1184395"/>
                </a:lnTo>
                <a:cubicBezTo>
                  <a:pt x="3365296" y="1169968"/>
                  <a:pt x="3365093" y="1154017"/>
                  <a:pt x="3364687" y="1136541"/>
                </a:cubicBezTo>
                <a:cubicBezTo>
                  <a:pt x="3363874" y="1136745"/>
                  <a:pt x="3362553" y="1136846"/>
                  <a:pt x="3360724" y="1136846"/>
                </a:cubicBezTo>
                <a:lnTo>
                  <a:pt x="3318662" y="1136846"/>
                </a:lnTo>
                <a:cubicBezTo>
                  <a:pt x="3313379" y="1161433"/>
                  <a:pt x="3306775" y="1183176"/>
                  <a:pt x="3298850" y="1202073"/>
                </a:cubicBezTo>
                <a:lnTo>
                  <a:pt x="3305556" y="1204817"/>
                </a:lnTo>
                <a:lnTo>
                  <a:pt x="3308604" y="1204817"/>
                </a:lnTo>
                <a:lnTo>
                  <a:pt x="3318357" y="1184395"/>
                </a:lnTo>
                <a:lnTo>
                  <a:pt x="3354324" y="1200549"/>
                </a:lnTo>
                <a:cubicBezTo>
                  <a:pt x="3356762" y="1201565"/>
                  <a:pt x="3357982" y="1202988"/>
                  <a:pt x="3357982" y="1204817"/>
                </a:cubicBezTo>
                <a:cubicBezTo>
                  <a:pt x="3357982" y="1209490"/>
                  <a:pt x="3354425" y="1214367"/>
                  <a:pt x="3347313" y="1219447"/>
                </a:cubicBezTo>
                <a:lnTo>
                  <a:pt x="3347313" y="1274921"/>
                </a:lnTo>
                <a:cubicBezTo>
                  <a:pt x="3347313" y="1286300"/>
                  <a:pt x="3347415" y="1296460"/>
                  <a:pt x="3347618" y="1305401"/>
                </a:cubicBezTo>
                <a:lnTo>
                  <a:pt x="3348837" y="1305401"/>
                </a:lnTo>
                <a:lnTo>
                  <a:pt x="3348837" y="1312716"/>
                </a:lnTo>
                <a:lnTo>
                  <a:pt x="3347923" y="1312716"/>
                </a:lnTo>
                <a:cubicBezTo>
                  <a:pt x="3347923" y="1318812"/>
                  <a:pt x="3348126" y="1325111"/>
                  <a:pt x="3348532" y="1331613"/>
                </a:cubicBezTo>
                <a:cubicBezTo>
                  <a:pt x="3348736" y="1335271"/>
                  <a:pt x="3348126" y="1337913"/>
                  <a:pt x="3346704" y="1339538"/>
                </a:cubicBezTo>
                <a:cubicBezTo>
                  <a:pt x="3345484" y="1340961"/>
                  <a:pt x="3343046" y="1341977"/>
                  <a:pt x="3339388" y="1342586"/>
                </a:cubicBezTo>
                <a:cubicBezTo>
                  <a:pt x="3329635" y="1344212"/>
                  <a:pt x="3320796" y="1345025"/>
                  <a:pt x="3312871" y="1345025"/>
                </a:cubicBezTo>
                <a:lnTo>
                  <a:pt x="3312871" y="1312716"/>
                </a:lnTo>
                <a:lnTo>
                  <a:pt x="3300069" y="1312716"/>
                </a:lnTo>
                <a:lnTo>
                  <a:pt x="3300069" y="1339843"/>
                </a:lnTo>
                <a:cubicBezTo>
                  <a:pt x="3300069" y="1342688"/>
                  <a:pt x="3299256" y="1344923"/>
                  <a:pt x="3297631" y="1346549"/>
                </a:cubicBezTo>
                <a:cubicBezTo>
                  <a:pt x="3296208" y="1347971"/>
                  <a:pt x="3293567" y="1349089"/>
                  <a:pt x="3289706" y="1349901"/>
                </a:cubicBezTo>
                <a:cubicBezTo>
                  <a:pt x="3283407" y="1351324"/>
                  <a:pt x="3274771" y="1352340"/>
                  <a:pt x="3263798" y="1352949"/>
                </a:cubicBezTo>
                <a:cubicBezTo>
                  <a:pt x="3264611" y="1324908"/>
                  <a:pt x="3265017" y="1304588"/>
                  <a:pt x="3265017" y="1291989"/>
                </a:cubicBezTo>
                <a:lnTo>
                  <a:pt x="3265017" y="1258461"/>
                </a:lnTo>
                <a:cubicBezTo>
                  <a:pt x="3258108" y="1267402"/>
                  <a:pt x="3250488" y="1275937"/>
                  <a:pt x="3242157" y="1284065"/>
                </a:cubicBezTo>
                <a:lnTo>
                  <a:pt x="3237585" y="1280712"/>
                </a:lnTo>
                <a:cubicBezTo>
                  <a:pt x="3256076" y="1231537"/>
                  <a:pt x="3267456" y="1183582"/>
                  <a:pt x="3271723" y="1136846"/>
                </a:cubicBezTo>
                <a:lnTo>
                  <a:pt x="3244291" y="1136846"/>
                </a:lnTo>
                <a:lnTo>
                  <a:pt x="3244291" y="1129531"/>
                </a:lnTo>
                <a:lnTo>
                  <a:pt x="3315004" y="1129531"/>
                </a:lnTo>
                <a:lnTo>
                  <a:pt x="3331464" y="1105147"/>
                </a:lnTo>
                <a:lnTo>
                  <a:pt x="3366820" y="1128617"/>
                </a:lnTo>
                <a:cubicBezTo>
                  <a:pt x="3369462" y="1130445"/>
                  <a:pt x="3370478" y="1132173"/>
                  <a:pt x="3369868" y="1133798"/>
                </a:cubicBezTo>
                <a:lnTo>
                  <a:pt x="3409188" y="1137151"/>
                </a:lnTo>
                <a:cubicBezTo>
                  <a:pt x="3414064" y="1137557"/>
                  <a:pt x="3416503" y="1138878"/>
                  <a:pt x="3416503" y="1141113"/>
                </a:cubicBezTo>
                <a:cubicBezTo>
                  <a:pt x="3416503" y="1145177"/>
                  <a:pt x="3412540" y="1148937"/>
                  <a:pt x="3404616" y="1152391"/>
                </a:cubicBezTo>
                <a:lnTo>
                  <a:pt x="3404616" y="1212132"/>
                </a:lnTo>
                <a:lnTo>
                  <a:pt x="3419551" y="1212132"/>
                </a:lnTo>
                <a:lnTo>
                  <a:pt x="3419551" y="1185919"/>
                </a:lnTo>
                <a:cubicBezTo>
                  <a:pt x="3419551" y="1160519"/>
                  <a:pt x="3419144" y="1131563"/>
                  <a:pt x="3418332" y="1099051"/>
                </a:cubicBezTo>
                <a:close/>
                <a:moveTo>
                  <a:pt x="2095804" y="1098746"/>
                </a:moveTo>
                <a:lnTo>
                  <a:pt x="2157374" y="1112462"/>
                </a:lnTo>
                <a:cubicBezTo>
                  <a:pt x="2160625" y="1112869"/>
                  <a:pt x="2162251" y="1114291"/>
                  <a:pt x="2162251" y="1116729"/>
                </a:cubicBezTo>
                <a:cubicBezTo>
                  <a:pt x="2162251" y="1122622"/>
                  <a:pt x="2157069" y="1127397"/>
                  <a:pt x="2146706" y="1131055"/>
                </a:cubicBezTo>
                <a:cubicBezTo>
                  <a:pt x="2142642" y="1140809"/>
                  <a:pt x="2137562" y="1151375"/>
                  <a:pt x="2131466" y="1162754"/>
                </a:cubicBezTo>
                <a:lnTo>
                  <a:pt x="2167737" y="1162754"/>
                </a:lnTo>
                <a:lnTo>
                  <a:pt x="2182063" y="1137761"/>
                </a:lnTo>
                <a:lnTo>
                  <a:pt x="2229307" y="1157877"/>
                </a:lnTo>
                <a:cubicBezTo>
                  <a:pt x="2230932" y="1158690"/>
                  <a:pt x="2231745" y="1159909"/>
                  <a:pt x="2231745" y="1161535"/>
                </a:cubicBezTo>
                <a:cubicBezTo>
                  <a:pt x="2231948" y="1165802"/>
                  <a:pt x="2228392" y="1170882"/>
                  <a:pt x="2221077" y="1176775"/>
                </a:cubicBezTo>
                <a:cubicBezTo>
                  <a:pt x="2221077" y="1218837"/>
                  <a:pt x="2220264" y="1265573"/>
                  <a:pt x="2218639" y="1316983"/>
                </a:cubicBezTo>
                <a:cubicBezTo>
                  <a:pt x="2217826" y="1335068"/>
                  <a:pt x="2212441" y="1347971"/>
                  <a:pt x="2202484" y="1355693"/>
                </a:cubicBezTo>
                <a:cubicBezTo>
                  <a:pt x="2191715" y="1364227"/>
                  <a:pt x="2172309" y="1369409"/>
                  <a:pt x="2144268" y="1371237"/>
                </a:cubicBezTo>
                <a:cubicBezTo>
                  <a:pt x="2143048" y="1359045"/>
                  <a:pt x="2139594" y="1349901"/>
                  <a:pt x="2133904" y="1343805"/>
                </a:cubicBezTo>
                <a:cubicBezTo>
                  <a:pt x="2128215" y="1337709"/>
                  <a:pt x="2116836" y="1331004"/>
                  <a:pt x="2099767" y="1323689"/>
                </a:cubicBezTo>
                <a:lnTo>
                  <a:pt x="2101291" y="1317593"/>
                </a:lnTo>
                <a:lnTo>
                  <a:pt x="2151278" y="1320336"/>
                </a:lnTo>
                <a:cubicBezTo>
                  <a:pt x="2157984" y="1320539"/>
                  <a:pt x="2162556" y="1319421"/>
                  <a:pt x="2164994" y="1316983"/>
                </a:cubicBezTo>
                <a:cubicBezTo>
                  <a:pt x="2167229" y="1314748"/>
                  <a:pt x="2168550" y="1310277"/>
                  <a:pt x="2168956" y="1303572"/>
                </a:cubicBezTo>
                <a:cubicBezTo>
                  <a:pt x="2171801" y="1262119"/>
                  <a:pt x="2173224" y="1217720"/>
                  <a:pt x="2173224" y="1170374"/>
                </a:cubicBezTo>
                <a:lnTo>
                  <a:pt x="2127199" y="1170374"/>
                </a:lnTo>
                <a:cubicBezTo>
                  <a:pt x="2120493" y="1182363"/>
                  <a:pt x="2113280" y="1193539"/>
                  <a:pt x="2105558" y="1203902"/>
                </a:cubicBezTo>
                <a:cubicBezTo>
                  <a:pt x="2125065" y="1210811"/>
                  <a:pt x="2139289" y="1217923"/>
                  <a:pt x="2148230" y="1225238"/>
                </a:cubicBezTo>
                <a:cubicBezTo>
                  <a:pt x="2156358" y="1231944"/>
                  <a:pt x="2160422" y="1239259"/>
                  <a:pt x="2160422" y="1247184"/>
                </a:cubicBezTo>
                <a:cubicBezTo>
                  <a:pt x="2160422" y="1256125"/>
                  <a:pt x="2157577" y="1263745"/>
                  <a:pt x="2151888" y="1270044"/>
                </a:cubicBezTo>
                <a:cubicBezTo>
                  <a:pt x="2146198" y="1276343"/>
                  <a:pt x="2139594" y="1279493"/>
                  <a:pt x="2132076" y="1279493"/>
                </a:cubicBezTo>
                <a:cubicBezTo>
                  <a:pt x="2126183" y="1279493"/>
                  <a:pt x="2121814" y="1278578"/>
                  <a:pt x="2118969" y="1276749"/>
                </a:cubicBezTo>
                <a:cubicBezTo>
                  <a:pt x="2115718" y="1274717"/>
                  <a:pt x="2113686" y="1271263"/>
                  <a:pt x="2112873" y="1266386"/>
                </a:cubicBezTo>
                <a:cubicBezTo>
                  <a:pt x="2109216" y="1246269"/>
                  <a:pt x="2103932" y="1229099"/>
                  <a:pt x="2097024" y="1214875"/>
                </a:cubicBezTo>
                <a:cubicBezTo>
                  <a:pt x="2089099" y="1224832"/>
                  <a:pt x="2081072" y="1233671"/>
                  <a:pt x="2072944" y="1241393"/>
                </a:cubicBezTo>
                <a:lnTo>
                  <a:pt x="2072944" y="1245660"/>
                </a:lnTo>
                <a:cubicBezTo>
                  <a:pt x="2072944" y="1249521"/>
                  <a:pt x="2073351" y="1280712"/>
                  <a:pt x="2074164" y="1339233"/>
                </a:cubicBezTo>
                <a:cubicBezTo>
                  <a:pt x="2074164" y="1342891"/>
                  <a:pt x="2071522" y="1345329"/>
                  <a:pt x="2066239" y="1346549"/>
                </a:cubicBezTo>
                <a:cubicBezTo>
                  <a:pt x="2059940" y="1347768"/>
                  <a:pt x="2047849" y="1348987"/>
                  <a:pt x="2029968" y="1350206"/>
                </a:cubicBezTo>
                <a:lnTo>
                  <a:pt x="2029968" y="1322165"/>
                </a:lnTo>
                <a:lnTo>
                  <a:pt x="2009851" y="1322165"/>
                </a:lnTo>
                <a:lnTo>
                  <a:pt x="2009851" y="1338014"/>
                </a:lnTo>
                <a:cubicBezTo>
                  <a:pt x="2009851" y="1342891"/>
                  <a:pt x="2009038" y="1346549"/>
                  <a:pt x="2007412" y="1348987"/>
                </a:cubicBezTo>
                <a:cubicBezTo>
                  <a:pt x="2005990" y="1351222"/>
                  <a:pt x="2003247" y="1352949"/>
                  <a:pt x="1999183" y="1354169"/>
                </a:cubicBezTo>
                <a:cubicBezTo>
                  <a:pt x="1990648" y="1355794"/>
                  <a:pt x="1978355" y="1357115"/>
                  <a:pt x="1962302" y="1358131"/>
                </a:cubicBezTo>
                <a:cubicBezTo>
                  <a:pt x="1963521" y="1301438"/>
                  <a:pt x="1964131" y="1268926"/>
                  <a:pt x="1964131" y="1260595"/>
                </a:cubicBezTo>
                <a:lnTo>
                  <a:pt x="1964131" y="1226153"/>
                </a:lnTo>
                <a:cubicBezTo>
                  <a:pt x="1964131" y="1207052"/>
                  <a:pt x="1963724" y="1181957"/>
                  <a:pt x="1962912" y="1150867"/>
                </a:cubicBezTo>
                <a:lnTo>
                  <a:pt x="1994001" y="1157877"/>
                </a:lnTo>
                <a:cubicBezTo>
                  <a:pt x="1993595" y="1136948"/>
                  <a:pt x="1992172" y="1117542"/>
                  <a:pt x="1989734" y="1099661"/>
                </a:cubicBezTo>
                <a:lnTo>
                  <a:pt x="2041245" y="1106976"/>
                </a:lnTo>
                <a:cubicBezTo>
                  <a:pt x="2045512" y="1107585"/>
                  <a:pt x="2047646" y="1109414"/>
                  <a:pt x="2047646" y="1112462"/>
                </a:cubicBezTo>
                <a:cubicBezTo>
                  <a:pt x="2047646" y="1114494"/>
                  <a:pt x="2046732" y="1116221"/>
                  <a:pt x="2044903" y="1117644"/>
                </a:cubicBezTo>
                <a:cubicBezTo>
                  <a:pt x="2042871" y="1119066"/>
                  <a:pt x="2039518" y="1120590"/>
                  <a:pt x="2034844" y="1122216"/>
                </a:cubicBezTo>
                <a:cubicBezTo>
                  <a:pt x="2026513" y="1137456"/>
                  <a:pt x="2017776" y="1150461"/>
                  <a:pt x="2008632" y="1161230"/>
                </a:cubicBezTo>
                <a:lnTo>
                  <a:pt x="2012289" y="1161840"/>
                </a:lnTo>
                <a:lnTo>
                  <a:pt x="2024481" y="1161840"/>
                </a:lnTo>
                <a:lnTo>
                  <a:pt x="2038197" y="1139894"/>
                </a:lnTo>
                <a:lnTo>
                  <a:pt x="2079955" y="1158182"/>
                </a:lnTo>
                <a:cubicBezTo>
                  <a:pt x="2083003" y="1159198"/>
                  <a:pt x="2084527" y="1160824"/>
                  <a:pt x="2084527" y="1163059"/>
                </a:cubicBezTo>
                <a:cubicBezTo>
                  <a:pt x="2084527" y="1166310"/>
                  <a:pt x="2080666" y="1171695"/>
                  <a:pt x="2072944" y="1179213"/>
                </a:cubicBezTo>
                <a:lnTo>
                  <a:pt x="2072944" y="1219752"/>
                </a:lnTo>
                <a:cubicBezTo>
                  <a:pt x="2081682" y="1191913"/>
                  <a:pt x="2088083" y="1164685"/>
                  <a:pt x="2092147" y="1138065"/>
                </a:cubicBezTo>
                <a:cubicBezTo>
                  <a:pt x="2094585" y="1121403"/>
                  <a:pt x="2095804" y="1108297"/>
                  <a:pt x="2095804" y="1098746"/>
                </a:cubicBezTo>
                <a:close/>
                <a:moveTo>
                  <a:pt x="1665579" y="1098137"/>
                </a:moveTo>
                <a:lnTo>
                  <a:pt x="1713433" y="1102404"/>
                </a:lnTo>
                <a:cubicBezTo>
                  <a:pt x="1719935" y="1102607"/>
                  <a:pt x="1723186" y="1103928"/>
                  <a:pt x="1723186" y="1106366"/>
                </a:cubicBezTo>
                <a:cubicBezTo>
                  <a:pt x="1723186" y="1110837"/>
                  <a:pt x="1718919" y="1115002"/>
                  <a:pt x="1710385" y="1118863"/>
                </a:cubicBezTo>
                <a:lnTo>
                  <a:pt x="1710385" y="1167326"/>
                </a:lnTo>
                <a:lnTo>
                  <a:pt x="1725015" y="1146905"/>
                </a:lnTo>
                <a:lnTo>
                  <a:pt x="1755800" y="1169155"/>
                </a:lnTo>
                <a:cubicBezTo>
                  <a:pt x="1758645" y="1171187"/>
                  <a:pt x="1759458" y="1173016"/>
                  <a:pt x="1758238" y="1174641"/>
                </a:cubicBezTo>
                <a:cubicBezTo>
                  <a:pt x="1757019" y="1176267"/>
                  <a:pt x="1754276" y="1177080"/>
                  <a:pt x="1750009" y="1177080"/>
                </a:cubicBezTo>
                <a:lnTo>
                  <a:pt x="1710385" y="1177080"/>
                </a:lnTo>
                <a:lnTo>
                  <a:pt x="1710385" y="1200854"/>
                </a:lnTo>
                <a:lnTo>
                  <a:pt x="1710994" y="1199940"/>
                </a:lnTo>
                <a:cubicBezTo>
                  <a:pt x="1728470" y="1206442"/>
                  <a:pt x="1740966" y="1212945"/>
                  <a:pt x="1748485" y="1219447"/>
                </a:cubicBezTo>
                <a:cubicBezTo>
                  <a:pt x="1755190" y="1225137"/>
                  <a:pt x="1758543" y="1231537"/>
                  <a:pt x="1758543" y="1238649"/>
                </a:cubicBezTo>
                <a:cubicBezTo>
                  <a:pt x="1758543" y="1245965"/>
                  <a:pt x="1755800" y="1252569"/>
                  <a:pt x="1750314" y="1258461"/>
                </a:cubicBezTo>
                <a:cubicBezTo>
                  <a:pt x="1745030" y="1264151"/>
                  <a:pt x="1739442" y="1266996"/>
                  <a:pt x="1733550" y="1266996"/>
                </a:cubicBezTo>
                <a:cubicBezTo>
                  <a:pt x="1729079" y="1266996"/>
                  <a:pt x="1725625" y="1265878"/>
                  <a:pt x="1723186" y="1263643"/>
                </a:cubicBezTo>
                <a:cubicBezTo>
                  <a:pt x="1720748" y="1261408"/>
                  <a:pt x="1719224" y="1257547"/>
                  <a:pt x="1718614" y="1252061"/>
                </a:cubicBezTo>
                <a:cubicBezTo>
                  <a:pt x="1717192" y="1237430"/>
                  <a:pt x="1714449" y="1223613"/>
                  <a:pt x="1710385" y="1210608"/>
                </a:cubicBezTo>
                <a:lnTo>
                  <a:pt x="1710385" y="1360874"/>
                </a:lnTo>
                <a:cubicBezTo>
                  <a:pt x="1710385" y="1364125"/>
                  <a:pt x="1709470" y="1366462"/>
                  <a:pt x="1707642" y="1367885"/>
                </a:cubicBezTo>
                <a:cubicBezTo>
                  <a:pt x="1705610" y="1369510"/>
                  <a:pt x="1702358" y="1370628"/>
                  <a:pt x="1697888" y="1371237"/>
                </a:cubicBezTo>
                <a:cubicBezTo>
                  <a:pt x="1686712" y="1372863"/>
                  <a:pt x="1675739" y="1373879"/>
                  <a:pt x="1664970" y="1374285"/>
                </a:cubicBezTo>
                <a:cubicBezTo>
                  <a:pt x="1666189" y="1335881"/>
                  <a:pt x="1666798" y="1298390"/>
                  <a:pt x="1666798" y="1261814"/>
                </a:cubicBezTo>
                <a:lnTo>
                  <a:pt x="1666798" y="1259071"/>
                </a:lnTo>
                <a:cubicBezTo>
                  <a:pt x="1654606" y="1278172"/>
                  <a:pt x="1639570" y="1296053"/>
                  <a:pt x="1621688" y="1312716"/>
                </a:cubicBezTo>
                <a:lnTo>
                  <a:pt x="1618945" y="1309668"/>
                </a:lnTo>
                <a:cubicBezTo>
                  <a:pt x="1638452" y="1267809"/>
                  <a:pt x="1653286" y="1223613"/>
                  <a:pt x="1663446" y="1177080"/>
                </a:cubicBezTo>
                <a:lnTo>
                  <a:pt x="1627784" y="1177080"/>
                </a:lnTo>
                <a:lnTo>
                  <a:pt x="1627784" y="1169765"/>
                </a:lnTo>
                <a:lnTo>
                  <a:pt x="1666798" y="1169765"/>
                </a:lnTo>
                <a:lnTo>
                  <a:pt x="1666798" y="1156353"/>
                </a:lnTo>
                <a:cubicBezTo>
                  <a:pt x="1666798" y="1132376"/>
                  <a:pt x="1666392" y="1112970"/>
                  <a:pt x="1665579" y="1098137"/>
                </a:cubicBezTo>
                <a:close/>
                <a:moveTo>
                  <a:pt x="2471775" y="1097527"/>
                </a:moveTo>
                <a:lnTo>
                  <a:pt x="2522372" y="1119777"/>
                </a:lnTo>
                <a:cubicBezTo>
                  <a:pt x="2526436" y="1121606"/>
                  <a:pt x="2528468" y="1123740"/>
                  <a:pt x="2528468" y="1126178"/>
                </a:cubicBezTo>
                <a:cubicBezTo>
                  <a:pt x="2528468" y="1131258"/>
                  <a:pt x="2522270" y="1135424"/>
                  <a:pt x="2509875" y="1138675"/>
                </a:cubicBezTo>
                <a:cubicBezTo>
                  <a:pt x="2500325" y="1156150"/>
                  <a:pt x="2490266" y="1170882"/>
                  <a:pt x="2479700" y="1182871"/>
                </a:cubicBezTo>
                <a:cubicBezTo>
                  <a:pt x="2508758" y="1188154"/>
                  <a:pt x="2529484" y="1194047"/>
                  <a:pt x="2541879" y="1200549"/>
                </a:cubicBezTo>
                <a:cubicBezTo>
                  <a:pt x="2552649" y="1206239"/>
                  <a:pt x="2558034" y="1213249"/>
                  <a:pt x="2558034" y="1221581"/>
                </a:cubicBezTo>
                <a:cubicBezTo>
                  <a:pt x="2558034" y="1229302"/>
                  <a:pt x="2555494" y="1235805"/>
                  <a:pt x="2550414" y="1241088"/>
                </a:cubicBezTo>
                <a:cubicBezTo>
                  <a:pt x="2545740" y="1245965"/>
                  <a:pt x="2540254" y="1248403"/>
                  <a:pt x="2533954" y="1248403"/>
                </a:cubicBezTo>
                <a:cubicBezTo>
                  <a:pt x="2529891" y="1248403"/>
                  <a:pt x="2526436" y="1247489"/>
                  <a:pt x="2523591" y="1245660"/>
                </a:cubicBezTo>
                <a:cubicBezTo>
                  <a:pt x="2520340" y="1243628"/>
                  <a:pt x="2516886" y="1240072"/>
                  <a:pt x="2513228" y="1234992"/>
                </a:cubicBezTo>
                <a:cubicBezTo>
                  <a:pt x="2500630" y="1217313"/>
                  <a:pt x="2487117" y="1202378"/>
                  <a:pt x="2472690" y="1190186"/>
                </a:cubicBezTo>
                <a:cubicBezTo>
                  <a:pt x="2449931" y="1214164"/>
                  <a:pt x="2413965" y="1233468"/>
                  <a:pt x="2364790" y="1248098"/>
                </a:cubicBezTo>
                <a:lnTo>
                  <a:pt x="2362657" y="1243831"/>
                </a:lnTo>
                <a:cubicBezTo>
                  <a:pt x="2411425" y="1209897"/>
                  <a:pt x="2443937" y="1170679"/>
                  <a:pt x="2460193" y="1126178"/>
                </a:cubicBezTo>
                <a:lnTo>
                  <a:pt x="2392832" y="1126178"/>
                </a:lnTo>
                <a:lnTo>
                  <a:pt x="2392832" y="1118863"/>
                </a:lnTo>
                <a:lnTo>
                  <a:pt x="2456230" y="1118863"/>
                </a:lnTo>
                <a:close/>
                <a:moveTo>
                  <a:pt x="215189" y="1097222"/>
                </a:moveTo>
                <a:lnTo>
                  <a:pt x="264261" y="1117339"/>
                </a:lnTo>
                <a:cubicBezTo>
                  <a:pt x="266700" y="1117949"/>
                  <a:pt x="267919" y="1119371"/>
                  <a:pt x="267919" y="1121606"/>
                </a:cubicBezTo>
                <a:cubicBezTo>
                  <a:pt x="267919" y="1125873"/>
                  <a:pt x="263449" y="1131157"/>
                  <a:pt x="254508" y="1137456"/>
                </a:cubicBezTo>
                <a:lnTo>
                  <a:pt x="254508" y="1145685"/>
                </a:lnTo>
                <a:cubicBezTo>
                  <a:pt x="254508" y="1165802"/>
                  <a:pt x="254914" y="1182465"/>
                  <a:pt x="255727" y="1195673"/>
                </a:cubicBezTo>
                <a:cubicBezTo>
                  <a:pt x="255727" y="1198721"/>
                  <a:pt x="255016" y="1200753"/>
                  <a:pt x="253593" y="1201769"/>
                </a:cubicBezTo>
                <a:cubicBezTo>
                  <a:pt x="241198" y="1204004"/>
                  <a:pt x="225145" y="1205731"/>
                  <a:pt x="205435" y="1206950"/>
                </a:cubicBezTo>
                <a:lnTo>
                  <a:pt x="205435" y="1188357"/>
                </a:lnTo>
                <a:lnTo>
                  <a:pt x="177698" y="1188357"/>
                </a:lnTo>
                <a:cubicBezTo>
                  <a:pt x="178918" y="1208271"/>
                  <a:pt x="181661" y="1225645"/>
                  <a:pt x="185928" y="1240478"/>
                </a:cubicBezTo>
                <a:lnTo>
                  <a:pt x="220065" y="1240478"/>
                </a:lnTo>
                <a:lnTo>
                  <a:pt x="241401" y="1210608"/>
                </a:lnTo>
                <a:lnTo>
                  <a:pt x="281635" y="1239259"/>
                </a:lnTo>
                <a:cubicBezTo>
                  <a:pt x="284683" y="1241291"/>
                  <a:pt x="285597" y="1243221"/>
                  <a:pt x="284378" y="1245050"/>
                </a:cubicBezTo>
                <a:cubicBezTo>
                  <a:pt x="283159" y="1246879"/>
                  <a:pt x="280213" y="1247793"/>
                  <a:pt x="275539" y="1247793"/>
                </a:cubicBezTo>
                <a:lnTo>
                  <a:pt x="188366" y="1247793"/>
                </a:lnTo>
                <a:cubicBezTo>
                  <a:pt x="198120" y="1278477"/>
                  <a:pt x="215290" y="1300727"/>
                  <a:pt x="239877" y="1314545"/>
                </a:cubicBezTo>
                <a:cubicBezTo>
                  <a:pt x="245567" y="1318405"/>
                  <a:pt x="250037" y="1316170"/>
                  <a:pt x="253289" y="1307839"/>
                </a:cubicBezTo>
                <a:lnTo>
                  <a:pt x="270967" y="1265777"/>
                </a:lnTo>
                <a:lnTo>
                  <a:pt x="276453" y="1267301"/>
                </a:lnTo>
                <a:lnTo>
                  <a:pt x="277673" y="1308144"/>
                </a:lnTo>
                <a:cubicBezTo>
                  <a:pt x="277876" y="1317694"/>
                  <a:pt x="280009" y="1324908"/>
                  <a:pt x="284073" y="1329785"/>
                </a:cubicBezTo>
                <a:cubicBezTo>
                  <a:pt x="289763" y="1335881"/>
                  <a:pt x="292506" y="1341875"/>
                  <a:pt x="292303" y="1347768"/>
                </a:cubicBezTo>
                <a:cubicBezTo>
                  <a:pt x="292303" y="1364430"/>
                  <a:pt x="280924" y="1372761"/>
                  <a:pt x="258165" y="1372761"/>
                </a:cubicBezTo>
                <a:cubicBezTo>
                  <a:pt x="232156" y="1372761"/>
                  <a:pt x="207873" y="1362805"/>
                  <a:pt x="185318" y="1342891"/>
                </a:cubicBezTo>
                <a:cubicBezTo>
                  <a:pt x="174142" y="1333137"/>
                  <a:pt x="164287" y="1320742"/>
                  <a:pt x="155753" y="1305705"/>
                </a:cubicBezTo>
                <a:cubicBezTo>
                  <a:pt x="123241" y="1325213"/>
                  <a:pt x="86461" y="1344313"/>
                  <a:pt x="45415" y="1363008"/>
                </a:cubicBezTo>
                <a:cubicBezTo>
                  <a:pt x="44602" y="1370526"/>
                  <a:pt x="42875" y="1374590"/>
                  <a:pt x="40233" y="1375200"/>
                </a:cubicBezTo>
                <a:cubicBezTo>
                  <a:pt x="38201" y="1375200"/>
                  <a:pt x="36678" y="1374793"/>
                  <a:pt x="35662" y="1373981"/>
                </a:cubicBezTo>
                <a:cubicBezTo>
                  <a:pt x="34646" y="1373168"/>
                  <a:pt x="33528" y="1371237"/>
                  <a:pt x="32309" y="1368189"/>
                </a:cubicBezTo>
                <a:lnTo>
                  <a:pt x="13716" y="1320945"/>
                </a:lnTo>
                <a:cubicBezTo>
                  <a:pt x="20015" y="1318507"/>
                  <a:pt x="24282" y="1315662"/>
                  <a:pt x="26518" y="1312411"/>
                </a:cubicBezTo>
                <a:cubicBezTo>
                  <a:pt x="28956" y="1308753"/>
                  <a:pt x="30175" y="1303064"/>
                  <a:pt x="30175" y="1295342"/>
                </a:cubicBezTo>
                <a:lnTo>
                  <a:pt x="30175" y="1181652"/>
                </a:lnTo>
                <a:cubicBezTo>
                  <a:pt x="30175" y="1169257"/>
                  <a:pt x="29769" y="1145076"/>
                  <a:pt x="28956" y="1109109"/>
                </a:cubicBezTo>
                <a:lnTo>
                  <a:pt x="85039" y="1122521"/>
                </a:lnTo>
                <a:lnTo>
                  <a:pt x="200558" y="1122521"/>
                </a:lnTo>
                <a:close/>
                <a:moveTo>
                  <a:pt x="747674" y="1096917"/>
                </a:moveTo>
                <a:lnTo>
                  <a:pt x="811377" y="1106366"/>
                </a:lnTo>
                <a:cubicBezTo>
                  <a:pt x="815035" y="1106976"/>
                  <a:pt x="816864" y="1108805"/>
                  <a:pt x="816864" y="1111853"/>
                </a:cubicBezTo>
                <a:cubicBezTo>
                  <a:pt x="816457" y="1117136"/>
                  <a:pt x="810260" y="1121301"/>
                  <a:pt x="798271" y="1124349"/>
                </a:cubicBezTo>
                <a:cubicBezTo>
                  <a:pt x="797661" y="1127601"/>
                  <a:pt x="795629" y="1136440"/>
                  <a:pt x="792175" y="1150867"/>
                </a:cubicBezTo>
                <a:lnTo>
                  <a:pt x="855878" y="1150867"/>
                </a:lnTo>
                <a:lnTo>
                  <a:pt x="875690" y="1123130"/>
                </a:lnTo>
                <a:lnTo>
                  <a:pt x="911656" y="1149343"/>
                </a:lnTo>
                <a:cubicBezTo>
                  <a:pt x="914704" y="1151578"/>
                  <a:pt x="915619" y="1153610"/>
                  <a:pt x="914400" y="1155439"/>
                </a:cubicBezTo>
                <a:cubicBezTo>
                  <a:pt x="913180" y="1157268"/>
                  <a:pt x="910132" y="1158182"/>
                  <a:pt x="905256" y="1158182"/>
                </a:cubicBezTo>
                <a:lnTo>
                  <a:pt x="790651" y="1158182"/>
                </a:lnTo>
                <a:cubicBezTo>
                  <a:pt x="786993" y="1173625"/>
                  <a:pt x="783234" y="1188967"/>
                  <a:pt x="779373" y="1204207"/>
                </a:cubicBezTo>
                <a:lnTo>
                  <a:pt x="875080" y="1204207"/>
                </a:lnTo>
                <a:lnTo>
                  <a:pt x="895197" y="1175861"/>
                </a:lnTo>
                <a:lnTo>
                  <a:pt x="932992" y="1202073"/>
                </a:lnTo>
                <a:cubicBezTo>
                  <a:pt x="936447" y="1204309"/>
                  <a:pt x="937463" y="1206442"/>
                  <a:pt x="936040" y="1208474"/>
                </a:cubicBezTo>
                <a:cubicBezTo>
                  <a:pt x="934618" y="1210506"/>
                  <a:pt x="931367" y="1211522"/>
                  <a:pt x="926287" y="1211522"/>
                </a:cubicBezTo>
                <a:lnTo>
                  <a:pt x="777544" y="1211522"/>
                </a:lnTo>
                <a:cubicBezTo>
                  <a:pt x="773480" y="1227575"/>
                  <a:pt x="769620" y="1241799"/>
                  <a:pt x="765962" y="1254194"/>
                </a:cubicBezTo>
                <a:lnTo>
                  <a:pt x="820521" y="1254194"/>
                </a:lnTo>
                <a:lnTo>
                  <a:pt x="841857" y="1226457"/>
                </a:lnTo>
                <a:lnTo>
                  <a:pt x="894283" y="1261205"/>
                </a:lnTo>
                <a:cubicBezTo>
                  <a:pt x="898753" y="1263846"/>
                  <a:pt x="900988" y="1266589"/>
                  <a:pt x="900988" y="1269434"/>
                </a:cubicBezTo>
                <a:cubicBezTo>
                  <a:pt x="900988" y="1274311"/>
                  <a:pt x="893876" y="1276749"/>
                  <a:pt x="879652" y="1276749"/>
                </a:cubicBezTo>
                <a:cubicBezTo>
                  <a:pt x="864006" y="1288332"/>
                  <a:pt x="845007" y="1299711"/>
                  <a:pt x="822655" y="1310887"/>
                </a:cubicBezTo>
                <a:cubicBezTo>
                  <a:pt x="859231" y="1318202"/>
                  <a:pt x="877519" y="1330089"/>
                  <a:pt x="877519" y="1346549"/>
                </a:cubicBezTo>
                <a:cubicBezTo>
                  <a:pt x="877519" y="1355896"/>
                  <a:pt x="874776" y="1363719"/>
                  <a:pt x="869289" y="1370018"/>
                </a:cubicBezTo>
                <a:cubicBezTo>
                  <a:pt x="864006" y="1376114"/>
                  <a:pt x="857504" y="1379162"/>
                  <a:pt x="849782" y="1379162"/>
                </a:cubicBezTo>
                <a:cubicBezTo>
                  <a:pt x="841857" y="1379162"/>
                  <a:pt x="833729" y="1375301"/>
                  <a:pt x="825398" y="1367580"/>
                </a:cubicBezTo>
                <a:cubicBezTo>
                  <a:pt x="797966" y="1341773"/>
                  <a:pt x="761288" y="1321047"/>
                  <a:pt x="715365" y="1305401"/>
                </a:cubicBezTo>
                <a:lnTo>
                  <a:pt x="716889" y="1301438"/>
                </a:lnTo>
                <a:cubicBezTo>
                  <a:pt x="751027" y="1302251"/>
                  <a:pt x="780084" y="1304283"/>
                  <a:pt x="804062" y="1307534"/>
                </a:cubicBezTo>
                <a:lnTo>
                  <a:pt x="827227" y="1261509"/>
                </a:lnTo>
                <a:lnTo>
                  <a:pt x="771753" y="1261509"/>
                </a:lnTo>
                <a:lnTo>
                  <a:pt x="757428" y="1281321"/>
                </a:lnTo>
                <a:cubicBezTo>
                  <a:pt x="736092" y="1272177"/>
                  <a:pt x="719023" y="1263541"/>
                  <a:pt x="706221" y="1255413"/>
                </a:cubicBezTo>
                <a:cubicBezTo>
                  <a:pt x="704392" y="1254397"/>
                  <a:pt x="703580" y="1253077"/>
                  <a:pt x="703783" y="1251451"/>
                </a:cubicBezTo>
                <a:cubicBezTo>
                  <a:pt x="703986" y="1249825"/>
                  <a:pt x="704900" y="1248606"/>
                  <a:pt x="706526" y="1247793"/>
                </a:cubicBezTo>
                <a:cubicBezTo>
                  <a:pt x="712012" y="1244949"/>
                  <a:pt x="715975" y="1240377"/>
                  <a:pt x="718413" y="1234077"/>
                </a:cubicBezTo>
                <a:cubicBezTo>
                  <a:pt x="718616" y="1233468"/>
                  <a:pt x="720852" y="1225949"/>
                  <a:pt x="725119" y="1211522"/>
                </a:cubicBezTo>
                <a:lnTo>
                  <a:pt x="655015" y="1211522"/>
                </a:lnTo>
                <a:lnTo>
                  <a:pt x="655015" y="1204207"/>
                </a:lnTo>
                <a:lnTo>
                  <a:pt x="726948" y="1204207"/>
                </a:lnTo>
                <a:cubicBezTo>
                  <a:pt x="731418" y="1188561"/>
                  <a:pt x="735177" y="1173219"/>
                  <a:pt x="738225" y="1158182"/>
                </a:cubicBezTo>
                <a:lnTo>
                  <a:pt x="675436" y="1158182"/>
                </a:lnTo>
                <a:lnTo>
                  <a:pt x="675436" y="1150867"/>
                </a:lnTo>
                <a:lnTo>
                  <a:pt x="740054" y="1150867"/>
                </a:lnTo>
                <a:cubicBezTo>
                  <a:pt x="741070" y="1144771"/>
                  <a:pt x="741984" y="1139691"/>
                  <a:pt x="742797" y="1135627"/>
                </a:cubicBezTo>
                <a:cubicBezTo>
                  <a:pt x="745845" y="1117745"/>
                  <a:pt x="747471" y="1104842"/>
                  <a:pt x="747674" y="1096917"/>
                </a:cubicBezTo>
                <a:close/>
                <a:moveTo>
                  <a:pt x="2978353" y="1096613"/>
                </a:moveTo>
                <a:lnTo>
                  <a:pt x="3029864" y="1100270"/>
                </a:lnTo>
                <a:cubicBezTo>
                  <a:pt x="3036570" y="1100473"/>
                  <a:pt x="3039922" y="1101794"/>
                  <a:pt x="3039922" y="1104233"/>
                </a:cubicBezTo>
                <a:cubicBezTo>
                  <a:pt x="3039922" y="1108500"/>
                  <a:pt x="3035046" y="1112665"/>
                  <a:pt x="3025292" y="1116729"/>
                </a:cubicBezTo>
                <a:lnTo>
                  <a:pt x="3025292" y="1133798"/>
                </a:lnTo>
                <a:lnTo>
                  <a:pt x="3090519" y="1133798"/>
                </a:lnTo>
                <a:cubicBezTo>
                  <a:pt x="3090519" y="1126077"/>
                  <a:pt x="3090214" y="1113681"/>
                  <a:pt x="3089605" y="1096613"/>
                </a:cubicBezTo>
                <a:lnTo>
                  <a:pt x="3140506" y="1100270"/>
                </a:lnTo>
                <a:cubicBezTo>
                  <a:pt x="3147618" y="1100473"/>
                  <a:pt x="3151174" y="1101794"/>
                  <a:pt x="3151174" y="1104233"/>
                </a:cubicBezTo>
                <a:cubicBezTo>
                  <a:pt x="3151174" y="1108500"/>
                  <a:pt x="3146196" y="1112665"/>
                  <a:pt x="3136240" y="1116729"/>
                </a:cubicBezTo>
                <a:lnTo>
                  <a:pt x="3136240" y="1133798"/>
                </a:lnTo>
                <a:lnTo>
                  <a:pt x="3147212" y="1133798"/>
                </a:lnTo>
                <a:lnTo>
                  <a:pt x="3163976" y="1110329"/>
                </a:lnTo>
                <a:lnTo>
                  <a:pt x="3197199" y="1131969"/>
                </a:lnTo>
                <a:cubicBezTo>
                  <a:pt x="3200857" y="1134205"/>
                  <a:pt x="3201974" y="1136237"/>
                  <a:pt x="3200552" y="1138065"/>
                </a:cubicBezTo>
                <a:cubicBezTo>
                  <a:pt x="3199130" y="1140097"/>
                  <a:pt x="3195777" y="1141113"/>
                  <a:pt x="3190494" y="1141113"/>
                </a:cubicBezTo>
                <a:lnTo>
                  <a:pt x="3136240" y="1141113"/>
                </a:lnTo>
                <a:lnTo>
                  <a:pt x="3136240" y="1239869"/>
                </a:lnTo>
                <a:lnTo>
                  <a:pt x="3146602" y="1239869"/>
                </a:lnTo>
                <a:lnTo>
                  <a:pt x="3166414" y="1212132"/>
                </a:lnTo>
                <a:lnTo>
                  <a:pt x="3203905" y="1237430"/>
                </a:lnTo>
                <a:cubicBezTo>
                  <a:pt x="3207562" y="1239869"/>
                  <a:pt x="3208680" y="1242104"/>
                  <a:pt x="3207258" y="1244136"/>
                </a:cubicBezTo>
                <a:cubicBezTo>
                  <a:pt x="3205835" y="1246168"/>
                  <a:pt x="3202381" y="1247184"/>
                  <a:pt x="3196894" y="1247184"/>
                </a:cubicBezTo>
                <a:lnTo>
                  <a:pt x="3107893" y="1247184"/>
                </a:lnTo>
                <a:cubicBezTo>
                  <a:pt x="3123133" y="1256531"/>
                  <a:pt x="3138474" y="1263643"/>
                  <a:pt x="3153918" y="1268520"/>
                </a:cubicBezTo>
                <a:cubicBezTo>
                  <a:pt x="3170174" y="1273600"/>
                  <a:pt x="3189681" y="1277054"/>
                  <a:pt x="3212440" y="1278883"/>
                </a:cubicBezTo>
                <a:lnTo>
                  <a:pt x="3211220" y="1283760"/>
                </a:lnTo>
                <a:cubicBezTo>
                  <a:pt x="3198012" y="1288840"/>
                  <a:pt x="3187242" y="1304486"/>
                  <a:pt x="3178911" y="1330699"/>
                </a:cubicBezTo>
                <a:cubicBezTo>
                  <a:pt x="3156559" y="1320945"/>
                  <a:pt x="3139491" y="1310074"/>
                  <a:pt x="3127705" y="1298085"/>
                </a:cubicBezTo>
                <a:cubicBezTo>
                  <a:pt x="3115919" y="1286300"/>
                  <a:pt x="3105353" y="1269333"/>
                  <a:pt x="3096006" y="1247184"/>
                </a:cubicBezTo>
                <a:lnTo>
                  <a:pt x="3045409" y="1247184"/>
                </a:lnTo>
                <a:cubicBezTo>
                  <a:pt x="3029356" y="1269942"/>
                  <a:pt x="3010865" y="1288535"/>
                  <a:pt x="2989935" y="1302962"/>
                </a:cubicBezTo>
                <a:cubicBezTo>
                  <a:pt x="2970834" y="1316170"/>
                  <a:pt x="2946450" y="1328159"/>
                  <a:pt x="2916783" y="1338929"/>
                </a:cubicBezTo>
                <a:lnTo>
                  <a:pt x="2914345" y="1334661"/>
                </a:lnTo>
                <a:cubicBezTo>
                  <a:pt x="2933446" y="1316373"/>
                  <a:pt x="2947974" y="1301133"/>
                  <a:pt x="2957932" y="1288941"/>
                </a:cubicBezTo>
                <a:cubicBezTo>
                  <a:pt x="2968294" y="1276343"/>
                  <a:pt x="2977540" y="1262424"/>
                  <a:pt x="2985668" y="1247184"/>
                </a:cubicBezTo>
                <a:lnTo>
                  <a:pt x="2920441" y="1247184"/>
                </a:lnTo>
                <a:lnTo>
                  <a:pt x="2920441" y="1239869"/>
                </a:lnTo>
                <a:lnTo>
                  <a:pt x="2979572" y="1239869"/>
                </a:lnTo>
                <a:lnTo>
                  <a:pt x="2979572" y="1151781"/>
                </a:lnTo>
                <a:lnTo>
                  <a:pt x="2979572" y="1141113"/>
                </a:lnTo>
                <a:lnTo>
                  <a:pt x="2932633" y="1141113"/>
                </a:lnTo>
                <a:lnTo>
                  <a:pt x="2932633" y="1133798"/>
                </a:lnTo>
                <a:lnTo>
                  <a:pt x="2979267" y="1133798"/>
                </a:lnTo>
                <a:cubicBezTo>
                  <a:pt x="2979267" y="1126077"/>
                  <a:pt x="2978962" y="1113681"/>
                  <a:pt x="2978353" y="1096613"/>
                </a:cubicBezTo>
                <a:close/>
                <a:moveTo>
                  <a:pt x="2737408" y="1096613"/>
                </a:moveTo>
                <a:cubicBezTo>
                  <a:pt x="2774594" y="1096409"/>
                  <a:pt x="2793187" y="1103217"/>
                  <a:pt x="2793187" y="1117034"/>
                </a:cubicBezTo>
                <a:cubicBezTo>
                  <a:pt x="2792577" y="1126585"/>
                  <a:pt x="2786990" y="1133595"/>
                  <a:pt x="2776423" y="1138065"/>
                </a:cubicBezTo>
                <a:lnTo>
                  <a:pt x="2824886" y="1138065"/>
                </a:lnTo>
                <a:lnTo>
                  <a:pt x="2841955" y="1112462"/>
                </a:lnTo>
                <a:lnTo>
                  <a:pt x="2877921" y="1136846"/>
                </a:lnTo>
                <a:cubicBezTo>
                  <a:pt x="2881173" y="1139081"/>
                  <a:pt x="2882188" y="1141012"/>
                  <a:pt x="2880969" y="1142637"/>
                </a:cubicBezTo>
                <a:cubicBezTo>
                  <a:pt x="2879750" y="1144466"/>
                  <a:pt x="2876702" y="1145381"/>
                  <a:pt x="2871825" y="1145381"/>
                </a:cubicBezTo>
                <a:lnTo>
                  <a:pt x="2848051" y="1145381"/>
                </a:lnTo>
                <a:cubicBezTo>
                  <a:pt x="2837078" y="1164075"/>
                  <a:pt x="2825292" y="1179620"/>
                  <a:pt x="2812694" y="1192015"/>
                </a:cubicBezTo>
                <a:cubicBezTo>
                  <a:pt x="2831185" y="1195673"/>
                  <a:pt x="2854858" y="1198009"/>
                  <a:pt x="2883712" y="1199025"/>
                </a:cubicBezTo>
                <a:lnTo>
                  <a:pt x="2883408" y="1204207"/>
                </a:lnTo>
                <a:cubicBezTo>
                  <a:pt x="2871825" y="1209287"/>
                  <a:pt x="2861666" y="1224933"/>
                  <a:pt x="2852928" y="1251146"/>
                </a:cubicBezTo>
                <a:cubicBezTo>
                  <a:pt x="2820009" y="1242815"/>
                  <a:pt x="2793390" y="1233061"/>
                  <a:pt x="2773070" y="1221885"/>
                </a:cubicBezTo>
                <a:cubicBezTo>
                  <a:pt x="2746248" y="1237125"/>
                  <a:pt x="2709672" y="1248809"/>
                  <a:pt x="2663342" y="1256937"/>
                </a:cubicBezTo>
                <a:lnTo>
                  <a:pt x="2661513" y="1252061"/>
                </a:lnTo>
                <a:cubicBezTo>
                  <a:pt x="2694228" y="1237024"/>
                  <a:pt x="2721762" y="1219955"/>
                  <a:pt x="2744114" y="1200854"/>
                </a:cubicBezTo>
                <a:cubicBezTo>
                  <a:pt x="2729077" y="1186630"/>
                  <a:pt x="2717393" y="1168139"/>
                  <a:pt x="2709062" y="1145381"/>
                </a:cubicBezTo>
                <a:lnTo>
                  <a:pt x="2682849" y="1145381"/>
                </a:lnTo>
                <a:lnTo>
                  <a:pt x="2682849" y="1138065"/>
                </a:lnTo>
                <a:lnTo>
                  <a:pt x="2753258" y="1138065"/>
                </a:lnTo>
                <a:cubicBezTo>
                  <a:pt x="2749600" y="1136033"/>
                  <a:pt x="2747264" y="1132477"/>
                  <a:pt x="2746248" y="1127397"/>
                </a:cubicBezTo>
                <a:cubicBezTo>
                  <a:pt x="2744012" y="1116425"/>
                  <a:pt x="2740761" y="1106976"/>
                  <a:pt x="2736494" y="1099051"/>
                </a:cubicBezTo>
                <a:close/>
                <a:moveTo>
                  <a:pt x="2313279" y="1096613"/>
                </a:moveTo>
                <a:lnTo>
                  <a:pt x="2364486" y="1113072"/>
                </a:lnTo>
                <a:cubicBezTo>
                  <a:pt x="2366721" y="1113681"/>
                  <a:pt x="2367838" y="1115104"/>
                  <a:pt x="2367838" y="1117339"/>
                </a:cubicBezTo>
                <a:cubicBezTo>
                  <a:pt x="2367838" y="1121809"/>
                  <a:pt x="2362454" y="1124857"/>
                  <a:pt x="2351684" y="1126483"/>
                </a:cubicBezTo>
                <a:cubicBezTo>
                  <a:pt x="2337257" y="1148632"/>
                  <a:pt x="2321610" y="1168545"/>
                  <a:pt x="2304745" y="1186224"/>
                </a:cubicBezTo>
                <a:lnTo>
                  <a:pt x="2342540" y="1186529"/>
                </a:lnTo>
                <a:cubicBezTo>
                  <a:pt x="2350871" y="1169663"/>
                  <a:pt x="2356154" y="1155033"/>
                  <a:pt x="2358390" y="1142637"/>
                </a:cubicBezTo>
                <a:lnTo>
                  <a:pt x="2407158" y="1159706"/>
                </a:lnTo>
                <a:cubicBezTo>
                  <a:pt x="2409799" y="1160722"/>
                  <a:pt x="2411120" y="1162348"/>
                  <a:pt x="2411120" y="1164583"/>
                </a:cubicBezTo>
                <a:cubicBezTo>
                  <a:pt x="2411120" y="1168850"/>
                  <a:pt x="2405430" y="1171797"/>
                  <a:pt x="2394051" y="1173422"/>
                </a:cubicBezTo>
                <a:cubicBezTo>
                  <a:pt x="2378202" y="1198213"/>
                  <a:pt x="2355646" y="1225238"/>
                  <a:pt x="2326386" y="1254499"/>
                </a:cubicBezTo>
                <a:lnTo>
                  <a:pt x="2397709" y="1246879"/>
                </a:lnTo>
                <a:lnTo>
                  <a:pt x="2399233" y="1251451"/>
                </a:lnTo>
                <a:cubicBezTo>
                  <a:pt x="2369769" y="1266894"/>
                  <a:pt x="2338578" y="1280712"/>
                  <a:pt x="2305659" y="1292904"/>
                </a:cubicBezTo>
                <a:cubicBezTo>
                  <a:pt x="2305659" y="1296561"/>
                  <a:pt x="2305050" y="1299508"/>
                  <a:pt x="2303830" y="1301743"/>
                </a:cubicBezTo>
                <a:cubicBezTo>
                  <a:pt x="2302611" y="1303978"/>
                  <a:pt x="2300884" y="1305096"/>
                  <a:pt x="2298649" y="1305096"/>
                </a:cubicBezTo>
                <a:cubicBezTo>
                  <a:pt x="2295804" y="1305096"/>
                  <a:pt x="2293874" y="1303369"/>
                  <a:pt x="2292858" y="1299914"/>
                </a:cubicBezTo>
                <a:lnTo>
                  <a:pt x="2278837" y="1257242"/>
                </a:lnTo>
                <a:cubicBezTo>
                  <a:pt x="2292451" y="1255210"/>
                  <a:pt x="2301494" y="1251248"/>
                  <a:pt x="2305964" y="1245355"/>
                </a:cubicBezTo>
                <a:cubicBezTo>
                  <a:pt x="2317343" y="1229912"/>
                  <a:pt x="2326995" y="1215078"/>
                  <a:pt x="2334920" y="1200854"/>
                </a:cubicBezTo>
                <a:cubicBezTo>
                  <a:pt x="2322118" y="1207560"/>
                  <a:pt x="2308199" y="1214062"/>
                  <a:pt x="2293162" y="1220361"/>
                </a:cubicBezTo>
                <a:cubicBezTo>
                  <a:pt x="2292756" y="1227677"/>
                  <a:pt x="2290419" y="1231537"/>
                  <a:pt x="2286152" y="1231944"/>
                </a:cubicBezTo>
                <a:cubicBezTo>
                  <a:pt x="2283917" y="1231944"/>
                  <a:pt x="2282393" y="1230318"/>
                  <a:pt x="2281580" y="1227067"/>
                </a:cubicBezTo>
                <a:lnTo>
                  <a:pt x="2269998" y="1186224"/>
                </a:lnTo>
                <a:cubicBezTo>
                  <a:pt x="2279548" y="1185817"/>
                  <a:pt x="2286558" y="1180839"/>
                  <a:pt x="2291029" y="1171289"/>
                </a:cubicBezTo>
                <a:cubicBezTo>
                  <a:pt x="2302611" y="1147921"/>
                  <a:pt x="2310028" y="1123029"/>
                  <a:pt x="2313279" y="1096613"/>
                </a:cubicBezTo>
                <a:close/>
                <a:moveTo>
                  <a:pt x="430835" y="1096308"/>
                </a:moveTo>
                <a:cubicBezTo>
                  <a:pt x="456438" y="1097730"/>
                  <a:pt x="474624" y="1100981"/>
                  <a:pt x="485394" y="1106061"/>
                </a:cubicBezTo>
                <a:cubicBezTo>
                  <a:pt x="495351" y="1110938"/>
                  <a:pt x="500329" y="1118152"/>
                  <a:pt x="500329" y="1127702"/>
                </a:cubicBezTo>
                <a:cubicBezTo>
                  <a:pt x="500329" y="1136237"/>
                  <a:pt x="497078" y="1143653"/>
                  <a:pt x="490575" y="1149953"/>
                </a:cubicBezTo>
                <a:cubicBezTo>
                  <a:pt x="484073" y="1156252"/>
                  <a:pt x="476047" y="1159401"/>
                  <a:pt x="466496" y="1159401"/>
                </a:cubicBezTo>
                <a:cubicBezTo>
                  <a:pt x="458978" y="1159401"/>
                  <a:pt x="453593" y="1158081"/>
                  <a:pt x="450342" y="1155439"/>
                </a:cubicBezTo>
                <a:cubicBezTo>
                  <a:pt x="447294" y="1153001"/>
                  <a:pt x="445160" y="1148632"/>
                  <a:pt x="443941" y="1142333"/>
                </a:cubicBezTo>
                <a:cubicBezTo>
                  <a:pt x="441096" y="1126280"/>
                  <a:pt x="436016" y="1111853"/>
                  <a:pt x="428701" y="1099051"/>
                </a:cubicBezTo>
                <a:close/>
                <a:moveTo>
                  <a:pt x="1457858" y="1095089"/>
                </a:moveTo>
                <a:lnTo>
                  <a:pt x="1517294" y="1105147"/>
                </a:lnTo>
                <a:cubicBezTo>
                  <a:pt x="1521561" y="1105960"/>
                  <a:pt x="1523796" y="1107585"/>
                  <a:pt x="1524000" y="1110024"/>
                </a:cubicBezTo>
                <a:cubicBezTo>
                  <a:pt x="1524000" y="1115104"/>
                  <a:pt x="1518513" y="1118965"/>
                  <a:pt x="1507540" y="1121606"/>
                </a:cubicBezTo>
                <a:cubicBezTo>
                  <a:pt x="1503680" y="1134408"/>
                  <a:pt x="1499108" y="1146905"/>
                  <a:pt x="1493824" y="1159097"/>
                </a:cubicBezTo>
                <a:lnTo>
                  <a:pt x="1529486" y="1159097"/>
                </a:lnTo>
                <a:lnTo>
                  <a:pt x="1548993" y="1131969"/>
                </a:lnTo>
                <a:lnTo>
                  <a:pt x="1586179" y="1158182"/>
                </a:lnTo>
                <a:cubicBezTo>
                  <a:pt x="1589024" y="1160214"/>
                  <a:pt x="1589836" y="1162043"/>
                  <a:pt x="1588617" y="1163669"/>
                </a:cubicBezTo>
                <a:cubicBezTo>
                  <a:pt x="1587398" y="1165497"/>
                  <a:pt x="1584553" y="1166412"/>
                  <a:pt x="1580083" y="1166412"/>
                </a:cubicBezTo>
                <a:lnTo>
                  <a:pt x="1564233" y="1166412"/>
                </a:lnTo>
                <a:cubicBezTo>
                  <a:pt x="1559560" y="1216602"/>
                  <a:pt x="1547164" y="1256531"/>
                  <a:pt x="1527048" y="1286198"/>
                </a:cubicBezTo>
                <a:cubicBezTo>
                  <a:pt x="1544726" y="1299609"/>
                  <a:pt x="1566773" y="1310176"/>
                  <a:pt x="1593189" y="1317897"/>
                </a:cubicBezTo>
                <a:lnTo>
                  <a:pt x="1591665" y="1323993"/>
                </a:lnTo>
                <a:cubicBezTo>
                  <a:pt x="1581912" y="1326432"/>
                  <a:pt x="1573682" y="1331512"/>
                  <a:pt x="1566977" y="1339233"/>
                </a:cubicBezTo>
                <a:cubicBezTo>
                  <a:pt x="1560271" y="1346955"/>
                  <a:pt x="1553870" y="1358537"/>
                  <a:pt x="1547774" y="1373981"/>
                </a:cubicBezTo>
                <a:cubicBezTo>
                  <a:pt x="1524812" y="1356505"/>
                  <a:pt x="1507236" y="1339030"/>
                  <a:pt x="1495044" y="1321555"/>
                </a:cubicBezTo>
                <a:cubicBezTo>
                  <a:pt x="1467408" y="1343907"/>
                  <a:pt x="1429308" y="1361281"/>
                  <a:pt x="1380744" y="1373676"/>
                </a:cubicBezTo>
                <a:lnTo>
                  <a:pt x="1378915" y="1369104"/>
                </a:lnTo>
                <a:cubicBezTo>
                  <a:pt x="1423619" y="1342485"/>
                  <a:pt x="1456232" y="1314951"/>
                  <a:pt x="1476756" y="1286503"/>
                </a:cubicBezTo>
                <a:cubicBezTo>
                  <a:pt x="1469440" y="1268621"/>
                  <a:pt x="1463954" y="1246574"/>
                  <a:pt x="1460296" y="1220361"/>
                </a:cubicBezTo>
                <a:cubicBezTo>
                  <a:pt x="1450340" y="1235195"/>
                  <a:pt x="1439875" y="1248505"/>
                  <a:pt x="1428902" y="1260290"/>
                </a:cubicBezTo>
                <a:lnTo>
                  <a:pt x="1424635" y="1256633"/>
                </a:lnTo>
                <a:cubicBezTo>
                  <a:pt x="1429918" y="1241393"/>
                  <a:pt x="1434388" y="1227067"/>
                  <a:pt x="1438046" y="1213656"/>
                </a:cubicBezTo>
                <a:lnTo>
                  <a:pt x="1409700" y="1213656"/>
                </a:lnTo>
                <a:lnTo>
                  <a:pt x="1409700" y="1289856"/>
                </a:lnTo>
                <a:cubicBezTo>
                  <a:pt x="1431239" y="1285792"/>
                  <a:pt x="1443329" y="1283557"/>
                  <a:pt x="1445971" y="1283150"/>
                </a:cubicBezTo>
                <a:lnTo>
                  <a:pt x="1447800" y="1288332"/>
                </a:lnTo>
                <a:cubicBezTo>
                  <a:pt x="1408379" y="1312513"/>
                  <a:pt x="1368145" y="1332528"/>
                  <a:pt x="1327099" y="1348377"/>
                </a:cubicBezTo>
                <a:cubicBezTo>
                  <a:pt x="1326083" y="1358131"/>
                  <a:pt x="1322832" y="1363008"/>
                  <a:pt x="1317345" y="1363008"/>
                </a:cubicBezTo>
                <a:cubicBezTo>
                  <a:pt x="1315110" y="1363008"/>
                  <a:pt x="1313281" y="1360874"/>
                  <a:pt x="1311859" y="1356607"/>
                </a:cubicBezTo>
                <a:lnTo>
                  <a:pt x="1295095" y="1304791"/>
                </a:lnTo>
                <a:cubicBezTo>
                  <a:pt x="1298549" y="1304588"/>
                  <a:pt x="1303934" y="1304080"/>
                  <a:pt x="1311249" y="1303267"/>
                </a:cubicBezTo>
                <a:lnTo>
                  <a:pt x="1311249" y="1228896"/>
                </a:lnTo>
                <a:cubicBezTo>
                  <a:pt x="1311249" y="1211827"/>
                  <a:pt x="1310843" y="1194758"/>
                  <a:pt x="1310030" y="1177689"/>
                </a:cubicBezTo>
                <a:lnTo>
                  <a:pt x="1356969" y="1181957"/>
                </a:lnTo>
                <a:cubicBezTo>
                  <a:pt x="1361846" y="1182769"/>
                  <a:pt x="1364386" y="1184497"/>
                  <a:pt x="1364589" y="1187138"/>
                </a:cubicBezTo>
                <a:cubicBezTo>
                  <a:pt x="1364589" y="1191202"/>
                  <a:pt x="1360424" y="1194961"/>
                  <a:pt x="1352092" y="1198416"/>
                </a:cubicBezTo>
                <a:lnTo>
                  <a:pt x="1352092" y="1298695"/>
                </a:lnTo>
                <a:cubicBezTo>
                  <a:pt x="1357782" y="1297882"/>
                  <a:pt x="1362151" y="1297273"/>
                  <a:pt x="1365199" y="1296866"/>
                </a:cubicBezTo>
                <a:lnTo>
                  <a:pt x="1365199" y="1137151"/>
                </a:lnTo>
                <a:lnTo>
                  <a:pt x="1304848" y="1137151"/>
                </a:lnTo>
                <a:lnTo>
                  <a:pt x="1304848" y="1129836"/>
                </a:lnTo>
                <a:lnTo>
                  <a:pt x="1399032" y="1129836"/>
                </a:lnTo>
                <a:lnTo>
                  <a:pt x="1417624" y="1103623"/>
                </a:lnTo>
                <a:lnTo>
                  <a:pt x="1453896" y="1129531"/>
                </a:lnTo>
                <a:cubicBezTo>
                  <a:pt x="1454302" y="1129937"/>
                  <a:pt x="1454708" y="1130344"/>
                  <a:pt x="1455115" y="1130750"/>
                </a:cubicBezTo>
                <a:cubicBezTo>
                  <a:pt x="1456740" y="1114088"/>
                  <a:pt x="1457655" y="1102201"/>
                  <a:pt x="1457858" y="1095089"/>
                </a:cubicBezTo>
                <a:close/>
                <a:moveTo>
                  <a:pt x="1134008" y="1095089"/>
                </a:moveTo>
                <a:lnTo>
                  <a:pt x="1193444" y="1105147"/>
                </a:lnTo>
                <a:cubicBezTo>
                  <a:pt x="1197711" y="1105960"/>
                  <a:pt x="1199946" y="1107585"/>
                  <a:pt x="1200150" y="1110024"/>
                </a:cubicBezTo>
                <a:cubicBezTo>
                  <a:pt x="1200150" y="1115104"/>
                  <a:pt x="1194663" y="1118965"/>
                  <a:pt x="1183690" y="1121606"/>
                </a:cubicBezTo>
                <a:cubicBezTo>
                  <a:pt x="1179830" y="1134408"/>
                  <a:pt x="1175258" y="1146905"/>
                  <a:pt x="1169974" y="1159097"/>
                </a:cubicBezTo>
                <a:lnTo>
                  <a:pt x="1205636" y="1159097"/>
                </a:lnTo>
                <a:lnTo>
                  <a:pt x="1225143" y="1131969"/>
                </a:lnTo>
                <a:lnTo>
                  <a:pt x="1262329" y="1158182"/>
                </a:lnTo>
                <a:cubicBezTo>
                  <a:pt x="1265174" y="1160214"/>
                  <a:pt x="1265986" y="1162043"/>
                  <a:pt x="1264767" y="1163669"/>
                </a:cubicBezTo>
                <a:cubicBezTo>
                  <a:pt x="1263548" y="1165497"/>
                  <a:pt x="1260703" y="1166412"/>
                  <a:pt x="1256233" y="1166412"/>
                </a:cubicBezTo>
                <a:lnTo>
                  <a:pt x="1240383" y="1166412"/>
                </a:lnTo>
                <a:cubicBezTo>
                  <a:pt x="1235710" y="1216602"/>
                  <a:pt x="1223314" y="1256531"/>
                  <a:pt x="1203198" y="1286198"/>
                </a:cubicBezTo>
                <a:cubicBezTo>
                  <a:pt x="1220876" y="1299609"/>
                  <a:pt x="1242923" y="1310176"/>
                  <a:pt x="1269339" y="1317897"/>
                </a:cubicBezTo>
                <a:lnTo>
                  <a:pt x="1267815" y="1323993"/>
                </a:lnTo>
                <a:cubicBezTo>
                  <a:pt x="1258062" y="1326432"/>
                  <a:pt x="1249832" y="1331512"/>
                  <a:pt x="1243126" y="1339233"/>
                </a:cubicBezTo>
                <a:cubicBezTo>
                  <a:pt x="1236421" y="1346955"/>
                  <a:pt x="1230020" y="1358537"/>
                  <a:pt x="1223924" y="1373981"/>
                </a:cubicBezTo>
                <a:cubicBezTo>
                  <a:pt x="1200962" y="1356505"/>
                  <a:pt x="1183386" y="1339030"/>
                  <a:pt x="1171194" y="1321555"/>
                </a:cubicBezTo>
                <a:cubicBezTo>
                  <a:pt x="1143558" y="1343907"/>
                  <a:pt x="1105458" y="1361281"/>
                  <a:pt x="1056894" y="1373676"/>
                </a:cubicBezTo>
                <a:lnTo>
                  <a:pt x="1055065" y="1369104"/>
                </a:lnTo>
                <a:cubicBezTo>
                  <a:pt x="1099769" y="1342485"/>
                  <a:pt x="1132382" y="1314951"/>
                  <a:pt x="1152906" y="1286503"/>
                </a:cubicBezTo>
                <a:cubicBezTo>
                  <a:pt x="1145590" y="1268621"/>
                  <a:pt x="1140104" y="1246574"/>
                  <a:pt x="1136446" y="1220361"/>
                </a:cubicBezTo>
                <a:cubicBezTo>
                  <a:pt x="1126490" y="1235195"/>
                  <a:pt x="1116025" y="1248505"/>
                  <a:pt x="1105052" y="1260290"/>
                </a:cubicBezTo>
                <a:lnTo>
                  <a:pt x="1100785" y="1256633"/>
                </a:lnTo>
                <a:cubicBezTo>
                  <a:pt x="1106068" y="1241393"/>
                  <a:pt x="1110538" y="1227067"/>
                  <a:pt x="1114196" y="1213656"/>
                </a:cubicBezTo>
                <a:lnTo>
                  <a:pt x="1085850" y="1213656"/>
                </a:lnTo>
                <a:lnTo>
                  <a:pt x="1085850" y="1289856"/>
                </a:lnTo>
                <a:cubicBezTo>
                  <a:pt x="1107389" y="1285792"/>
                  <a:pt x="1119479" y="1283557"/>
                  <a:pt x="1122121" y="1283150"/>
                </a:cubicBezTo>
                <a:lnTo>
                  <a:pt x="1123950" y="1288332"/>
                </a:lnTo>
                <a:cubicBezTo>
                  <a:pt x="1084529" y="1312513"/>
                  <a:pt x="1044295" y="1332528"/>
                  <a:pt x="1003249" y="1348377"/>
                </a:cubicBezTo>
                <a:cubicBezTo>
                  <a:pt x="1002233" y="1358131"/>
                  <a:pt x="998982" y="1363008"/>
                  <a:pt x="993495" y="1363008"/>
                </a:cubicBezTo>
                <a:cubicBezTo>
                  <a:pt x="991260" y="1363008"/>
                  <a:pt x="989431" y="1360874"/>
                  <a:pt x="988009" y="1356607"/>
                </a:cubicBezTo>
                <a:lnTo>
                  <a:pt x="971245" y="1304791"/>
                </a:lnTo>
                <a:cubicBezTo>
                  <a:pt x="974699" y="1304588"/>
                  <a:pt x="980084" y="1304080"/>
                  <a:pt x="987399" y="1303267"/>
                </a:cubicBezTo>
                <a:lnTo>
                  <a:pt x="987399" y="1228896"/>
                </a:lnTo>
                <a:cubicBezTo>
                  <a:pt x="987399" y="1211827"/>
                  <a:pt x="986993" y="1194758"/>
                  <a:pt x="986180" y="1177689"/>
                </a:cubicBezTo>
                <a:lnTo>
                  <a:pt x="1033119" y="1181957"/>
                </a:lnTo>
                <a:cubicBezTo>
                  <a:pt x="1037996" y="1182769"/>
                  <a:pt x="1040536" y="1184497"/>
                  <a:pt x="1040739" y="1187138"/>
                </a:cubicBezTo>
                <a:cubicBezTo>
                  <a:pt x="1040739" y="1191202"/>
                  <a:pt x="1036574" y="1194961"/>
                  <a:pt x="1028242" y="1198416"/>
                </a:cubicBezTo>
                <a:lnTo>
                  <a:pt x="1028242" y="1298695"/>
                </a:lnTo>
                <a:cubicBezTo>
                  <a:pt x="1033932" y="1297882"/>
                  <a:pt x="1038301" y="1297273"/>
                  <a:pt x="1041349" y="1296866"/>
                </a:cubicBezTo>
                <a:lnTo>
                  <a:pt x="1041349" y="1137151"/>
                </a:lnTo>
                <a:lnTo>
                  <a:pt x="980998" y="1137151"/>
                </a:lnTo>
                <a:lnTo>
                  <a:pt x="980998" y="1129836"/>
                </a:lnTo>
                <a:lnTo>
                  <a:pt x="1075182" y="1129836"/>
                </a:lnTo>
                <a:lnTo>
                  <a:pt x="1093774" y="1103623"/>
                </a:lnTo>
                <a:lnTo>
                  <a:pt x="1130046" y="1129531"/>
                </a:lnTo>
                <a:cubicBezTo>
                  <a:pt x="1130452" y="1129937"/>
                  <a:pt x="1130858" y="1130344"/>
                  <a:pt x="1131265" y="1130750"/>
                </a:cubicBezTo>
                <a:cubicBezTo>
                  <a:pt x="1132890" y="1114088"/>
                  <a:pt x="1133805" y="1102201"/>
                  <a:pt x="1134008" y="1095089"/>
                </a:cubicBezTo>
                <a:close/>
                <a:moveTo>
                  <a:pt x="222504" y="740225"/>
                </a:moveTo>
                <a:cubicBezTo>
                  <a:pt x="222504" y="761155"/>
                  <a:pt x="222605" y="776801"/>
                  <a:pt x="222809" y="787164"/>
                </a:cubicBezTo>
                <a:lnTo>
                  <a:pt x="230733" y="787469"/>
                </a:lnTo>
                <a:cubicBezTo>
                  <a:pt x="232969" y="787672"/>
                  <a:pt x="234797" y="786860"/>
                  <a:pt x="236220" y="785031"/>
                </a:cubicBezTo>
                <a:cubicBezTo>
                  <a:pt x="237845" y="782999"/>
                  <a:pt x="238658" y="779951"/>
                  <a:pt x="238658" y="775887"/>
                </a:cubicBezTo>
                <a:lnTo>
                  <a:pt x="238658" y="740225"/>
                </a:lnTo>
                <a:close/>
                <a:moveTo>
                  <a:pt x="716889" y="731691"/>
                </a:moveTo>
                <a:cubicBezTo>
                  <a:pt x="726643" y="731691"/>
                  <a:pt x="734568" y="735044"/>
                  <a:pt x="740664" y="741749"/>
                </a:cubicBezTo>
                <a:cubicBezTo>
                  <a:pt x="747166" y="748861"/>
                  <a:pt x="750417" y="758310"/>
                  <a:pt x="750417" y="770096"/>
                </a:cubicBezTo>
                <a:cubicBezTo>
                  <a:pt x="750417" y="801592"/>
                  <a:pt x="732231" y="825061"/>
                  <a:pt x="695858" y="840504"/>
                </a:cubicBezTo>
                <a:lnTo>
                  <a:pt x="688238" y="830751"/>
                </a:lnTo>
                <a:cubicBezTo>
                  <a:pt x="706120" y="821404"/>
                  <a:pt x="716178" y="812869"/>
                  <a:pt x="718413" y="805148"/>
                </a:cubicBezTo>
                <a:cubicBezTo>
                  <a:pt x="720039" y="797020"/>
                  <a:pt x="716381" y="792651"/>
                  <a:pt x="707440" y="792041"/>
                </a:cubicBezTo>
                <a:cubicBezTo>
                  <a:pt x="699516" y="790822"/>
                  <a:pt x="693420" y="787672"/>
                  <a:pt x="689152" y="782592"/>
                </a:cubicBezTo>
                <a:cubicBezTo>
                  <a:pt x="684885" y="777512"/>
                  <a:pt x="682752" y="771213"/>
                  <a:pt x="682752" y="763695"/>
                </a:cubicBezTo>
                <a:cubicBezTo>
                  <a:pt x="682752" y="754551"/>
                  <a:pt x="686003" y="746931"/>
                  <a:pt x="692505" y="740835"/>
                </a:cubicBezTo>
                <a:cubicBezTo>
                  <a:pt x="699008" y="734739"/>
                  <a:pt x="707136" y="731691"/>
                  <a:pt x="716889" y="731691"/>
                </a:cubicBezTo>
                <a:close/>
                <a:moveTo>
                  <a:pt x="3318357" y="704868"/>
                </a:moveTo>
                <a:lnTo>
                  <a:pt x="3318357" y="764304"/>
                </a:lnTo>
                <a:lnTo>
                  <a:pt x="3390900" y="756684"/>
                </a:lnTo>
                <a:cubicBezTo>
                  <a:pt x="3383584" y="741851"/>
                  <a:pt x="3377793" y="724579"/>
                  <a:pt x="3373526" y="704868"/>
                </a:cubicBezTo>
                <a:close/>
                <a:moveTo>
                  <a:pt x="1426768" y="700906"/>
                </a:moveTo>
                <a:lnTo>
                  <a:pt x="1426768" y="754551"/>
                </a:lnTo>
                <a:lnTo>
                  <a:pt x="1459077" y="754551"/>
                </a:lnTo>
                <a:lnTo>
                  <a:pt x="1459077" y="700906"/>
                </a:lnTo>
                <a:close/>
                <a:moveTo>
                  <a:pt x="222504" y="691152"/>
                </a:moveTo>
                <a:lnTo>
                  <a:pt x="222504" y="732910"/>
                </a:lnTo>
                <a:lnTo>
                  <a:pt x="238658" y="732910"/>
                </a:lnTo>
                <a:lnTo>
                  <a:pt x="238658" y="691152"/>
                </a:lnTo>
                <a:close/>
                <a:moveTo>
                  <a:pt x="164592" y="691152"/>
                </a:moveTo>
                <a:cubicBezTo>
                  <a:pt x="164185" y="708628"/>
                  <a:pt x="163373" y="722547"/>
                  <a:pt x="162153" y="732910"/>
                </a:cubicBezTo>
                <a:lnTo>
                  <a:pt x="181661" y="732910"/>
                </a:lnTo>
                <a:lnTo>
                  <a:pt x="181661" y="691152"/>
                </a:lnTo>
                <a:close/>
                <a:moveTo>
                  <a:pt x="59436" y="665244"/>
                </a:moveTo>
                <a:lnTo>
                  <a:pt x="59436" y="760647"/>
                </a:lnTo>
                <a:lnTo>
                  <a:pt x="74066" y="760647"/>
                </a:lnTo>
                <a:lnTo>
                  <a:pt x="74066" y="665244"/>
                </a:lnTo>
                <a:close/>
                <a:moveTo>
                  <a:pt x="376580" y="646652"/>
                </a:moveTo>
                <a:cubicBezTo>
                  <a:pt x="426567" y="687292"/>
                  <a:pt x="451561" y="722242"/>
                  <a:pt x="451561" y="751503"/>
                </a:cubicBezTo>
                <a:cubicBezTo>
                  <a:pt x="451561" y="763492"/>
                  <a:pt x="448310" y="772940"/>
                  <a:pt x="441807" y="779849"/>
                </a:cubicBezTo>
                <a:cubicBezTo>
                  <a:pt x="435711" y="786352"/>
                  <a:pt x="427990" y="789603"/>
                  <a:pt x="418643" y="789603"/>
                </a:cubicBezTo>
                <a:cubicBezTo>
                  <a:pt x="411937" y="789603"/>
                  <a:pt x="406959" y="787774"/>
                  <a:pt x="403707" y="784116"/>
                </a:cubicBezTo>
                <a:cubicBezTo>
                  <a:pt x="400456" y="780459"/>
                  <a:pt x="398526" y="774464"/>
                  <a:pt x="397916" y="766133"/>
                </a:cubicBezTo>
                <a:cubicBezTo>
                  <a:pt x="395478" y="721632"/>
                  <a:pt x="387248" y="682516"/>
                  <a:pt x="373227" y="648785"/>
                </a:cubicBezTo>
                <a:close/>
                <a:moveTo>
                  <a:pt x="3318357" y="645432"/>
                </a:moveTo>
                <a:lnTo>
                  <a:pt x="3318357" y="697553"/>
                </a:lnTo>
                <a:lnTo>
                  <a:pt x="3372002" y="697553"/>
                </a:lnTo>
                <a:cubicBezTo>
                  <a:pt x="3368954" y="682110"/>
                  <a:pt x="3366820" y="664736"/>
                  <a:pt x="3365601" y="645432"/>
                </a:cubicBezTo>
                <a:close/>
                <a:moveTo>
                  <a:pt x="222504" y="642080"/>
                </a:moveTo>
                <a:lnTo>
                  <a:pt x="222504" y="683837"/>
                </a:lnTo>
                <a:lnTo>
                  <a:pt x="238658" y="683837"/>
                </a:lnTo>
                <a:lnTo>
                  <a:pt x="238658" y="642080"/>
                </a:lnTo>
                <a:close/>
                <a:moveTo>
                  <a:pt x="164592" y="642080"/>
                </a:moveTo>
                <a:lnTo>
                  <a:pt x="164592" y="683837"/>
                </a:lnTo>
                <a:lnTo>
                  <a:pt x="181661" y="683837"/>
                </a:lnTo>
                <a:lnTo>
                  <a:pt x="181661" y="642080"/>
                </a:lnTo>
                <a:close/>
                <a:moveTo>
                  <a:pt x="509778" y="636593"/>
                </a:moveTo>
                <a:lnTo>
                  <a:pt x="577748" y="653967"/>
                </a:lnTo>
                <a:cubicBezTo>
                  <a:pt x="582015" y="654983"/>
                  <a:pt x="584149" y="656913"/>
                  <a:pt x="584149" y="659758"/>
                </a:cubicBezTo>
                <a:cubicBezTo>
                  <a:pt x="584149" y="667073"/>
                  <a:pt x="576834" y="672356"/>
                  <a:pt x="562203" y="675608"/>
                </a:cubicBezTo>
                <a:cubicBezTo>
                  <a:pt x="541883" y="725188"/>
                  <a:pt x="518007" y="769486"/>
                  <a:pt x="490575" y="808500"/>
                </a:cubicBezTo>
                <a:lnTo>
                  <a:pt x="549402" y="808500"/>
                </a:lnTo>
                <a:lnTo>
                  <a:pt x="572567" y="775887"/>
                </a:lnTo>
                <a:lnTo>
                  <a:pt x="613105" y="806976"/>
                </a:lnTo>
                <a:cubicBezTo>
                  <a:pt x="616153" y="809415"/>
                  <a:pt x="617067" y="811548"/>
                  <a:pt x="615848" y="813377"/>
                </a:cubicBezTo>
                <a:cubicBezTo>
                  <a:pt x="614426" y="815409"/>
                  <a:pt x="611276" y="816425"/>
                  <a:pt x="606399" y="816425"/>
                </a:cubicBezTo>
                <a:lnTo>
                  <a:pt x="327507" y="816425"/>
                </a:lnTo>
                <a:lnTo>
                  <a:pt x="327507" y="808500"/>
                </a:lnTo>
                <a:lnTo>
                  <a:pt x="476250" y="808500"/>
                </a:lnTo>
                <a:cubicBezTo>
                  <a:pt x="498602" y="730268"/>
                  <a:pt x="509778" y="672966"/>
                  <a:pt x="509778" y="636593"/>
                </a:cubicBezTo>
                <a:close/>
                <a:moveTo>
                  <a:pt x="1814626" y="603980"/>
                </a:moveTo>
                <a:lnTo>
                  <a:pt x="1814626" y="780764"/>
                </a:lnTo>
                <a:lnTo>
                  <a:pt x="1846326" y="780764"/>
                </a:lnTo>
                <a:lnTo>
                  <a:pt x="1846326" y="603980"/>
                </a:lnTo>
                <a:close/>
                <a:moveTo>
                  <a:pt x="176174" y="598188"/>
                </a:moveTo>
                <a:cubicBezTo>
                  <a:pt x="167437" y="609974"/>
                  <a:pt x="157581" y="621048"/>
                  <a:pt x="146609" y="631412"/>
                </a:cubicBezTo>
                <a:lnTo>
                  <a:pt x="168859" y="634764"/>
                </a:lnTo>
                <a:lnTo>
                  <a:pt x="192633" y="634764"/>
                </a:lnTo>
                <a:lnTo>
                  <a:pt x="203911" y="598188"/>
                </a:lnTo>
                <a:close/>
                <a:moveTo>
                  <a:pt x="1054760" y="592702"/>
                </a:moveTo>
                <a:lnTo>
                  <a:pt x="1054760" y="704564"/>
                </a:lnTo>
                <a:cubicBezTo>
                  <a:pt x="1064717" y="703548"/>
                  <a:pt x="1074978" y="702328"/>
                  <a:pt x="1085545" y="700906"/>
                </a:cubicBezTo>
                <a:cubicBezTo>
                  <a:pt x="1086764" y="688104"/>
                  <a:pt x="1087374" y="673880"/>
                  <a:pt x="1087374" y="658234"/>
                </a:cubicBezTo>
                <a:lnTo>
                  <a:pt x="1087374" y="639946"/>
                </a:lnTo>
                <a:cubicBezTo>
                  <a:pt x="1087374" y="629176"/>
                  <a:pt x="1087170" y="613428"/>
                  <a:pt x="1086764" y="592702"/>
                </a:cubicBezTo>
                <a:close/>
                <a:moveTo>
                  <a:pt x="560984" y="588130"/>
                </a:moveTo>
                <a:lnTo>
                  <a:pt x="599694" y="617391"/>
                </a:lnTo>
                <a:cubicBezTo>
                  <a:pt x="602945" y="619626"/>
                  <a:pt x="603859" y="621760"/>
                  <a:pt x="602437" y="623792"/>
                </a:cubicBezTo>
                <a:cubicBezTo>
                  <a:pt x="601015" y="625824"/>
                  <a:pt x="597865" y="626840"/>
                  <a:pt x="592988" y="626840"/>
                </a:cubicBezTo>
                <a:lnTo>
                  <a:pt x="341528" y="626840"/>
                </a:lnTo>
                <a:lnTo>
                  <a:pt x="341528" y="618915"/>
                </a:lnTo>
                <a:lnTo>
                  <a:pt x="539039" y="618915"/>
                </a:lnTo>
                <a:close/>
                <a:moveTo>
                  <a:pt x="3318357" y="586911"/>
                </a:moveTo>
                <a:lnTo>
                  <a:pt x="3318357" y="638117"/>
                </a:lnTo>
                <a:lnTo>
                  <a:pt x="3443935" y="638117"/>
                </a:lnTo>
                <a:lnTo>
                  <a:pt x="3443935" y="586911"/>
                </a:lnTo>
                <a:close/>
                <a:moveTo>
                  <a:pt x="1364894" y="586301"/>
                </a:moveTo>
                <a:lnTo>
                  <a:pt x="1364894" y="801490"/>
                </a:lnTo>
                <a:lnTo>
                  <a:pt x="1521866" y="801490"/>
                </a:lnTo>
                <a:lnTo>
                  <a:pt x="1521866" y="647566"/>
                </a:lnTo>
                <a:cubicBezTo>
                  <a:pt x="1521053" y="647769"/>
                  <a:pt x="1519732" y="647871"/>
                  <a:pt x="1517904" y="647871"/>
                </a:cubicBezTo>
                <a:lnTo>
                  <a:pt x="1463649" y="647871"/>
                </a:lnTo>
                <a:lnTo>
                  <a:pt x="1463649" y="679875"/>
                </a:lnTo>
                <a:lnTo>
                  <a:pt x="1468526" y="671036"/>
                </a:lnTo>
                <a:lnTo>
                  <a:pt x="1509064" y="689324"/>
                </a:lnTo>
                <a:cubicBezTo>
                  <a:pt x="1512316" y="690746"/>
                  <a:pt x="1513941" y="692575"/>
                  <a:pt x="1513941" y="694810"/>
                </a:cubicBezTo>
                <a:cubicBezTo>
                  <a:pt x="1513941" y="698671"/>
                  <a:pt x="1510487" y="703243"/>
                  <a:pt x="1503578" y="708526"/>
                </a:cubicBezTo>
                <a:lnTo>
                  <a:pt x="1503578" y="728338"/>
                </a:lnTo>
                <a:cubicBezTo>
                  <a:pt x="1503578" y="742156"/>
                  <a:pt x="1503781" y="753128"/>
                  <a:pt x="1504188" y="761256"/>
                </a:cubicBezTo>
                <a:cubicBezTo>
                  <a:pt x="1505000" y="769384"/>
                  <a:pt x="1502867" y="774261"/>
                  <a:pt x="1497787" y="775887"/>
                </a:cubicBezTo>
                <a:cubicBezTo>
                  <a:pt x="1489456" y="777716"/>
                  <a:pt x="1476552" y="779240"/>
                  <a:pt x="1459077" y="780459"/>
                </a:cubicBezTo>
                <a:lnTo>
                  <a:pt x="1459077" y="761866"/>
                </a:lnTo>
                <a:lnTo>
                  <a:pt x="1426768" y="761866"/>
                </a:lnTo>
                <a:lnTo>
                  <a:pt x="1426768" y="770400"/>
                </a:lnTo>
                <a:cubicBezTo>
                  <a:pt x="1426972" y="776700"/>
                  <a:pt x="1422501" y="780560"/>
                  <a:pt x="1413357" y="781983"/>
                </a:cubicBezTo>
                <a:cubicBezTo>
                  <a:pt x="1400149" y="783405"/>
                  <a:pt x="1389380" y="784116"/>
                  <a:pt x="1381048" y="784116"/>
                </a:cubicBezTo>
                <a:cubicBezTo>
                  <a:pt x="1381861" y="763187"/>
                  <a:pt x="1382268" y="746728"/>
                  <a:pt x="1382268" y="734739"/>
                </a:cubicBezTo>
                <a:lnTo>
                  <a:pt x="1382268" y="724680"/>
                </a:lnTo>
                <a:cubicBezTo>
                  <a:pt x="1382268" y="711879"/>
                  <a:pt x="1382064" y="697147"/>
                  <a:pt x="1381658" y="680484"/>
                </a:cubicBezTo>
                <a:lnTo>
                  <a:pt x="1418539" y="690543"/>
                </a:lnTo>
                <a:lnTo>
                  <a:pt x="1418539" y="659148"/>
                </a:lnTo>
                <a:lnTo>
                  <a:pt x="1418539" y="647871"/>
                </a:lnTo>
                <a:lnTo>
                  <a:pt x="1368247" y="647871"/>
                </a:lnTo>
                <a:lnTo>
                  <a:pt x="1368247" y="640556"/>
                </a:lnTo>
                <a:lnTo>
                  <a:pt x="1418539" y="640556"/>
                </a:lnTo>
                <a:cubicBezTo>
                  <a:pt x="1418132" y="617391"/>
                  <a:pt x="1417726" y="601541"/>
                  <a:pt x="1417320" y="593007"/>
                </a:cubicBezTo>
                <a:lnTo>
                  <a:pt x="1470660" y="597579"/>
                </a:lnTo>
                <a:cubicBezTo>
                  <a:pt x="1474317" y="598188"/>
                  <a:pt x="1476349" y="599814"/>
                  <a:pt x="1476756" y="602456"/>
                </a:cubicBezTo>
                <a:cubicBezTo>
                  <a:pt x="1476756" y="606723"/>
                  <a:pt x="1472387" y="610584"/>
                  <a:pt x="1463649" y="614038"/>
                </a:cubicBezTo>
                <a:lnTo>
                  <a:pt x="1463649" y="640556"/>
                </a:lnTo>
                <a:lnTo>
                  <a:pt x="1476451" y="640556"/>
                </a:lnTo>
                <a:lnTo>
                  <a:pt x="1492910" y="617696"/>
                </a:lnTo>
                <a:lnTo>
                  <a:pt x="1521866" y="639641"/>
                </a:lnTo>
                <a:lnTo>
                  <a:pt x="1521866" y="586301"/>
                </a:lnTo>
                <a:close/>
                <a:moveTo>
                  <a:pt x="1132484" y="585387"/>
                </a:moveTo>
                <a:lnTo>
                  <a:pt x="1132484" y="624706"/>
                </a:lnTo>
                <a:cubicBezTo>
                  <a:pt x="1154430" y="648887"/>
                  <a:pt x="1167739" y="671036"/>
                  <a:pt x="1172413" y="691152"/>
                </a:cubicBezTo>
                <a:lnTo>
                  <a:pt x="1172413" y="585387"/>
                </a:lnTo>
                <a:close/>
                <a:moveTo>
                  <a:pt x="3014014" y="559174"/>
                </a:moveTo>
                <a:lnTo>
                  <a:pt x="3080156" y="566184"/>
                </a:lnTo>
                <a:cubicBezTo>
                  <a:pt x="3085439" y="566794"/>
                  <a:pt x="3088081" y="568521"/>
                  <a:pt x="3088081" y="571366"/>
                </a:cubicBezTo>
                <a:cubicBezTo>
                  <a:pt x="3088081" y="577259"/>
                  <a:pt x="3082798" y="582339"/>
                  <a:pt x="3072231" y="586606"/>
                </a:cubicBezTo>
                <a:cubicBezTo>
                  <a:pt x="3072231" y="587622"/>
                  <a:pt x="3072130" y="588536"/>
                  <a:pt x="3071926" y="589349"/>
                </a:cubicBezTo>
                <a:cubicBezTo>
                  <a:pt x="3082086" y="631208"/>
                  <a:pt x="3097733" y="666972"/>
                  <a:pt x="3118866" y="696639"/>
                </a:cubicBezTo>
                <a:cubicBezTo>
                  <a:pt x="3142640" y="729964"/>
                  <a:pt x="3172714" y="754449"/>
                  <a:pt x="3209086" y="770096"/>
                </a:cubicBezTo>
                <a:lnTo>
                  <a:pt x="3208172" y="774972"/>
                </a:lnTo>
                <a:cubicBezTo>
                  <a:pt x="3195574" y="778020"/>
                  <a:pt x="3185210" y="783710"/>
                  <a:pt x="3177082" y="792041"/>
                </a:cubicBezTo>
                <a:cubicBezTo>
                  <a:pt x="3168954" y="800372"/>
                  <a:pt x="3160420" y="813987"/>
                  <a:pt x="3151479" y="832884"/>
                </a:cubicBezTo>
                <a:cubicBezTo>
                  <a:pt x="3126689" y="806672"/>
                  <a:pt x="3108299" y="779240"/>
                  <a:pt x="3096310" y="750588"/>
                </a:cubicBezTo>
                <a:cubicBezTo>
                  <a:pt x="3084118" y="721531"/>
                  <a:pt x="3075178" y="683634"/>
                  <a:pt x="3069488" y="636898"/>
                </a:cubicBezTo>
                <a:cubicBezTo>
                  <a:pt x="3065627" y="684447"/>
                  <a:pt x="3052419" y="723360"/>
                  <a:pt x="3029864" y="753636"/>
                </a:cubicBezTo>
                <a:cubicBezTo>
                  <a:pt x="3007512" y="783913"/>
                  <a:pt x="2970022" y="810024"/>
                  <a:pt x="2917393" y="831970"/>
                </a:cubicBezTo>
                <a:lnTo>
                  <a:pt x="2916174" y="827398"/>
                </a:lnTo>
                <a:cubicBezTo>
                  <a:pt x="2950718" y="795496"/>
                  <a:pt x="2975711" y="762577"/>
                  <a:pt x="2991154" y="728643"/>
                </a:cubicBezTo>
                <a:cubicBezTo>
                  <a:pt x="3007004" y="694099"/>
                  <a:pt x="3015335" y="653459"/>
                  <a:pt x="3016148" y="606723"/>
                </a:cubicBezTo>
                <a:cubicBezTo>
                  <a:pt x="3016554" y="589044"/>
                  <a:pt x="3015843" y="573195"/>
                  <a:pt x="3014014" y="559174"/>
                </a:cubicBezTo>
                <a:close/>
                <a:moveTo>
                  <a:pt x="2811475" y="555516"/>
                </a:moveTo>
                <a:lnTo>
                  <a:pt x="2863596" y="592397"/>
                </a:lnTo>
                <a:cubicBezTo>
                  <a:pt x="2867253" y="595039"/>
                  <a:pt x="2869082" y="597477"/>
                  <a:pt x="2869082" y="599712"/>
                </a:cubicBezTo>
                <a:cubicBezTo>
                  <a:pt x="2869082" y="606215"/>
                  <a:pt x="2861157" y="609161"/>
                  <a:pt x="2845308" y="608552"/>
                </a:cubicBezTo>
                <a:cubicBezTo>
                  <a:pt x="2825191" y="620540"/>
                  <a:pt x="2799791" y="632326"/>
                  <a:pt x="2769108" y="643908"/>
                </a:cubicBezTo>
                <a:lnTo>
                  <a:pt x="2772460" y="644213"/>
                </a:lnTo>
                <a:cubicBezTo>
                  <a:pt x="2776931" y="644823"/>
                  <a:pt x="2779166" y="646550"/>
                  <a:pt x="2779166" y="649395"/>
                </a:cubicBezTo>
                <a:cubicBezTo>
                  <a:pt x="2779166" y="654475"/>
                  <a:pt x="2773781" y="659352"/>
                  <a:pt x="2763012" y="664025"/>
                </a:cubicBezTo>
                <a:lnTo>
                  <a:pt x="2763012" y="714927"/>
                </a:lnTo>
                <a:cubicBezTo>
                  <a:pt x="2763012" y="733621"/>
                  <a:pt x="2763418" y="758818"/>
                  <a:pt x="2764231" y="790517"/>
                </a:cubicBezTo>
                <a:cubicBezTo>
                  <a:pt x="2764840" y="814495"/>
                  <a:pt x="2741472" y="828109"/>
                  <a:pt x="2694127" y="831360"/>
                </a:cubicBezTo>
                <a:cubicBezTo>
                  <a:pt x="2691892" y="816324"/>
                  <a:pt x="2687726" y="805960"/>
                  <a:pt x="2681630" y="800271"/>
                </a:cubicBezTo>
                <a:cubicBezTo>
                  <a:pt x="2675128" y="794378"/>
                  <a:pt x="2661107" y="788282"/>
                  <a:pt x="2639568" y="781983"/>
                </a:cubicBezTo>
                <a:lnTo>
                  <a:pt x="2640787" y="777106"/>
                </a:lnTo>
                <a:lnTo>
                  <a:pt x="2697175" y="779240"/>
                </a:lnTo>
                <a:cubicBezTo>
                  <a:pt x="2708554" y="780052"/>
                  <a:pt x="2714142" y="774871"/>
                  <a:pt x="2713939" y="763695"/>
                </a:cubicBezTo>
                <a:lnTo>
                  <a:pt x="2713939" y="704564"/>
                </a:lnTo>
                <a:cubicBezTo>
                  <a:pt x="2713939" y="682008"/>
                  <a:pt x="2713329" y="659453"/>
                  <a:pt x="2712110" y="636898"/>
                </a:cubicBezTo>
                <a:lnTo>
                  <a:pt x="2748076" y="641470"/>
                </a:lnTo>
                <a:lnTo>
                  <a:pt x="2791968" y="587216"/>
                </a:lnTo>
                <a:lnTo>
                  <a:pt x="2610916" y="587216"/>
                </a:lnTo>
                <a:lnTo>
                  <a:pt x="2610916" y="579900"/>
                </a:lnTo>
                <a:lnTo>
                  <a:pt x="2786786" y="579900"/>
                </a:lnTo>
                <a:close/>
                <a:moveTo>
                  <a:pt x="2379116" y="555516"/>
                </a:moveTo>
                <a:lnTo>
                  <a:pt x="2442819" y="560088"/>
                </a:lnTo>
                <a:cubicBezTo>
                  <a:pt x="2446477" y="560495"/>
                  <a:pt x="2448306" y="561816"/>
                  <a:pt x="2448306" y="564051"/>
                </a:cubicBezTo>
                <a:cubicBezTo>
                  <a:pt x="2448306" y="569740"/>
                  <a:pt x="2442718" y="575227"/>
                  <a:pt x="2431542" y="580510"/>
                </a:cubicBezTo>
                <a:lnTo>
                  <a:pt x="2431542" y="588435"/>
                </a:lnTo>
                <a:cubicBezTo>
                  <a:pt x="2431542" y="607942"/>
                  <a:pt x="2430729" y="626840"/>
                  <a:pt x="2429103" y="645128"/>
                </a:cubicBezTo>
                <a:lnTo>
                  <a:pt x="2489758" y="645128"/>
                </a:lnTo>
                <a:lnTo>
                  <a:pt x="2512618" y="613124"/>
                </a:lnTo>
                <a:lnTo>
                  <a:pt x="2552852" y="642689"/>
                </a:lnTo>
                <a:cubicBezTo>
                  <a:pt x="2556306" y="645128"/>
                  <a:pt x="2557322" y="647464"/>
                  <a:pt x="2555900" y="649700"/>
                </a:cubicBezTo>
                <a:cubicBezTo>
                  <a:pt x="2554274" y="651935"/>
                  <a:pt x="2550718" y="653052"/>
                  <a:pt x="2545232" y="653052"/>
                </a:cubicBezTo>
                <a:lnTo>
                  <a:pt x="2437028" y="653052"/>
                </a:lnTo>
                <a:cubicBezTo>
                  <a:pt x="2448407" y="681704"/>
                  <a:pt x="2463342" y="705173"/>
                  <a:pt x="2481834" y="723461"/>
                </a:cubicBezTo>
                <a:cubicBezTo>
                  <a:pt x="2500122" y="741952"/>
                  <a:pt x="2527249" y="758615"/>
                  <a:pt x="2563215" y="773448"/>
                </a:cubicBezTo>
                <a:lnTo>
                  <a:pt x="2561386" y="778020"/>
                </a:lnTo>
                <a:cubicBezTo>
                  <a:pt x="2548991" y="780256"/>
                  <a:pt x="2538222" y="785640"/>
                  <a:pt x="2529078" y="794175"/>
                </a:cubicBezTo>
                <a:cubicBezTo>
                  <a:pt x="2519730" y="802506"/>
                  <a:pt x="2510383" y="815409"/>
                  <a:pt x="2501036" y="832884"/>
                </a:cubicBezTo>
                <a:cubicBezTo>
                  <a:pt x="2476855" y="808297"/>
                  <a:pt x="2459685" y="782999"/>
                  <a:pt x="2449525" y="756989"/>
                </a:cubicBezTo>
                <a:cubicBezTo>
                  <a:pt x="2439568" y="731589"/>
                  <a:pt x="2432964" y="696944"/>
                  <a:pt x="2429713" y="653052"/>
                </a:cubicBezTo>
                <a:lnTo>
                  <a:pt x="2428189" y="653052"/>
                </a:lnTo>
                <a:cubicBezTo>
                  <a:pt x="2422702" y="701617"/>
                  <a:pt x="2407970" y="739108"/>
                  <a:pt x="2383993" y="765524"/>
                </a:cubicBezTo>
                <a:cubicBezTo>
                  <a:pt x="2361031" y="790924"/>
                  <a:pt x="2322830" y="813072"/>
                  <a:pt x="2269388" y="831970"/>
                </a:cubicBezTo>
                <a:lnTo>
                  <a:pt x="2267559" y="828312"/>
                </a:lnTo>
                <a:cubicBezTo>
                  <a:pt x="2303322" y="802506"/>
                  <a:pt x="2329332" y="777208"/>
                  <a:pt x="2345588" y="752417"/>
                </a:cubicBezTo>
                <a:cubicBezTo>
                  <a:pt x="2363266" y="725392"/>
                  <a:pt x="2374138" y="692270"/>
                  <a:pt x="2378202" y="653052"/>
                </a:cubicBezTo>
                <a:lnTo>
                  <a:pt x="2275179" y="653052"/>
                </a:lnTo>
                <a:lnTo>
                  <a:pt x="2275179" y="645128"/>
                </a:lnTo>
                <a:lnTo>
                  <a:pt x="2379116" y="645128"/>
                </a:lnTo>
                <a:cubicBezTo>
                  <a:pt x="2380132" y="632326"/>
                  <a:pt x="2380640" y="619728"/>
                  <a:pt x="2380640" y="607332"/>
                </a:cubicBezTo>
                <a:cubicBezTo>
                  <a:pt x="2380640" y="589044"/>
                  <a:pt x="2380132" y="571772"/>
                  <a:pt x="2379116" y="555516"/>
                </a:cubicBezTo>
                <a:close/>
                <a:moveTo>
                  <a:pt x="3453688" y="554297"/>
                </a:moveTo>
                <a:lnTo>
                  <a:pt x="3502761" y="574414"/>
                </a:lnTo>
                <a:cubicBezTo>
                  <a:pt x="3505200" y="575024"/>
                  <a:pt x="3506419" y="576446"/>
                  <a:pt x="3506419" y="578681"/>
                </a:cubicBezTo>
                <a:cubicBezTo>
                  <a:pt x="3506419" y="582948"/>
                  <a:pt x="3501948" y="588232"/>
                  <a:pt x="3493008" y="594531"/>
                </a:cubicBezTo>
                <a:lnTo>
                  <a:pt x="3493008" y="602760"/>
                </a:lnTo>
                <a:cubicBezTo>
                  <a:pt x="3493008" y="622877"/>
                  <a:pt x="3493414" y="639540"/>
                  <a:pt x="3494227" y="652748"/>
                </a:cubicBezTo>
                <a:cubicBezTo>
                  <a:pt x="3494227" y="655796"/>
                  <a:pt x="3493516" y="657828"/>
                  <a:pt x="3492093" y="658844"/>
                </a:cubicBezTo>
                <a:cubicBezTo>
                  <a:pt x="3479698" y="661079"/>
                  <a:pt x="3463645" y="662806"/>
                  <a:pt x="3443935" y="664025"/>
                </a:cubicBezTo>
                <a:lnTo>
                  <a:pt x="3443935" y="645432"/>
                </a:lnTo>
                <a:lnTo>
                  <a:pt x="3416198" y="645432"/>
                </a:lnTo>
                <a:cubicBezTo>
                  <a:pt x="3417417" y="665346"/>
                  <a:pt x="3420160" y="682720"/>
                  <a:pt x="3424428" y="697553"/>
                </a:cubicBezTo>
                <a:lnTo>
                  <a:pt x="3458565" y="697553"/>
                </a:lnTo>
                <a:lnTo>
                  <a:pt x="3479901" y="667683"/>
                </a:lnTo>
                <a:lnTo>
                  <a:pt x="3520135" y="696334"/>
                </a:lnTo>
                <a:cubicBezTo>
                  <a:pt x="3523183" y="698366"/>
                  <a:pt x="3524098" y="700296"/>
                  <a:pt x="3522878" y="702125"/>
                </a:cubicBezTo>
                <a:cubicBezTo>
                  <a:pt x="3521659" y="703954"/>
                  <a:pt x="3518712" y="704868"/>
                  <a:pt x="3514039" y="704868"/>
                </a:cubicBezTo>
                <a:lnTo>
                  <a:pt x="3426866" y="704868"/>
                </a:lnTo>
                <a:cubicBezTo>
                  <a:pt x="3436620" y="735552"/>
                  <a:pt x="3453790" y="757802"/>
                  <a:pt x="3478377" y="771620"/>
                </a:cubicBezTo>
                <a:cubicBezTo>
                  <a:pt x="3484067" y="775480"/>
                  <a:pt x="3488537" y="773245"/>
                  <a:pt x="3491788" y="764914"/>
                </a:cubicBezTo>
                <a:lnTo>
                  <a:pt x="3509467" y="722852"/>
                </a:lnTo>
                <a:lnTo>
                  <a:pt x="3514953" y="724376"/>
                </a:lnTo>
                <a:lnTo>
                  <a:pt x="3516172" y="765219"/>
                </a:lnTo>
                <a:cubicBezTo>
                  <a:pt x="3516376" y="774769"/>
                  <a:pt x="3518509" y="781983"/>
                  <a:pt x="3522573" y="786860"/>
                </a:cubicBezTo>
                <a:cubicBezTo>
                  <a:pt x="3528263" y="792956"/>
                  <a:pt x="3531006" y="798950"/>
                  <a:pt x="3530803" y="804843"/>
                </a:cubicBezTo>
                <a:cubicBezTo>
                  <a:pt x="3530803" y="821505"/>
                  <a:pt x="3519424" y="829836"/>
                  <a:pt x="3496665" y="829836"/>
                </a:cubicBezTo>
                <a:cubicBezTo>
                  <a:pt x="3470656" y="829836"/>
                  <a:pt x="3446373" y="819880"/>
                  <a:pt x="3423818" y="799966"/>
                </a:cubicBezTo>
                <a:cubicBezTo>
                  <a:pt x="3412642" y="790212"/>
                  <a:pt x="3402787" y="777817"/>
                  <a:pt x="3394252" y="762780"/>
                </a:cubicBezTo>
                <a:cubicBezTo>
                  <a:pt x="3361740" y="782288"/>
                  <a:pt x="3324961" y="801388"/>
                  <a:pt x="3283915" y="820083"/>
                </a:cubicBezTo>
                <a:cubicBezTo>
                  <a:pt x="3283102" y="827601"/>
                  <a:pt x="3281375" y="831665"/>
                  <a:pt x="3278733" y="832275"/>
                </a:cubicBezTo>
                <a:cubicBezTo>
                  <a:pt x="3276701" y="832275"/>
                  <a:pt x="3275177" y="831868"/>
                  <a:pt x="3274161" y="831056"/>
                </a:cubicBezTo>
                <a:cubicBezTo>
                  <a:pt x="3273145" y="830243"/>
                  <a:pt x="3272028" y="828312"/>
                  <a:pt x="3270808" y="825264"/>
                </a:cubicBezTo>
                <a:lnTo>
                  <a:pt x="3252216" y="778020"/>
                </a:lnTo>
                <a:cubicBezTo>
                  <a:pt x="3258515" y="775582"/>
                  <a:pt x="3262782" y="772737"/>
                  <a:pt x="3265017" y="769486"/>
                </a:cubicBezTo>
                <a:cubicBezTo>
                  <a:pt x="3267456" y="765828"/>
                  <a:pt x="3268675" y="760139"/>
                  <a:pt x="3268675" y="752417"/>
                </a:cubicBezTo>
                <a:lnTo>
                  <a:pt x="3268675" y="638727"/>
                </a:lnTo>
                <a:cubicBezTo>
                  <a:pt x="3268675" y="626332"/>
                  <a:pt x="3268268" y="602151"/>
                  <a:pt x="3267456" y="566184"/>
                </a:cubicBezTo>
                <a:lnTo>
                  <a:pt x="3323539" y="579596"/>
                </a:lnTo>
                <a:lnTo>
                  <a:pt x="3439058" y="579596"/>
                </a:lnTo>
                <a:close/>
                <a:moveTo>
                  <a:pt x="1179423" y="553992"/>
                </a:moveTo>
                <a:lnTo>
                  <a:pt x="1225753" y="572280"/>
                </a:lnTo>
                <a:cubicBezTo>
                  <a:pt x="1230020" y="574109"/>
                  <a:pt x="1232154" y="576040"/>
                  <a:pt x="1232154" y="578072"/>
                </a:cubicBezTo>
                <a:cubicBezTo>
                  <a:pt x="1232154" y="582339"/>
                  <a:pt x="1227277" y="587317"/>
                  <a:pt x="1217523" y="593007"/>
                </a:cubicBezTo>
                <a:lnTo>
                  <a:pt x="1217523" y="772229"/>
                </a:lnTo>
                <a:cubicBezTo>
                  <a:pt x="1217523" y="777106"/>
                  <a:pt x="1219352" y="779544"/>
                  <a:pt x="1223010" y="779544"/>
                </a:cubicBezTo>
                <a:lnTo>
                  <a:pt x="1224534" y="779544"/>
                </a:lnTo>
                <a:cubicBezTo>
                  <a:pt x="1228191" y="779544"/>
                  <a:pt x="1230731" y="776496"/>
                  <a:pt x="1232154" y="770400"/>
                </a:cubicBezTo>
                <a:lnTo>
                  <a:pt x="1247698" y="704259"/>
                </a:lnTo>
                <a:lnTo>
                  <a:pt x="1253490" y="705173"/>
                </a:lnTo>
                <a:lnTo>
                  <a:pt x="1255928" y="762780"/>
                </a:lnTo>
                <a:cubicBezTo>
                  <a:pt x="1256131" y="769283"/>
                  <a:pt x="1258265" y="774058"/>
                  <a:pt x="1262329" y="777106"/>
                </a:cubicBezTo>
                <a:cubicBezTo>
                  <a:pt x="1267815" y="781576"/>
                  <a:pt x="1270558" y="786555"/>
                  <a:pt x="1270558" y="792041"/>
                </a:cubicBezTo>
                <a:cubicBezTo>
                  <a:pt x="1270558" y="802201"/>
                  <a:pt x="1267002" y="810024"/>
                  <a:pt x="1259890" y="815511"/>
                </a:cubicBezTo>
                <a:cubicBezTo>
                  <a:pt x="1252982" y="820794"/>
                  <a:pt x="1243431" y="823436"/>
                  <a:pt x="1231239" y="823436"/>
                </a:cubicBezTo>
                <a:lnTo>
                  <a:pt x="1208379" y="823436"/>
                </a:lnTo>
                <a:cubicBezTo>
                  <a:pt x="1184402" y="823436"/>
                  <a:pt x="1172413" y="811040"/>
                  <a:pt x="1172413" y="786250"/>
                </a:cubicBezTo>
                <a:lnTo>
                  <a:pt x="1172413" y="724071"/>
                </a:lnTo>
                <a:cubicBezTo>
                  <a:pt x="1168755" y="734231"/>
                  <a:pt x="1161542" y="739311"/>
                  <a:pt x="1150772" y="739311"/>
                </a:cubicBezTo>
                <a:cubicBezTo>
                  <a:pt x="1140815" y="739311"/>
                  <a:pt x="1135938" y="732199"/>
                  <a:pt x="1136142" y="717975"/>
                </a:cubicBezTo>
                <a:cubicBezTo>
                  <a:pt x="1137361" y="688308"/>
                  <a:pt x="1136142" y="663009"/>
                  <a:pt x="1132484" y="642080"/>
                </a:cubicBezTo>
                <a:lnTo>
                  <a:pt x="1132484" y="657929"/>
                </a:lnTo>
                <a:cubicBezTo>
                  <a:pt x="1133094" y="703852"/>
                  <a:pt x="1125677" y="739311"/>
                  <a:pt x="1110234" y="764304"/>
                </a:cubicBezTo>
                <a:cubicBezTo>
                  <a:pt x="1094790" y="789298"/>
                  <a:pt x="1067765" y="811345"/>
                  <a:pt x="1029157" y="830446"/>
                </a:cubicBezTo>
                <a:lnTo>
                  <a:pt x="1025499" y="826179"/>
                </a:lnTo>
                <a:cubicBezTo>
                  <a:pt x="1043990" y="806265"/>
                  <a:pt x="1057605" y="788079"/>
                  <a:pt x="1066342" y="771620"/>
                </a:cubicBezTo>
                <a:cubicBezTo>
                  <a:pt x="1075283" y="754551"/>
                  <a:pt x="1081278" y="735044"/>
                  <a:pt x="1084326" y="713098"/>
                </a:cubicBezTo>
                <a:cubicBezTo>
                  <a:pt x="1053236" y="730573"/>
                  <a:pt x="1023874" y="745000"/>
                  <a:pt x="996238" y="756380"/>
                </a:cubicBezTo>
                <a:cubicBezTo>
                  <a:pt x="994816" y="765524"/>
                  <a:pt x="992174" y="769994"/>
                  <a:pt x="988314" y="769791"/>
                </a:cubicBezTo>
                <a:cubicBezTo>
                  <a:pt x="986282" y="769791"/>
                  <a:pt x="984656" y="767657"/>
                  <a:pt x="983437" y="763390"/>
                </a:cubicBezTo>
                <a:lnTo>
                  <a:pt x="970026" y="711574"/>
                </a:lnTo>
                <a:cubicBezTo>
                  <a:pt x="982827" y="710964"/>
                  <a:pt x="996645" y="710050"/>
                  <a:pt x="1011478" y="708831"/>
                </a:cubicBezTo>
                <a:lnTo>
                  <a:pt x="1011478" y="592702"/>
                </a:lnTo>
                <a:lnTo>
                  <a:pt x="975817" y="592702"/>
                </a:lnTo>
                <a:lnTo>
                  <a:pt x="975817" y="585387"/>
                </a:lnTo>
                <a:lnTo>
                  <a:pt x="1044397" y="585387"/>
                </a:lnTo>
                <a:lnTo>
                  <a:pt x="1059942" y="562527"/>
                </a:lnTo>
                <a:lnTo>
                  <a:pt x="1086459" y="579900"/>
                </a:lnTo>
                <a:cubicBezTo>
                  <a:pt x="1086459" y="575430"/>
                  <a:pt x="1086358" y="570858"/>
                  <a:pt x="1086154" y="566184"/>
                </a:cubicBezTo>
                <a:lnTo>
                  <a:pt x="1137361" y="578072"/>
                </a:lnTo>
                <a:lnTo>
                  <a:pt x="1165707" y="578072"/>
                </a:lnTo>
                <a:close/>
                <a:moveTo>
                  <a:pt x="1527962" y="553383"/>
                </a:moveTo>
                <a:lnTo>
                  <a:pt x="1578254" y="574109"/>
                </a:lnTo>
                <a:cubicBezTo>
                  <a:pt x="1580083" y="574922"/>
                  <a:pt x="1580997" y="576344"/>
                  <a:pt x="1580997" y="578376"/>
                </a:cubicBezTo>
                <a:cubicBezTo>
                  <a:pt x="1580997" y="582644"/>
                  <a:pt x="1577035" y="587825"/>
                  <a:pt x="1569110" y="593921"/>
                </a:cubicBezTo>
                <a:lnTo>
                  <a:pt x="1569110" y="661892"/>
                </a:lnTo>
                <a:cubicBezTo>
                  <a:pt x="1569110" y="710456"/>
                  <a:pt x="1570329" y="760139"/>
                  <a:pt x="1572768" y="810939"/>
                </a:cubicBezTo>
                <a:cubicBezTo>
                  <a:pt x="1572971" y="816019"/>
                  <a:pt x="1572361" y="819575"/>
                  <a:pt x="1570939" y="821607"/>
                </a:cubicBezTo>
                <a:cubicBezTo>
                  <a:pt x="1569720" y="823436"/>
                  <a:pt x="1567688" y="824756"/>
                  <a:pt x="1564843" y="825569"/>
                </a:cubicBezTo>
                <a:cubicBezTo>
                  <a:pt x="1556715" y="826585"/>
                  <a:pt x="1542389" y="827804"/>
                  <a:pt x="1521866" y="829227"/>
                </a:cubicBezTo>
                <a:lnTo>
                  <a:pt x="1521866" y="808805"/>
                </a:lnTo>
                <a:lnTo>
                  <a:pt x="1364894" y="808805"/>
                </a:lnTo>
                <a:lnTo>
                  <a:pt x="1364894" y="815816"/>
                </a:lnTo>
                <a:cubicBezTo>
                  <a:pt x="1364894" y="819676"/>
                  <a:pt x="1364284" y="822318"/>
                  <a:pt x="1363065" y="823740"/>
                </a:cubicBezTo>
                <a:cubicBezTo>
                  <a:pt x="1362049" y="824960"/>
                  <a:pt x="1359814" y="826077"/>
                  <a:pt x="1356360" y="827093"/>
                </a:cubicBezTo>
                <a:cubicBezTo>
                  <a:pt x="1342136" y="828922"/>
                  <a:pt x="1328826" y="829836"/>
                  <a:pt x="1316431" y="829836"/>
                </a:cubicBezTo>
                <a:cubicBezTo>
                  <a:pt x="1317650" y="792854"/>
                  <a:pt x="1318260" y="754551"/>
                  <a:pt x="1318260" y="714927"/>
                </a:cubicBezTo>
                <a:lnTo>
                  <a:pt x="1318260" y="635984"/>
                </a:lnTo>
                <a:cubicBezTo>
                  <a:pt x="1318260" y="606926"/>
                  <a:pt x="1317853" y="582948"/>
                  <a:pt x="1317040" y="564051"/>
                </a:cubicBezTo>
                <a:lnTo>
                  <a:pt x="1376781" y="578986"/>
                </a:lnTo>
                <a:lnTo>
                  <a:pt x="1513332" y="578986"/>
                </a:lnTo>
                <a:close/>
                <a:moveTo>
                  <a:pt x="1727454" y="551859"/>
                </a:moveTo>
                <a:lnTo>
                  <a:pt x="1762506" y="579291"/>
                </a:lnTo>
                <a:cubicBezTo>
                  <a:pt x="1764538" y="580916"/>
                  <a:pt x="1765554" y="582847"/>
                  <a:pt x="1765554" y="585082"/>
                </a:cubicBezTo>
                <a:cubicBezTo>
                  <a:pt x="1765350" y="587317"/>
                  <a:pt x="1763623" y="588740"/>
                  <a:pt x="1760372" y="589349"/>
                </a:cubicBezTo>
                <a:cubicBezTo>
                  <a:pt x="1756511" y="590162"/>
                  <a:pt x="1751736" y="589451"/>
                  <a:pt x="1746046" y="587216"/>
                </a:cubicBezTo>
                <a:cubicBezTo>
                  <a:pt x="1738935" y="589044"/>
                  <a:pt x="1729079" y="591076"/>
                  <a:pt x="1716481" y="593312"/>
                </a:cubicBezTo>
                <a:lnTo>
                  <a:pt x="1716481" y="648176"/>
                </a:lnTo>
                <a:lnTo>
                  <a:pt x="1719224" y="648176"/>
                </a:lnTo>
                <a:lnTo>
                  <a:pt x="1735074" y="626230"/>
                </a:lnTo>
                <a:lnTo>
                  <a:pt x="1764944" y="647261"/>
                </a:lnTo>
                <a:cubicBezTo>
                  <a:pt x="1765757" y="648074"/>
                  <a:pt x="1766570" y="648887"/>
                  <a:pt x="1767382" y="649700"/>
                </a:cubicBezTo>
                <a:cubicBezTo>
                  <a:pt x="1767382" y="628973"/>
                  <a:pt x="1767179" y="607028"/>
                  <a:pt x="1766773" y="583863"/>
                </a:cubicBezTo>
                <a:lnTo>
                  <a:pt x="1819808" y="596664"/>
                </a:lnTo>
                <a:lnTo>
                  <a:pt x="1842973" y="596664"/>
                </a:lnTo>
                <a:lnTo>
                  <a:pt x="1858213" y="571061"/>
                </a:lnTo>
                <a:lnTo>
                  <a:pt x="1902104" y="590873"/>
                </a:lnTo>
                <a:cubicBezTo>
                  <a:pt x="1905965" y="592499"/>
                  <a:pt x="1907895" y="594531"/>
                  <a:pt x="1907895" y="596969"/>
                </a:cubicBezTo>
                <a:cubicBezTo>
                  <a:pt x="1907895" y="599408"/>
                  <a:pt x="1907082" y="601643"/>
                  <a:pt x="1905457" y="603675"/>
                </a:cubicBezTo>
                <a:cubicBezTo>
                  <a:pt x="1903425" y="606316"/>
                  <a:pt x="1899869" y="609466"/>
                  <a:pt x="1894789" y="613124"/>
                </a:cubicBezTo>
                <a:lnTo>
                  <a:pt x="1894789" y="718280"/>
                </a:lnTo>
                <a:cubicBezTo>
                  <a:pt x="1894789" y="737177"/>
                  <a:pt x="1895094" y="765320"/>
                  <a:pt x="1895703" y="802709"/>
                </a:cubicBezTo>
                <a:cubicBezTo>
                  <a:pt x="1895703" y="807992"/>
                  <a:pt x="1893163" y="811244"/>
                  <a:pt x="1888083" y="812463"/>
                </a:cubicBezTo>
                <a:cubicBezTo>
                  <a:pt x="1875891" y="815104"/>
                  <a:pt x="1861972" y="816730"/>
                  <a:pt x="1846326" y="817340"/>
                </a:cubicBezTo>
                <a:lnTo>
                  <a:pt x="1846326" y="788079"/>
                </a:lnTo>
                <a:lnTo>
                  <a:pt x="1814626" y="788079"/>
                </a:lnTo>
                <a:lnTo>
                  <a:pt x="1814626" y="804538"/>
                </a:lnTo>
                <a:cubicBezTo>
                  <a:pt x="1814220" y="810837"/>
                  <a:pt x="1809750" y="814901"/>
                  <a:pt x="1801215" y="816730"/>
                </a:cubicBezTo>
                <a:cubicBezTo>
                  <a:pt x="1793494" y="818152"/>
                  <a:pt x="1781810" y="819372"/>
                  <a:pt x="1766163" y="820388"/>
                </a:cubicBezTo>
                <a:cubicBezTo>
                  <a:pt x="1766976" y="789298"/>
                  <a:pt x="1767382" y="757904"/>
                  <a:pt x="1767382" y="726204"/>
                </a:cubicBezTo>
                <a:lnTo>
                  <a:pt x="1767382" y="654881"/>
                </a:lnTo>
                <a:lnTo>
                  <a:pt x="1767382" y="653052"/>
                </a:lnTo>
                <a:cubicBezTo>
                  <a:pt x="1766163" y="654678"/>
                  <a:pt x="1763318" y="655491"/>
                  <a:pt x="1758848" y="655491"/>
                </a:cubicBezTo>
                <a:lnTo>
                  <a:pt x="1716481" y="655491"/>
                </a:lnTo>
                <a:lnTo>
                  <a:pt x="1716481" y="677741"/>
                </a:lnTo>
                <a:cubicBezTo>
                  <a:pt x="1732737" y="683228"/>
                  <a:pt x="1744624" y="689120"/>
                  <a:pt x="1752142" y="695420"/>
                </a:cubicBezTo>
                <a:cubicBezTo>
                  <a:pt x="1759254" y="701516"/>
                  <a:pt x="1762810" y="708221"/>
                  <a:pt x="1762810" y="715536"/>
                </a:cubicBezTo>
                <a:cubicBezTo>
                  <a:pt x="1762810" y="722242"/>
                  <a:pt x="1760474" y="728236"/>
                  <a:pt x="1755800" y="733520"/>
                </a:cubicBezTo>
                <a:cubicBezTo>
                  <a:pt x="1750923" y="739006"/>
                  <a:pt x="1745538" y="741749"/>
                  <a:pt x="1739646" y="741749"/>
                </a:cubicBezTo>
                <a:cubicBezTo>
                  <a:pt x="1731924" y="741749"/>
                  <a:pt x="1727758" y="737279"/>
                  <a:pt x="1727149" y="728338"/>
                </a:cubicBezTo>
                <a:cubicBezTo>
                  <a:pt x="1725726" y="712488"/>
                  <a:pt x="1722170" y="698569"/>
                  <a:pt x="1716481" y="686580"/>
                </a:cubicBezTo>
                <a:lnTo>
                  <a:pt x="1716481" y="817340"/>
                </a:lnTo>
                <a:cubicBezTo>
                  <a:pt x="1716481" y="821607"/>
                  <a:pt x="1715668" y="824553"/>
                  <a:pt x="1714042" y="826179"/>
                </a:cubicBezTo>
                <a:cubicBezTo>
                  <a:pt x="1712620" y="827601"/>
                  <a:pt x="1709674" y="828617"/>
                  <a:pt x="1705203" y="829227"/>
                </a:cubicBezTo>
                <a:cubicBezTo>
                  <a:pt x="1693418" y="830446"/>
                  <a:pt x="1682953" y="831056"/>
                  <a:pt x="1673809" y="831056"/>
                </a:cubicBezTo>
                <a:cubicBezTo>
                  <a:pt x="1674622" y="796308"/>
                  <a:pt x="1675231" y="760647"/>
                  <a:pt x="1675638" y="724071"/>
                </a:cubicBezTo>
                <a:cubicBezTo>
                  <a:pt x="1662023" y="742156"/>
                  <a:pt x="1644345" y="759936"/>
                  <a:pt x="1622602" y="777411"/>
                </a:cubicBezTo>
                <a:lnTo>
                  <a:pt x="1619250" y="773753"/>
                </a:lnTo>
                <a:cubicBezTo>
                  <a:pt x="1640586" y="732707"/>
                  <a:pt x="1655927" y="693286"/>
                  <a:pt x="1665274" y="655491"/>
                </a:cubicBezTo>
                <a:lnTo>
                  <a:pt x="1624736" y="655491"/>
                </a:lnTo>
                <a:lnTo>
                  <a:pt x="1624736" y="648176"/>
                </a:lnTo>
                <a:lnTo>
                  <a:pt x="1675638" y="648176"/>
                </a:lnTo>
                <a:lnTo>
                  <a:pt x="1675638" y="598493"/>
                </a:lnTo>
                <a:cubicBezTo>
                  <a:pt x="1660398" y="600119"/>
                  <a:pt x="1643938" y="601033"/>
                  <a:pt x="1626260" y="601236"/>
                </a:cubicBezTo>
                <a:lnTo>
                  <a:pt x="1625346" y="595750"/>
                </a:lnTo>
                <a:cubicBezTo>
                  <a:pt x="1668830" y="582542"/>
                  <a:pt x="1702866" y="567912"/>
                  <a:pt x="1727454" y="551859"/>
                </a:cubicBezTo>
                <a:close/>
                <a:moveTo>
                  <a:pt x="145389" y="551249"/>
                </a:moveTo>
                <a:lnTo>
                  <a:pt x="199034" y="564356"/>
                </a:lnTo>
                <a:cubicBezTo>
                  <a:pt x="203301" y="565372"/>
                  <a:pt x="205435" y="567200"/>
                  <a:pt x="205435" y="569842"/>
                </a:cubicBezTo>
                <a:cubicBezTo>
                  <a:pt x="205435" y="574109"/>
                  <a:pt x="199847" y="577259"/>
                  <a:pt x="188671" y="579291"/>
                </a:cubicBezTo>
                <a:cubicBezTo>
                  <a:pt x="186029" y="583761"/>
                  <a:pt x="183489" y="587825"/>
                  <a:pt x="181051" y="591483"/>
                </a:cubicBezTo>
                <a:lnTo>
                  <a:pt x="200558" y="591483"/>
                </a:lnTo>
                <a:lnTo>
                  <a:pt x="213665" y="572890"/>
                </a:lnTo>
                <a:lnTo>
                  <a:pt x="249631" y="593312"/>
                </a:lnTo>
                <a:cubicBezTo>
                  <a:pt x="252273" y="594734"/>
                  <a:pt x="253593" y="596563"/>
                  <a:pt x="253593" y="598798"/>
                </a:cubicBezTo>
                <a:cubicBezTo>
                  <a:pt x="253593" y="604081"/>
                  <a:pt x="248209" y="607434"/>
                  <a:pt x="237439" y="608856"/>
                </a:cubicBezTo>
                <a:cubicBezTo>
                  <a:pt x="227685" y="618610"/>
                  <a:pt x="217525" y="627246"/>
                  <a:pt x="206959" y="634764"/>
                </a:cubicBezTo>
                <a:lnTo>
                  <a:pt x="232562" y="634764"/>
                </a:lnTo>
                <a:lnTo>
                  <a:pt x="244754" y="613124"/>
                </a:lnTo>
                <a:lnTo>
                  <a:pt x="284378" y="628668"/>
                </a:lnTo>
                <a:cubicBezTo>
                  <a:pt x="286410" y="629278"/>
                  <a:pt x="288036" y="630396"/>
                  <a:pt x="289255" y="632021"/>
                </a:cubicBezTo>
                <a:cubicBezTo>
                  <a:pt x="290068" y="633037"/>
                  <a:pt x="290474" y="634155"/>
                  <a:pt x="290474" y="635374"/>
                </a:cubicBezTo>
                <a:cubicBezTo>
                  <a:pt x="290474" y="638828"/>
                  <a:pt x="287020" y="643299"/>
                  <a:pt x="280111" y="648785"/>
                </a:cubicBezTo>
                <a:lnTo>
                  <a:pt x="280111" y="674998"/>
                </a:lnTo>
                <a:cubicBezTo>
                  <a:pt x="280111" y="708120"/>
                  <a:pt x="280517" y="747845"/>
                  <a:pt x="281330" y="794175"/>
                </a:cubicBezTo>
                <a:cubicBezTo>
                  <a:pt x="281737" y="804538"/>
                  <a:pt x="278384" y="812361"/>
                  <a:pt x="271272" y="817644"/>
                </a:cubicBezTo>
                <a:cubicBezTo>
                  <a:pt x="263957" y="823334"/>
                  <a:pt x="250850" y="827398"/>
                  <a:pt x="231953" y="829836"/>
                </a:cubicBezTo>
                <a:cubicBezTo>
                  <a:pt x="231546" y="816425"/>
                  <a:pt x="228600" y="806875"/>
                  <a:pt x="223113" y="801185"/>
                </a:cubicBezTo>
                <a:lnTo>
                  <a:pt x="223113" y="801490"/>
                </a:lnTo>
                <a:cubicBezTo>
                  <a:pt x="223113" y="807383"/>
                  <a:pt x="219659" y="810939"/>
                  <a:pt x="212750" y="812158"/>
                </a:cubicBezTo>
                <a:cubicBezTo>
                  <a:pt x="200965" y="814190"/>
                  <a:pt x="190195" y="815206"/>
                  <a:pt x="180441" y="815206"/>
                </a:cubicBezTo>
                <a:cubicBezTo>
                  <a:pt x="181254" y="794073"/>
                  <a:pt x="181661" y="771518"/>
                  <a:pt x="181661" y="747540"/>
                </a:cubicBezTo>
                <a:lnTo>
                  <a:pt x="181661" y="740225"/>
                </a:lnTo>
                <a:lnTo>
                  <a:pt x="160934" y="740225"/>
                </a:lnTo>
                <a:cubicBezTo>
                  <a:pt x="157277" y="761155"/>
                  <a:pt x="149657" y="778122"/>
                  <a:pt x="138074" y="791127"/>
                </a:cubicBezTo>
                <a:cubicBezTo>
                  <a:pt x="127305" y="803319"/>
                  <a:pt x="110033" y="815511"/>
                  <a:pt x="86258" y="827703"/>
                </a:cubicBezTo>
                <a:lnTo>
                  <a:pt x="83515" y="822216"/>
                </a:lnTo>
                <a:cubicBezTo>
                  <a:pt x="99161" y="803116"/>
                  <a:pt x="109829" y="784828"/>
                  <a:pt x="115519" y="767352"/>
                </a:cubicBezTo>
                <a:cubicBezTo>
                  <a:pt x="121615" y="748455"/>
                  <a:pt x="124663" y="722648"/>
                  <a:pt x="124663" y="689933"/>
                </a:cubicBezTo>
                <a:lnTo>
                  <a:pt x="124663" y="649090"/>
                </a:lnTo>
                <a:cubicBezTo>
                  <a:pt x="121818" y="651122"/>
                  <a:pt x="118872" y="653052"/>
                  <a:pt x="115824" y="654881"/>
                </a:cubicBezTo>
                <a:cubicBezTo>
                  <a:pt x="118262" y="656100"/>
                  <a:pt x="119481" y="657523"/>
                  <a:pt x="119481" y="659148"/>
                </a:cubicBezTo>
                <a:cubicBezTo>
                  <a:pt x="119481" y="663619"/>
                  <a:pt x="115925" y="668292"/>
                  <a:pt x="108813" y="673169"/>
                </a:cubicBezTo>
                <a:lnTo>
                  <a:pt x="108813" y="771620"/>
                </a:lnTo>
                <a:cubicBezTo>
                  <a:pt x="108813" y="775684"/>
                  <a:pt x="108204" y="778325"/>
                  <a:pt x="106985" y="779544"/>
                </a:cubicBezTo>
                <a:cubicBezTo>
                  <a:pt x="105765" y="780967"/>
                  <a:pt x="102921" y="781983"/>
                  <a:pt x="98450" y="782592"/>
                </a:cubicBezTo>
                <a:cubicBezTo>
                  <a:pt x="86868" y="784624"/>
                  <a:pt x="78740" y="785640"/>
                  <a:pt x="74066" y="785640"/>
                </a:cubicBezTo>
                <a:lnTo>
                  <a:pt x="74066" y="767962"/>
                </a:lnTo>
                <a:lnTo>
                  <a:pt x="59436" y="767962"/>
                </a:lnTo>
                <a:lnTo>
                  <a:pt x="59436" y="790212"/>
                </a:lnTo>
                <a:cubicBezTo>
                  <a:pt x="59436" y="793057"/>
                  <a:pt x="58623" y="795292"/>
                  <a:pt x="56997" y="796918"/>
                </a:cubicBezTo>
                <a:cubicBezTo>
                  <a:pt x="55575" y="798340"/>
                  <a:pt x="52933" y="799458"/>
                  <a:pt x="49073" y="800271"/>
                </a:cubicBezTo>
                <a:cubicBezTo>
                  <a:pt x="42977" y="801693"/>
                  <a:pt x="34544" y="802709"/>
                  <a:pt x="23774" y="803319"/>
                </a:cubicBezTo>
                <a:cubicBezTo>
                  <a:pt x="24587" y="775277"/>
                  <a:pt x="24993" y="754957"/>
                  <a:pt x="24993" y="742359"/>
                </a:cubicBezTo>
                <a:lnTo>
                  <a:pt x="24993" y="711879"/>
                </a:lnTo>
                <a:cubicBezTo>
                  <a:pt x="18491" y="719804"/>
                  <a:pt x="11684" y="727525"/>
                  <a:pt x="4572" y="735044"/>
                </a:cubicBezTo>
                <a:lnTo>
                  <a:pt x="0" y="731081"/>
                </a:lnTo>
                <a:cubicBezTo>
                  <a:pt x="18694" y="680281"/>
                  <a:pt x="29870" y="632834"/>
                  <a:pt x="33528" y="588740"/>
                </a:cubicBezTo>
                <a:lnTo>
                  <a:pt x="7620" y="588740"/>
                </a:lnTo>
                <a:lnTo>
                  <a:pt x="7620" y="581424"/>
                </a:lnTo>
                <a:lnTo>
                  <a:pt x="79553" y="581424"/>
                </a:lnTo>
                <a:lnTo>
                  <a:pt x="96012" y="558564"/>
                </a:lnTo>
                <a:lnTo>
                  <a:pt x="127711" y="580815"/>
                </a:lnTo>
                <a:cubicBezTo>
                  <a:pt x="130556" y="582644"/>
                  <a:pt x="131369" y="584472"/>
                  <a:pt x="130149" y="586301"/>
                </a:cubicBezTo>
                <a:cubicBezTo>
                  <a:pt x="129133" y="587927"/>
                  <a:pt x="126390" y="588740"/>
                  <a:pt x="121920" y="588740"/>
                </a:cubicBezTo>
                <a:lnTo>
                  <a:pt x="80162" y="588740"/>
                </a:lnTo>
                <a:cubicBezTo>
                  <a:pt x="74676" y="614749"/>
                  <a:pt x="67665" y="637203"/>
                  <a:pt x="59131" y="656100"/>
                </a:cubicBezTo>
                <a:lnTo>
                  <a:pt x="64008" y="657929"/>
                </a:lnTo>
                <a:lnTo>
                  <a:pt x="69189" y="657929"/>
                </a:lnTo>
                <a:lnTo>
                  <a:pt x="80772" y="637812"/>
                </a:lnTo>
                <a:lnTo>
                  <a:pt x="108509" y="651528"/>
                </a:lnTo>
                <a:cubicBezTo>
                  <a:pt x="126797" y="618000"/>
                  <a:pt x="139090" y="584574"/>
                  <a:pt x="145389" y="551249"/>
                </a:cubicBezTo>
                <a:close/>
                <a:moveTo>
                  <a:pt x="2112568" y="550335"/>
                </a:moveTo>
                <a:cubicBezTo>
                  <a:pt x="2151583" y="550538"/>
                  <a:pt x="2171090" y="559174"/>
                  <a:pt x="2171090" y="576243"/>
                </a:cubicBezTo>
                <a:cubicBezTo>
                  <a:pt x="2170887" y="587622"/>
                  <a:pt x="2164384" y="595445"/>
                  <a:pt x="2151583" y="599712"/>
                </a:cubicBezTo>
                <a:lnTo>
                  <a:pt x="2181453" y="599712"/>
                </a:lnTo>
                <a:lnTo>
                  <a:pt x="2200351" y="573195"/>
                </a:lnTo>
                <a:lnTo>
                  <a:pt x="2236317" y="599408"/>
                </a:lnTo>
                <a:cubicBezTo>
                  <a:pt x="2238959" y="601236"/>
                  <a:pt x="2239772" y="602964"/>
                  <a:pt x="2238756" y="604589"/>
                </a:cubicBezTo>
                <a:cubicBezTo>
                  <a:pt x="2237740" y="606215"/>
                  <a:pt x="2235098" y="607028"/>
                  <a:pt x="2230831" y="607028"/>
                </a:cubicBezTo>
                <a:lnTo>
                  <a:pt x="2117445" y="607028"/>
                </a:lnTo>
                <a:lnTo>
                  <a:pt x="2117445" y="658234"/>
                </a:lnTo>
                <a:cubicBezTo>
                  <a:pt x="2117852" y="701312"/>
                  <a:pt x="2111756" y="735653"/>
                  <a:pt x="2099157" y="761256"/>
                </a:cubicBezTo>
                <a:cubicBezTo>
                  <a:pt x="2086762" y="786860"/>
                  <a:pt x="2065426" y="810228"/>
                  <a:pt x="2035149" y="831360"/>
                </a:cubicBezTo>
                <a:lnTo>
                  <a:pt x="2031187" y="828312"/>
                </a:lnTo>
                <a:cubicBezTo>
                  <a:pt x="2045614" y="801693"/>
                  <a:pt x="2055368" y="777512"/>
                  <a:pt x="2060448" y="755770"/>
                </a:cubicBezTo>
                <a:cubicBezTo>
                  <a:pt x="2065934" y="732605"/>
                  <a:pt x="2068677" y="702633"/>
                  <a:pt x="2068677" y="665854"/>
                </a:cubicBezTo>
                <a:lnTo>
                  <a:pt x="2068677" y="646347"/>
                </a:lnTo>
                <a:cubicBezTo>
                  <a:pt x="2068677" y="638219"/>
                  <a:pt x="2068576" y="632123"/>
                  <a:pt x="2068372" y="628059"/>
                </a:cubicBezTo>
                <a:cubicBezTo>
                  <a:pt x="2066747" y="628465"/>
                  <a:pt x="2065223" y="628668"/>
                  <a:pt x="2063800" y="628668"/>
                </a:cubicBezTo>
                <a:lnTo>
                  <a:pt x="2030272" y="628668"/>
                </a:lnTo>
                <a:lnTo>
                  <a:pt x="2030272" y="669512"/>
                </a:lnTo>
                <a:cubicBezTo>
                  <a:pt x="2044496" y="667073"/>
                  <a:pt x="2055266" y="665143"/>
                  <a:pt x="2062581" y="663720"/>
                </a:cubicBezTo>
                <a:lnTo>
                  <a:pt x="2064410" y="668902"/>
                </a:lnTo>
                <a:cubicBezTo>
                  <a:pt x="2052828" y="677843"/>
                  <a:pt x="2041448" y="685869"/>
                  <a:pt x="2030272" y="692981"/>
                </a:cubicBezTo>
                <a:lnTo>
                  <a:pt x="2030272" y="791736"/>
                </a:lnTo>
                <a:cubicBezTo>
                  <a:pt x="2030272" y="803319"/>
                  <a:pt x="2026513" y="811853"/>
                  <a:pt x="2018995" y="817340"/>
                </a:cubicBezTo>
                <a:cubicBezTo>
                  <a:pt x="2010664" y="823436"/>
                  <a:pt x="1995220" y="827703"/>
                  <a:pt x="1972665" y="830141"/>
                </a:cubicBezTo>
                <a:cubicBezTo>
                  <a:pt x="1972056" y="816933"/>
                  <a:pt x="1970024" y="807484"/>
                  <a:pt x="1966569" y="801795"/>
                </a:cubicBezTo>
                <a:cubicBezTo>
                  <a:pt x="1963115" y="795902"/>
                  <a:pt x="1955800" y="790111"/>
                  <a:pt x="1944624" y="784421"/>
                </a:cubicBezTo>
                <a:lnTo>
                  <a:pt x="1945843" y="779849"/>
                </a:lnTo>
                <a:lnTo>
                  <a:pt x="1969922" y="781678"/>
                </a:lnTo>
                <a:cubicBezTo>
                  <a:pt x="1978863" y="782084"/>
                  <a:pt x="1983333" y="777817"/>
                  <a:pt x="1983333" y="768876"/>
                </a:cubicBezTo>
                <a:lnTo>
                  <a:pt x="1983333" y="719804"/>
                </a:lnTo>
                <a:cubicBezTo>
                  <a:pt x="1979676" y="721632"/>
                  <a:pt x="1975916" y="723461"/>
                  <a:pt x="1972056" y="725290"/>
                </a:cubicBezTo>
                <a:cubicBezTo>
                  <a:pt x="1971446" y="735856"/>
                  <a:pt x="1968398" y="741140"/>
                  <a:pt x="1962912" y="741140"/>
                </a:cubicBezTo>
                <a:cubicBezTo>
                  <a:pt x="1959660" y="741140"/>
                  <a:pt x="1957425" y="739006"/>
                  <a:pt x="1956206" y="734739"/>
                </a:cubicBezTo>
                <a:lnTo>
                  <a:pt x="1941880" y="681704"/>
                </a:lnTo>
                <a:cubicBezTo>
                  <a:pt x="1947976" y="681704"/>
                  <a:pt x="1961794" y="680078"/>
                  <a:pt x="1983333" y="676827"/>
                </a:cubicBezTo>
                <a:lnTo>
                  <a:pt x="1983333" y="628668"/>
                </a:lnTo>
                <a:lnTo>
                  <a:pt x="1947367" y="628668"/>
                </a:lnTo>
                <a:lnTo>
                  <a:pt x="1947367" y="621353"/>
                </a:lnTo>
                <a:lnTo>
                  <a:pt x="1983333" y="621353"/>
                </a:lnTo>
                <a:lnTo>
                  <a:pt x="1983333" y="620439"/>
                </a:lnTo>
                <a:cubicBezTo>
                  <a:pt x="1983333" y="595039"/>
                  <a:pt x="1982927" y="573093"/>
                  <a:pt x="1982114" y="554602"/>
                </a:cubicBezTo>
                <a:lnTo>
                  <a:pt x="2038807" y="558260"/>
                </a:lnTo>
                <a:cubicBezTo>
                  <a:pt x="2043277" y="558463"/>
                  <a:pt x="2045512" y="560292"/>
                  <a:pt x="2045512" y="563746"/>
                </a:cubicBezTo>
                <a:cubicBezTo>
                  <a:pt x="2045512" y="567810"/>
                  <a:pt x="2040432" y="572077"/>
                  <a:pt x="2030272" y="576548"/>
                </a:cubicBezTo>
                <a:lnTo>
                  <a:pt x="2030272" y="615867"/>
                </a:lnTo>
                <a:lnTo>
                  <a:pt x="2041550" y="598493"/>
                </a:lnTo>
                <a:lnTo>
                  <a:pt x="2068372" y="619220"/>
                </a:lnTo>
                <a:cubicBezTo>
                  <a:pt x="2068169" y="610685"/>
                  <a:pt x="2067661" y="600424"/>
                  <a:pt x="2066848" y="588435"/>
                </a:cubicBezTo>
                <a:lnTo>
                  <a:pt x="2125370" y="599712"/>
                </a:lnTo>
                <a:lnTo>
                  <a:pt x="2130247" y="599712"/>
                </a:lnTo>
                <a:cubicBezTo>
                  <a:pt x="2126386" y="597680"/>
                  <a:pt x="2123846" y="593210"/>
                  <a:pt x="2122627" y="586301"/>
                </a:cubicBezTo>
                <a:cubicBezTo>
                  <a:pt x="2120392" y="572280"/>
                  <a:pt x="2116226" y="561206"/>
                  <a:pt x="2110130" y="553078"/>
                </a:cubicBezTo>
                <a:close/>
                <a:moveTo>
                  <a:pt x="431444" y="549420"/>
                </a:moveTo>
                <a:cubicBezTo>
                  <a:pt x="456235" y="551656"/>
                  <a:pt x="474116" y="555923"/>
                  <a:pt x="485089" y="562222"/>
                </a:cubicBezTo>
                <a:cubicBezTo>
                  <a:pt x="494436" y="567708"/>
                  <a:pt x="499110" y="575227"/>
                  <a:pt x="499110" y="584777"/>
                </a:cubicBezTo>
                <a:cubicBezTo>
                  <a:pt x="499110" y="593515"/>
                  <a:pt x="495960" y="600830"/>
                  <a:pt x="489661" y="606723"/>
                </a:cubicBezTo>
                <a:cubicBezTo>
                  <a:pt x="483362" y="612616"/>
                  <a:pt x="475742" y="615562"/>
                  <a:pt x="466801" y="615562"/>
                </a:cubicBezTo>
                <a:cubicBezTo>
                  <a:pt x="452983" y="615562"/>
                  <a:pt x="445160" y="608450"/>
                  <a:pt x="443331" y="594226"/>
                </a:cubicBezTo>
                <a:cubicBezTo>
                  <a:pt x="441706" y="580408"/>
                  <a:pt x="437032" y="566489"/>
                  <a:pt x="429311" y="552468"/>
                </a:cubicBezTo>
                <a:close/>
                <a:moveTo>
                  <a:pt x="3030169" y="172230"/>
                </a:moveTo>
                <a:cubicBezTo>
                  <a:pt x="3047441" y="186454"/>
                  <a:pt x="3064408" y="196818"/>
                  <a:pt x="3081070" y="203320"/>
                </a:cubicBezTo>
                <a:cubicBezTo>
                  <a:pt x="3091434" y="194379"/>
                  <a:pt x="3101289" y="184016"/>
                  <a:pt x="3110636" y="172230"/>
                </a:cubicBezTo>
                <a:close/>
                <a:moveTo>
                  <a:pt x="2053056" y="168268"/>
                </a:moveTo>
                <a:lnTo>
                  <a:pt x="2110054" y="172840"/>
                </a:lnTo>
                <a:cubicBezTo>
                  <a:pt x="2113914" y="173043"/>
                  <a:pt x="2115845" y="174364"/>
                  <a:pt x="2115845" y="176802"/>
                </a:cubicBezTo>
                <a:cubicBezTo>
                  <a:pt x="2115845" y="180054"/>
                  <a:pt x="2111273" y="184321"/>
                  <a:pt x="2102129" y="189604"/>
                </a:cubicBezTo>
                <a:lnTo>
                  <a:pt x="2102129" y="210026"/>
                </a:lnTo>
                <a:lnTo>
                  <a:pt x="2107006" y="210026"/>
                </a:lnTo>
                <a:lnTo>
                  <a:pt x="2121941" y="188994"/>
                </a:lnTo>
                <a:lnTo>
                  <a:pt x="2152116" y="209721"/>
                </a:lnTo>
                <a:cubicBezTo>
                  <a:pt x="2154758" y="211550"/>
                  <a:pt x="2155570" y="213277"/>
                  <a:pt x="2154555" y="214902"/>
                </a:cubicBezTo>
                <a:cubicBezTo>
                  <a:pt x="2153538" y="216528"/>
                  <a:pt x="2150897" y="217341"/>
                  <a:pt x="2146630" y="217341"/>
                </a:cubicBezTo>
                <a:lnTo>
                  <a:pt x="2102129" y="217341"/>
                </a:lnTo>
                <a:lnTo>
                  <a:pt x="2102129" y="259403"/>
                </a:lnTo>
                <a:lnTo>
                  <a:pt x="2153945" y="259403"/>
                </a:lnTo>
                <a:lnTo>
                  <a:pt x="2171928" y="234410"/>
                </a:lnTo>
                <a:lnTo>
                  <a:pt x="2208504" y="258184"/>
                </a:lnTo>
                <a:cubicBezTo>
                  <a:pt x="2211958" y="260419"/>
                  <a:pt x="2213076" y="262350"/>
                  <a:pt x="2211857" y="263975"/>
                </a:cubicBezTo>
                <a:cubicBezTo>
                  <a:pt x="2210638" y="265804"/>
                  <a:pt x="2207488" y="266718"/>
                  <a:pt x="2202408" y="266718"/>
                </a:cubicBezTo>
                <a:lnTo>
                  <a:pt x="1957044" y="266718"/>
                </a:lnTo>
                <a:lnTo>
                  <a:pt x="1957044" y="259403"/>
                </a:lnTo>
                <a:lnTo>
                  <a:pt x="2054275" y="259403"/>
                </a:lnTo>
                <a:lnTo>
                  <a:pt x="2054275" y="223742"/>
                </a:lnTo>
                <a:lnTo>
                  <a:pt x="2054275" y="217341"/>
                </a:lnTo>
                <a:lnTo>
                  <a:pt x="2006422" y="217341"/>
                </a:lnTo>
                <a:lnTo>
                  <a:pt x="2006422" y="210026"/>
                </a:lnTo>
                <a:lnTo>
                  <a:pt x="2054275" y="210026"/>
                </a:lnTo>
                <a:cubicBezTo>
                  <a:pt x="2053666" y="186454"/>
                  <a:pt x="2053260" y="172535"/>
                  <a:pt x="2053056" y="168268"/>
                </a:cubicBezTo>
                <a:close/>
                <a:moveTo>
                  <a:pt x="2709062" y="153942"/>
                </a:moveTo>
                <a:lnTo>
                  <a:pt x="2709062" y="206673"/>
                </a:lnTo>
                <a:lnTo>
                  <a:pt x="2717596" y="206673"/>
                </a:lnTo>
                <a:cubicBezTo>
                  <a:pt x="2719019" y="206876"/>
                  <a:pt x="2720035" y="206063"/>
                  <a:pt x="2720644" y="204234"/>
                </a:cubicBezTo>
                <a:cubicBezTo>
                  <a:pt x="2721254" y="202406"/>
                  <a:pt x="2721559" y="199154"/>
                  <a:pt x="2721559" y="194481"/>
                </a:cubicBezTo>
                <a:lnTo>
                  <a:pt x="2721559" y="153942"/>
                </a:lnTo>
                <a:close/>
                <a:moveTo>
                  <a:pt x="3305251" y="153028"/>
                </a:moveTo>
                <a:lnTo>
                  <a:pt x="3305251" y="219474"/>
                </a:lnTo>
                <a:lnTo>
                  <a:pt x="3325368" y="219474"/>
                </a:lnTo>
                <a:lnTo>
                  <a:pt x="3325368" y="153028"/>
                </a:lnTo>
                <a:close/>
                <a:moveTo>
                  <a:pt x="1181328" y="129254"/>
                </a:moveTo>
                <a:lnTo>
                  <a:pt x="1220038" y="157905"/>
                </a:lnTo>
                <a:cubicBezTo>
                  <a:pt x="1222883" y="159937"/>
                  <a:pt x="1223695" y="161867"/>
                  <a:pt x="1222476" y="163696"/>
                </a:cubicBezTo>
                <a:cubicBezTo>
                  <a:pt x="1221257" y="165525"/>
                  <a:pt x="1218412" y="166439"/>
                  <a:pt x="1213942" y="166439"/>
                </a:cubicBezTo>
                <a:lnTo>
                  <a:pt x="1103909" y="166439"/>
                </a:lnTo>
                <a:cubicBezTo>
                  <a:pt x="1077696" y="193668"/>
                  <a:pt x="1055344" y="213988"/>
                  <a:pt x="1036853" y="227399"/>
                </a:cubicBezTo>
                <a:lnTo>
                  <a:pt x="1137437" y="225570"/>
                </a:lnTo>
                <a:cubicBezTo>
                  <a:pt x="1131138" y="210534"/>
                  <a:pt x="1123010" y="195903"/>
                  <a:pt x="1113053" y="181679"/>
                </a:cubicBezTo>
                <a:lnTo>
                  <a:pt x="1115796" y="178631"/>
                </a:lnTo>
                <a:cubicBezTo>
                  <a:pt x="1173912" y="200374"/>
                  <a:pt x="1202969" y="223030"/>
                  <a:pt x="1202969" y="246602"/>
                </a:cubicBezTo>
                <a:cubicBezTo>
                  <a:pt x="1202969" y="254933"/>
                  <a:pt x="1199616" y="262350"/>
                  <a:pt x="1192911" y="268852"/>
                </a:cubicBezTo>
                <a:cubicBezTo>
                  <a:pt x="1186408" y="275151"/>
                  <a:pt x="1178991" y="278301"/>
                  <a:pt x="1170660" y="278301"/>
                </a:cubicBezTo>
                <a:cubicBezTo>
                  <a:pt x="1165377" y="278301"/>
                  <a:pt x="1161313" y="277488"/>
                  <a:pt x="1158468" y="275862"/>
                </a:cubicBezTo>
                <a:cubicBezTo>
                  <a:pt x="1155217" y="274034"/>
                  <a:pt x="1152880" y="270986"/>
                  <a:pt x="1151458" y="266718"/>
                </a:cubicBezTo>
                <a:cubicBezTo>
                  <a:pt x="1148613" y="256762"/>
                  <a:pt x="1146073" y="248532"/>
                  <a:pt x="1143838" y="242030"/>
                </a:cubicBezTo>
                <a:cubicBezTo>
                  <a:pt x="1112139" y="249751"/>
                  <a:pt x="1067638" y="258794"/>
                  <a:pt x="1010335" y="269157"/>
                </a:cubicBezTo>
                <a:cubicBezTo>
                  <a:pt x="1009523" y="274440"/>
                  <a:pt x="1008100" y="278301"/>
                  <a:pt x="1006068" y="280739"/>
                </a:cubicBezTo>
                <a:cubicBezTo>
                  <a:pt x="1004240" y="282771"/>
                  <a:pt x="1002106" y="283787"/>
                  <a:pt x="999667" y="283787"/>
                </a:cubicBezTo>
                <a:cubicBezTo>
                  <a:pt x="996619" y="283787"/>
                  <a:pt x="994384" y="281247"/>
                  <a:pt x="992962" y="276167"/>
                </a:cubicBezTo>
                <a:lnTo>
                  <a:pt x="976808" y="226485"/>
                </a:lnTo>
                <a:cubicBezTo>
                  <a:pt x="992454" y="226282"/>
                  <a:pt x="1002512" y="223437"/>
                  <a:pt x="1006983" y="217950"/>
                </a:cubicBezTo>
                <a:cubicBezTo>
                  <a:pt x="1014095" y="207181"/>
                  <a:pt x="1021105" y="190010"/>
                  <a:pt x="1028014" y="166439"/>
                </a:cubicBezTo>
                <a:lnTo>
                  <a:pt x="956386" y="166439"/>
                </a:lnTo>
                <a:lnTo>
                  <a:pt x="956386" y="159124"/>
                </a:lnTo>
                <a:lnTo>
                  <a:pt x="1159992" y="159124"/>
                </a:lnTo>
                <a:close/>
                <a:moveTo>
                  <a:pt x="2044217" y="116452"/>
                </a:moveTo>
                <a:lnTo>
                  <a:pt x="2044217" y="144494"/>
                </a:lnTo>
                <a:lnTo>
                  <a:pt x="2109749" y="144494"/>
                </a:lnTo>
                <a:lnTo>
                  <a:pt x="2109749" y="116452"/>
                </a:lnTo>
                <a:close/>
                <a:moveTo>
                  <a:pt x="3060039" y="92373"/>
                </a:moveTo>
                <a:lnTo>
                  <a:pt x="3060039" y="127730"/>
                </a:lnTo>
                <a:lnTo>
                  <a:pt x="3098139" y="127730"/>
                </a:lnTo>
                <a:lnTo>
                  <a:pt x="3098139" y="92373"/>
                </a:lnTo>
                <a:close/>
                <a:moveTo>
                  <a:pt x="1118540" y="83838"/>
                </a:moveTo>
                <a:lnTo>
                  <a:pt x="1155115" y="110051"/>
                </a:lnTo>
                <a:cubicBezTo>
                  <a:pt x="1157757" y="111880"/>
                  <a:pt x="1158570" y="113607"/>
                  <a:pt x="1157554" y="115233"/>
                </a:cubicBezTo>
                <a:cubicBezTo>
                  <a:pt x="1156538" y="116858"/>
                  <a:pt x="1153896" y="117671"/>
                  <a:pt x="1149629" y="117671"/>
                </a:cubicBezTo>
                <a:lnTo>
                  <a:pt x="1020089" y="117671"/>
                </a:lnTo>
                <a:lnTo>
                  <a:pt x="1020089" y="110356"/>
                </a:lnTo>
                <a:lnTo>
                  <a:pt x="1099642" y="110356"/>
                </a:lnTo>
                <a:close/>
                <a:moveTo>
                  <a:pt x="2044217" y="81095"/>
                </a:moveTo>
                <a:lnTo>
                  <a:pt x="2044217" y="109137"/>
                </a:lnTo>
                <a:lnTo>
                  <a:pt x="2109749" y="109137"/>
                </a:lnTo>
                <a:lnTo>
                  <a:pt x="2109749" y="81095"/>
                </a:lnTo>
                <a:close/>
                <a:moveTo>
                  <a:pt x="2427503" y="75609"/>
                </a:moveTo>
                <a:lnTo>
                  <a:pt x="2427503" y="100298"/>
                </a:lnTo>
                <a:cubicBezTo>
                  <a:pt x="2427706" y="136264"/>
                  <a:pt x="2427909" y="172230"/>
                  <a:pt x="2428112" y="208197"/>
                </a:cubicBezTo>
                <a:lnTo>
                  <a:pt x="2429332" y="208197"/>
                </a:lnTo>
                <a:lnTo>
                  <a:pt x="2448229" y="181679"/>
                </a:lnTo>
                <a:lnTo>
                  <a:pt x="2477795" y="203015"/>
                </a:lnTo>
                <a:cubicBezTo>
                  <a:pt x="2453005" y="173145"/>
                  <a:pt x="2436952" y="130676"/>
                  <a:pt x="2429636" y="75609"/>
                </a:cubicBezTo>
                <a:close/>
                <a:moveTo>
                  <a:pt x="3305251" y="73780"/>
                </a:moveTo>
                <a:lnTo>
                  <a:pt x="3305251" y="145713"/>
                </a:lnTo>
                <a:lnTo>
                  <a:pt x="3325368" y="145713"/>
                </a:lnTo>
                <a:lnTo>
                  <a:pt x="3325368" y="73780"/>
                </a:lnTo>
                <a:close/>
                <a:moveTo>
                  <a:pt x="2044217" y="45738"/>
                </a:moveTo>
                <a:lnTo>
                  <a:pt x="2044217" y="73780"/>
                </a:lnTo>
                <a:lnTo>
                  <a:pt x="2109749" y="73780"/>
                </a:lnTo>
                <a:lnTo>
                  <a:pt x="2109749" y="56406"/>
                </a:lnTo>
                <a:lnTo>
                  <a:pt x="2109749" y="45738"/>
                </a:lnTo>
                <a:close/>
                <a:moveTo>
                  <a:pt x="709650" y="40252"/>
                </a:moveTo>
                <a:lnTo>
                  <a:pt x="754761" y="65855"/>
                </a:lnTo>
                <a:cubicBezTo>
                  <a:pt x="756183" y="66058"/>
                  <a:pt x="757199" y="67379"/>
                  <a:pt x="757809" y="69818"/>
                </a:cubicBezTo>
                <a:cubicBezTo>
                  <a:pt x="757809" y="73678"/>
                  <a:pt x="752525" y="77336"/>
                  <a:pt x="741959" y="80790"/>
                </a:cubicBezTo>
                <a:cubicBezTo>
                  <a:pt x="729157" y="101314"/>
                  <a:pt x="716864" y="117874"/>
                  <a:pt x="705078" y="130473"/>
                </a:cubicBezTo>
                <a:lnTo>
                  <a:pt x="705078" y="138702"/>
                </a:lnTo>
                <a:cubicBezTo>
                  <a:pt x="721944" y="142157"/>
                  <a:pt x="734237" y="146627"/>
                  <a:pt x="741959" y="152114"/>
                </a:cubicBezTo>
                <a:cubicBezTo>
                  <a:pt x="748868" y="156990"/>
                  <a:pt x="752322" y="162883"/>
                  <a:pt x="752322" y="169792"/>
                </a:cubicBezTo>
                <a:cubicBezTo>
                  <a:pt x="752322" y="176498"/>
                  <a:pt x="749782" y="182492"/>
                  <a:pt x="744702" y="187775"/>
                </a:cubicBezTo>
                <a:cubicBezTo>
                  <a:pt x="739622" y="193058"/>
                  <a:pt x="734034" y="195700"/>
                  <a:pt x="727938" y="195700"/>
                </a:cubicBezTo>
                <a:cubicBezTo>
                  <a:pt x="723061" y="195700"/>
                  <a:pt x="719607" y="194786"/>
                  <a:pt x="717575" y="192957"/>
                </a:cubicBezTo>
                <a:cubicBezTo>
                  <a:pt x="715340" y="190925"/>
                  <a:pt x="713816" y="187470"/>
                  <a:pt x="713003" y="182594"/>
                </a:cubicBezTo>
                <a:cubicBezTo>
                  <a:pt x="711377" y="168979"/>
                  <a:pt x="708736" y="157194"/>
                  <a:pt x="705078" y="147237"/>
                </a:cubicBezTo>
                <a:lnTo>
                  <a:pt x="705078" y="263061"/>
                </a:lnTo>
                <a:cubicBezTo>
                  <a:pt x="705078" y="266922"/>
                  <a:pt x="704164" y="269766"/>
                  <a:pt x="702335" y="271595"/>
                </a:cubicBezTo>
                <a:cubicBezTo>
                  <a:pt x="700709" y="273221"/>
                  <a:pt x="697865" y="274440"/>
                  <a:pt x="693801" y="275253"/>
                </a:cubicBezTo>
                <a:cubicBezTo>
                  <a:pt x="682625" y="277082"/>
                  <a:pt x="670941" y="277996"/>
                  <a:pt x="658749" y="277996"/>
                </a:cubicBezTo>
                <a:cubicBezTo>
                  <a:pt x="659561" y="241014"/>
                  <a:pt x="659968" y="208603"/>
                  <a:pt x="659968" y="180765"/>
                </a:cubicBezTo>
                <a:lnTo>
                  <a:pt x="659968" y="167658"/>
                </a:lnTo>
                <a:cubicBezTo>
                  <a:pt x="648792" y="174770"/>
                  <a:pt x="635990" y="181679"/>
                  <a:pt x="621563" y="188385"/>
                </a:cubicBezTo>
                <a:lnTo>
                  <a:pt x="619125" y="184727"/>
                </a:lnTo>
                <a:cubicBezTo>
                  <a:pt x="637413" y="163798"/>
                  <a:pt x="651637" y="145611"/>
                  <a:pt x="661797" y="130168"/>
                </a:cubicBezTo>
                <a:cubicBezTo>
                  <a:pt x="673379" y="112896"/>
                  <a:pt x="683641" y="93592"/>
                  <a:pt x="692581" y="72256"/>
                </a:cubicBezTo>
                <a:lnTo>
                  <a:pt x="627964" y="72256"/>
                </a:lnTo>
                <a:lnTo>
                  <a:pt x="627964" y="64941"/>
                </a:lnTo>
                <a:lnTo>
                  <a:pt x="691057" y="64941"/>
                </a:lnTo>
                <a:close/>
                <a:moveTo>
                  <a:pt x="1518056" y="37204"/>
                </a:moveTo>
                <a:lnTo>
                  <a:pt x="1557070" y="66465"/>
                </a:lnTo>
                <a:cubicBezTo>
                  <a:pt x="1559915" y="68497"/>
                  <a:pt x="1560728" y="70427"/>
                  <a:pt x="1559509" y="72256"/>
                </a:cubicBezTo>
                <a:cubicBezTo>
                  <a:pt x="1558290" y="74085"/>
                  <a:pt x="1555445" y="74999"/>
                  <a:pt x="1550974" y="74999"/>
                </a:cubicBezTo>
                <a:lnTo>
                  <a:pt x="1449476" y="74999"/>
                </a:lnTo>
                <a:lnTo>
                  <a:pt x="1449476" y="152418"/>
                </a:lnTo>
                <a:lnTo>
                  <a:pt x="1479042" y="152418"/>
                </a:lnTo>
                <a:lnTo>
                  <a:pt x="1500987" y="121634"/>
                </a:lnTo>
                <a:lnTo>
                  <a:pt x="1539087" y="151199"/>
                </a:lnTo>
                <a:cubicBezTo>
                  <a:pt x="1541932" y="153231"/>
                  <a:pt x="1542745" y="155162"/>
                  <a:pt x="1541526" y="156990"/>
                </a:cubicBezTo>
                <a:cubicBezTo>
                  <a:pt x="1540306" y="158819"/>
                  <a:pt x="1537462" y="159734"/>
                  <a:pt x="1532991" y="159734"/>
                </a:cubicBezTo>
                <a:lnTo>
                  <a:pt x="1449476" y="159734"/>
                </a:lnTo>
                <a:lnTo>
                  <a:pt x="1449476" y="256660"/>
                </a:lnTo>
                <a:lnTo>
                  <a:pt x="1502206" y="256660"/>
                </a:lnTo>
                <a:lnTo>
                  <a:pt x="1525676" y="223742"/>
                </a:lnTo>
                <a:lnTo>
                  <a:pt x="1565605" y="254526"/>
                </a:lnTo>
                <a:cubicBezTo>
                  <a:pt x="1568653" y="256965"/>
                  <a:pt x="1569567" y="259098"/>
                  <a:pt x="1568348" y="260927"/>
                </a:cubicBezTo>
                <a:cubicBezTo>
                  <a:pt x="1566926" y="262959"/>
                  <a:pt x="1563776" y="263975"/>
                  <a:pt x="1558899" y="263975"/>
                </a:cubicBezTo>
                <a:lnTo>
                  <a:pt x="1279702" y="263975"/>
                </a:lnTo>
                <a:lnTo>
                  <a:pt x="1279702" y="256660"/>
                </a:lnTo>
                <a:lnTo>
                  <a:pt x="1396136" y="256660"/>
                </a:lnTo>
                <a:lnTo>
                  <a:pt x="1396136" y="159734"/>
                </a:lnTo>
                <a:lnTo>
                  <a:pt x="1312621" y="159734"/>
                </a:lnTo>
                <a:lnTo>
                  <a:pt x="1312621" y="152418"/>
                </a:lnTo>
                <a:lnTo>
                  <a:pt x="1396136" y="152418"/>
                </a:lnTo>
                <a:lnTo>
                  <a:pt x="1396136" y="74999"/>
                </a:lnTo>
                <a:lnTo>
                  <a:pt x="1291894" y="74999"/>
                </a:lnTo>
                <a:lnTo>
                  <a:pt x="1291894" y="67684"/>
                </a:lnTo>
                <a:lnTo>
                  <a:pt x="1496415" y="67684"/>
                </a:lnTo>
                <a:close/>
                <a:moveTo>
                  <a:pt x="2774899" y="32327"/>
                </a:moveTo>
                <a:lnTo>
                  <a:pt x="2811780" y="35985"/>
                </a:lnTo>
                <a:cubicBezTo>
                  <a:pt x="2817672" y="36188"/>
                  <a:pt x="2820619" y="37610"/>
                  <a:pt x="2820619" y="40252"/>
                </a:cubicBezTo>
                <a:cubicBezTo>
                  <a:pt x="2820619" y="43706"/>
                  <a:pt x="2817368" y="47567"/>
                  <a:pt x="2810865" y="51834"/>
                </a:cubicBezTo>
                <a:lnTo>
                  <a:pt x="2810865" y="195700"/>
                </a:lnTo>
                <a:cubicBezTo>
                  <a:pt x="2810865" y="201999"/>
                  <a:pt x="2807004" y="205758"/>
                  <a:pt x="2799283" y="206978"/>
                </a:cubicBezTo>
                <a:cubicBezTo>
                  <a:pt x="2787497" y="208806"/>
                  <a:pt x="2779369" y="209721"/>
                  <a:pt x="2774899" y="209721"/>
                </a:cubicBezTo>
                <a:cubicBezTo>
                  <a:pt x="2775712" y="174161"/>
                  <a:pt x="2776118" y="142563"/>
                  <a:pt x="2776118" y="114928"/>
                </a:cubicBezTo>
                <a:lnTo>
                  <a:pt x="2776118" y="85058"/>
                </a:lnTo>
                <a:cubicBezTo>
                  <a:pt x="2776118" y="66770"/>
                  <a:pt x="2775712" y="49193"/>
                  <a:pt x="2774899" y="32327"/>
                </a:cubicBezTo>
                <a:close/>
                <a:moveTo>
                  <a:pt x="2663037" y="29279"/>
                </a:moveTo>
                <a:cubicBezTo>
                  <a:pt x="2661208" y="31108"/>
                  <a:pt x="2657957" y="32429"/>
                  <a:pt x="2653284" y="33242"/>
                </a:cubicBezTo>
                <a:cubicBezTo>
                  <a:pt x="2648407" y="44824"/>
                  <a:pt x="2644444" y="53358"/>
                  <a:pt x="2641396" y="58845"/>
                </a:cubicBezTo>
                <a:lnTo>
                  <a:pt x="2663647" y="58845"/>
                </a:lnTo>
                <a:cubicBezTo>
                  <a:pt x="2663647" y="52546"/>
                  <a:pt x="2663444" y="42690"/>
                  <a:pt x="2663037" y="29279"/>
                </a:cubicBezTo>
                <a:close/>
                <a:moveTo>
                  <a:pt x="1792224" y="23793"/>
                </a:moveTo>
                <a:lnTo>
                  <a:pt x="1857146" y="36290"/>
                </a:lnTo>
                <a:cubicBezTo>
                  <a:pt x="1861007" y="37102"/>
                  <a:pt x="1862937" y="38931"/>
                  <a:pt x="1862937" y="41776"/>
                </a:cubicBezTo>
                <a:cubicBezTo>
                  <a:pt x="1862937" y="47466"/>
                  <a:pt x="1857044" y="52139"/>
                  <a:pt x="1845259" y="55797"/>
                </a:cubicBezTo>
                <a:cubicBezTo>
                  <a:pt x="1832051" y="112693"/>
                  <a:pt x="1812544" y="156279"/>
                  <a:pt x="1786737" y="186556"/>
                </a:cubicBezTo>
                <a:cubicBezTo>
                  <a:pt x="1814372" y="198748"/>
                  <a:pt x="1849932" y="206774"/>
                  <a:pt x="1893417" y="210635"/>
                </a:cubicBezTo>
                <a:lnTo>
                  <a:pt x="1892198" y="213988"/>
                </a:lnTo>
                <a:cubicBezTo>
                  <a:pt x="1882038" y="219068"/>
                  <a:pt x="1873199" y="226383"/>
                  <a:pt x="1865680" y="235934"/>
                </a:cubicBezTo>
                <a:cubicBezTo>
                  <a:pt x="1857552" y="246297"/>
                  <a:pt x="1849526" y="260927"/>
                  <a:pt x="1841601" y="279825"/>
                </a:cubicBezTo>
                <a:cubicBezTo>
                  <a:pt x="1796694" y="264788"/>
                  <a:pt x="1762861" y="247211"/>
                  <a:pt x="1740103" y="227094"/>
                </a:cubicBezTo>
                <a:cubicBezTo>
                  <a:pt x="1710029" y="245992"/>
                  <a:pt x="1666240" y="263061"/>
                  <a:pt x="1608734" y="278301"/>
                </a:cubicBezTo>
                <a:lnTo>
                  <a:pt x="1606296" y="273729"/>
                </a:lnTo>
                <a:cubicBezTo>
                  <a:pt x="1655673" y="247516"/>
                  <a:pt x="1692656" y="223234"/>
                  <a:pt x="1717243" y="200882"/>
                </a:cubicBezTo>
                <a:cubicBezTo>
                  <a:pt x="1692046" y="163493"/>
                  <a:pt x="1675079" y="107003"/>
                  <a:pt x="1666341" y="31413"/>
                </a:cubicBezTo>
                <a:lnTo>
                  <a:pt x="1671828" y="29584"/>
                </a:lnTo>
                <a:cubicBezTo>
                  <a:pt x="1691944" y="90138"/>
                  <a:pt x="1718157" y="134638"/>
                  <a:pt x="1750466" y="163086"/>
                </a:cubicBezTo>
                <a:cubicBezTo>
                  <a:pt x="1768957" y="136670"/>
                  <a:pt x="1781962" y="103142"/>
                  <a:pt x="1789480" y="62502"/>
                </a:cubicBezTo>
                <a:cubicBezTo>
                  <a:pt x="1791716" y="51123"/>
                  <a:pt x="1792630" y="38220"/>
                  <a:pt x="1792224" y="23793"/>
                </a:cubicBezTo>
                <a:close/>
                <a:moveTo>
                  <a:pt x="1710537" y="5505"/>
                </a:moveTo>
                <a:cubicBezTo>
                  <a:pt x="1751990" y="15462"/>
                  <a:pt x="1772716" y="29178"/>
                  <a:pt x="1772716" y="46653"/>
                </a:cubicBezTo>
                <a:cubicBezTo>
                  <a:pt x="1772716" y="55187"/>
                  <a:pt x="1769465" y="62502"/>
                  <a:pt x="1762963" y="68598"/>
                </a:cubicBezTo>
                <a:cubicBezTo>
                  <a:pt x="1756664" y="74491"/>
                  <a:pt x="1749755" y="77438"/>
                  <a:pt x="1742236" y="77438"/>
                </a:cubicBezTo>
                <a:cubicBezTo>
                  <a:pt x="1735734" y="77438"/>
                  <a:pt x="1730756" y="75710"/>
                  <a:pt x="1727301" y="72256"/>
                </a:cubicBezTo>
                <a:cubicBezTo>
                  <a:pt x="1723847" y="68598"/>
                  <a:pt x="1721612" y="63112"/>
                  <a:pt x="1720596" y="55797"/>
                </a:cubicBezTo>
                <a:cubicBezTo>
                  <a:pt x="1718157" y="36493"/>
                  <a:pt x="1714296" y="20135"/>
                  <a:pt x="1709013" y="6724"/>
                </a:cubicBezTo>
                <a:close/>
                <a:moveTo>
                  <a:pt x="2820009" y="4286"/>
                </a:moveTo>
                <a:lnTo>
                  <a:pt x="2868472" y="8553"/>
                </a:lnTo>
                <a:cubicBezTo>
                  <a:pt x="2873349" y="8756"/>
                  <a:pt x="2876600" y="9264"/>
                  <a:pt x="2878226" y="10077"/>
                </a:cubicBezTo>
                <a:cubicBezTo>
                  <a:pt x="2879852" y="10686"/>
                  <a:pt x="2880664" y="11804"/>
                  <a:pt x="2880664" y="13430"/>
                </a:cubicBezTo>
                <a:cubicBezTo>
                  <a:pt x="2880664" y="17900"/>
                  <a:pt x="2875686" y="22066"/>
                  <a:pt x="2865729" y="25926"/>
                </a:cubicBezTo>
                <a:lnTo>
                  <a:pt x="2865729" y="119805"/>
                </a:lnTo>
                <a:cubicBezTo>
                  <a:pt x="2865729" y="142563"/>
                  <a:pt x="2866136" y="182797"/>
                  <a:pt x="2866948" y="240506"/>
                </a:cubicBezTo>
                <a:cubicBezTo>
                  <a:pt x="2867152" y="252088"/>
                  <a:pt x="2863392" y="260521"/>
                  <a:pt x="2855671" y="265804"/>
                </a:cubicBezTo>
                <a:cubicBezTo>
                  <a:pt x="2846933" y="271900"/>
                  <a:pt x="2829966" y="276574"/>
                  <a:pt x="2804769" y="279825"/>
                </a:cubicBezTo>
                <a:cubicBezTo>
                  <a:pt x="2803144" y="265601"/>
                  <a:pt x="2799994" y="255644"/>
                  <a:pt x="2795320" y="249954"/>
                </a:cubicBezTo>
                <a:cubicBezTo>
                  <a:pt x="2790647" y="244265"/>
                  <a:pt x="2780893" y="238474"/>
                  <a:pt x="2766060" y="232581"/>
                </a:cubicBezTo>
                <a:lnTo>
                  <a:pt x="2766974" y="227399"/>
                </a:lnTo>
                <a:lnTo>
                  <a:pt x="2813608" y="229533"/>
                </a:lnTo>
                <a:cubicBezTo>
                  <a:pt x="2816656" y="229939"/>
                  <a:pt x="2818688" y="229126"/>
                  <a:pt x="2819704" y="227094"/>
                </a:cubicBezTo>
                <a:cubicBezTo>
                  <a:pt x="2820720" y="225062"/>
                  <a:pt x="2821228" y="220795"/>
                  <a:pt x="2821228" y="214293"/>
                </a:cubicBezTo>
                <a:lnTo>
                  <a:pt x="2821228" y="65855"/>
                </a:lnTo>
                <a:cubicBezTo>
                  <a:pt x="2821228" y="37204"/>
                  <a:pt x="2820822" y="16681"/>
                  <a:pt x="2820009" y="4286"/>
                </a:cubicBezTo>
                <a:close/>
                <a:moveTo>
                  <a:pt x="786155" y="4286"/>
                </a:moveTo>
                <a:lnTo>
                  <a:pt x="846505" y="8858"/>
                </a:lnTo>
                <a:cubicBezTo>
                  <a:pt x="850976" y="9061"/>
                  <a:pt x="853211" y="10280"/>
                  <a:pt x="853211" y="12515"/>
                </a:cubicBezTo>
                <a:cubicBezTo>
                  <a:pt x="853211" y="18002"/>
                  <a:pt x="847826" y="22777"/>
                  <a:pt x="837057" y="26841"/>
                </a:cubicBezTo>
                <a:lnTo>
                  <a:pt x="837057" y="105174"/>
                </a:lnTo>
                <a:lnTo>
                  <a:pt x="840105" y="105174"/>
                </a:lnTo>
                <a:lnTo>
                  <a:pt x="860221" y="77133"/>
                </a:lnTo>
                <a:lnTo>
                  <a:pt x="896188" y="103346"/>
                </a:lnTo>
                <a:cubicBezTo>
                  <a:pt x="899439" y="105581"/>
                  <a:pt x="900353" y="107714"/>
                  <a:pt x="898931" y="109746"/>
                </a:cubicBezTo>
                <a:cubicBezTo>
                  <a:pt x="897712" y="111575"/>
                  <a:pt x="894664" y="112490"/>
                  <a:pt x="889787" y="112490"/>
                </a:cubicBezTo>
                <a:lnTo>
                  <a:pt x="837057" y="112490"/>
                </a:lnTo>
                <a:lnTo>
                  <a:pt x="837057" y="258184"/>
                </a:lnTo>
                <a:lnTo>
                  <a:pt x="850468" y="258184"/>
                </a:lnTo>
                <a:lnTo>
                  <a:pt x="872718" y="227094"/>
                </a:lnTo>
                <a:lnTo>
                  <a:pt x="911733" y="256965"/>
                </a:lnTo>
                <a:cubicBezTo>
                  <a:pt x="914577" y="258997"/>
                  <a:pt x="915390" y="260927"/>
                  <a:pt x="914171" y="262756"/>
                </a:cubicBezTo>
                <a:cubicBezTo>
                  <a:pt x="912952" y="264585"/>
                  <a:pt x="910107" y="265499"/>
                  <a:pt x="905637" y="265499"/>
                </a:cubicBezTo>
                <a:lnTo>
                  <a:pt x="718794" y="265499"/>
                </a:lnTo>
                <a:lnTo>
                  <a:pt x="718794" y="258184"/>
                </a:lnTo>
                <a:lnTo>
                  <a:pt x="787374" y="258184"/>
                </a:lnTo>
                <a:lnTo>
                  <a:pt x="787374" y="112490"/>
                </a:lnTo>
                <a:lnTo>
                  <a:pt x="735558" y="112490"/>
                </a:lnTo>
                <a:lnTo>
                  <a:pt x="735558" y="105174"/>
                </a:lnTo>
                <a:lnTo>
                  <a:pt x="787374" y="105174"/>
                </a:lnTo>
                <a:lnTo>
                  <a:pt x="787374" y="69818"/>
                </a:lnTo>
                <a:cubicBezTo>
                  <a:pt x="787374" y="61893"/>
                  <a:pt x="786968" y="40049"/>
                  <a:pt x="786155" y="4286"/>
                </a:cubicBezTo>
                <a:close/>
                <a:moveTo>
                  <a:pt x="2662428" y="3676"/>
                </a:moveTo>
                <a:lnTo>
                  <a:pt x="2714548" y="7334"/>
                </a:lnTo>
                <a:cubicBezTo>
                  <a:pt x="2719425" y="7537"/>
                  <a:pt x="2721864" y="9061"/>
                  <a:pt x="2721864" y="11906"/>
                </a:cubicBezTo>
                <a:cubicBezTo>
                  <a:pt x="2721864" y="15766"/>
                  <a:pt x="2717596" y="19932"/>
                  <a:pt x="2709062" y="24402"/>
                </a:cubicBezTo>
                <a:lnTo>
                  <a:pt x="2709062" y="58845"/>
                </a:lnTo>
                <a:lnTo>
                  <a:pt x="2716072" y="58845"/>
                </a:lnTo>
                <a:lnTo>
                  <a:pt x="2732227" y="35680"/>
                </a:lnTo>
                <a:lnTo>
                  <a:pt x="2763621" y="58235"/>
                </a:lnTo>
                <a:cubicBezTo>
                  <a:pt x="2766466" y="60064"/>
                  <a:pt x="2767279" y="61893"/>
                  <a:pt x="2766060" y="63722"/>
                </a:cubicBezTo>
                <a:cubicBezTo>
                  <a:pt x="2765044" y="65347"/>
                  <a:pt x="2762300" y="66160"/>
                  <a:pt x="2757830" y="66160"/>
                </a:cubicBezTo>
                <a:lnTo>
                  <a:pt x="2709062" y="66160"/>
                </a:lnTo>
                <a:lnTo>
                  <a:pt x="2709062" y="105174"/>
                </a:lnTo>
                <a:lnTo>
                  <a:pt x="2719120" y="105174"/>
                </a:lnTo>
                <a:lnTo>
                  <a:pt x="2736189" y="81400"/>
                </a:lnTo>
                <a:lnTo>
                  <a:pt x="2767584" y="104565"/>
                </a:lnTo>
                <a:cubicBezTo>
                  <a:pt x="2770428" y="106597"/>
                  <a:pt x="2771241" y="108426"/>
                  <a:pt x="2770022" y="110051"/>
                </a:cubicBezTo>
                <a:cubicBezTo>
                  <a:pt x="2768803" y="111677"/>
                  <a:pt x="2766060" y="112490"/>
                  <a:pt x="2761792" y="112490"/>
                </a:cubicBezTo>
                <a:lnTo>
                  <a:pt x="2709062" y="112490"/>
                </a:lnTo>
                <a:lnTo>
                  <a:pt x="2709062" y="146627"/>
                </a:lnTo>
                <a:lnTo>
                  <a:pt x="2714853" y="146627"/>
                </a:lnTo>
                <a:lnTo>
                  <a:pt x="2727350" y="123767"/>
                </a:lnTo>
                <a:lnTo>
                  <a:pt x="2764231" y="139007"/>
                </a:lnTo>
                <a:cubicBezTo>
                  <a:pt x="2768295" y="140430"/>
                  <a:pt x="2770327" y="142766"/>
                  <a:pt x="2770327" y="146018"/>
                </a:cubicBezTo>
                <a:cubicBezTo>
                  <a:pt x="2770327" y="150082"/>
                  <a:pt x="2766974" y="154552"/>
                  <a:pt x="2760268" y="159429"/>
                </a:cubicBezTo>
                <a:lnTo>
                  <a:pt x="2760268" y="178631"/>
                </a:lnTo>
                <a:cubicBezTo>
                  <a:pt x="2760268" y="183102"/>
                  <a:pt x="2760472" y="197122"/>
                  <a:pt x="2760878" y="220694"/>
                </a:cubicBezTo>
                <a:cubicBezTo>
                  <a:pt x="2761081" y="231260"/>
                  <a:pt x="2757932" y="239083"/>
                  <a:pt x="2751429" y="244163"/>
                </a:cubicBezTo>
                <a:cubicBezTo>
                  <a:pt x="2744520" y="249446"/>
                  <a:pt x="2732633" y="252901"/>
                  <a:pt x="2715768" y="254526"/>
                </a:cubicBezTo>
                <a:cubicBezTo>
                  <a:pt x="2715768" y="238677"/>
                  <a:pt x="2713532" y="228110"/>
                  <a:pt x="2709062" y="222827"/>
                </a:cubicBezTo>
                <a:lnTo>
                  <a:pt x="2709062" y="263670"/>
                </a:lnTo>
                <a:cubicBezTo>
                  <a:pt x="2709265" y="270579"/>
                  <a:pt x="2705912" y="274745"/>
                  <a:pt x="2699004" y="276167"/>
                </a:cubicBezTo>
                <a:cubicBezTo>
                  <a:pt x="2677668" y="276777"/>
                  <a:pt x="2665272" y="277082"/>
                  <a:pt x="2661818" y="277082"/>
                </a:cubicBezTo>
                <a:cubicBezTo>
                  <a:pt x="2663037" y="228923"/>
                  <a:pt x="2663647" y="194481"/>
                  <a:pt x="2663647" y="173754"/>
                </a:cubicBezTo>
                <a:lnTo>
                  <a:pt x="2663647" y="153942"/>
                </a:lnTo>
                <a:lnTo>
                  <a:pt x="2652064" y="153942"/>
                </a:lnTo>
                <a:lnTo>
                  <a:pt x="2652064" y="243554"/>
                </a:lnTo>
                <a:cubicBezTo>
                  <a:pt x="2652064" y="247618"/>
                  <a:pt x="2648915" y="250158"/>
                  <a:pt x="2642616" y="251174"/>
                </a:cubicBezTo>
                <a:cubicBezTo>
                  <a:pt x="2627376" y="254222"/>
                  <a:pt x="2617114" y="255746"/>
                  <a:pt x="2611831" y="255746"/>
                </a:cubicBezTo>
                <a:cubicBezTo>
                  <a:pt x="2612644" y="236848"/>
                  <a:pt x="2613050" y="216426"/>
                  <a:pt x="2613050" y="194481"/>
                </a:cubicBezTo>
                <a:lnTo>
                  <a:pt x="2613050" y="179241"/>
                </a:lnTo>
                <a:cubicBezTo>
                  <a:pt x="2613050" y="170097"/>
                  <a:pt x="2612847" y="155771"/>
                  <a:pt x="2612440" y="136264"/>
                </a:cubicBezTo>
                <a:lnTo>
                  <a:pt x="2654503" y="146627"/>
                </a:lnTo>
                <a:lnTo>
                  <a:pt x="2663647" y="146627"/>
                </a:lnTo>
                <a:lnTo>
                  <a:pt x="2663647" y="112490"/>
                </a:lnTo>
                <a:lnTo>
                  <a:pt x="2594762" y="112490"/>
                </a:lnTo>
                <a:lnTo>
                  <a:pt x="2594762" y="105174"/>
                </a:lnTo>
                <a:lnTo>
                  <a:pt x="2663647" y="105174"/>
                </a:lnTo>
                <a:lnTo>
                  <a:pt x="2663647" y="75914"/>
                </a:lnTo>
                <a:lnTo>
                  <a:pt x="2663647" y="66160"/>
                </a:lnTo>
                <a:lnTo>
                  <a:pt x="2637434" y="66160"/>
                </a:lnTo>
                <a:cubicBezTo>
                  <a:pt x="2630728" y="77336"/>
                  <a:pt x="2621381" y="89833"/>
                  <a:pt x="2609392" y="103650"/>
                </a:cubicBezTo>
                <a:lnTo>
                  <a:pt x="2604211" y="102126"/>
                </a:lnTo>
                <a:cubicBezTo>
                  <a:pt x="2610510" y="66770"/>
                  <a:pt x="2613761" y="36696"/>
                  <a:pt x="2613964" y="11906"/>
                </a:cubicBezTo>
                <a:lnTo>
                  <a:pt x="2659075" y="21050"/>
                </a:lnTo>
                <a:cubicBezTo>
                  <a:pt x="2660904" y="21456"/>
                  <a:pt x="2662224" y="22066"/>
                  <a:pt x="2663037" y="22878"/>
                </a:cubicBezTo>
                <a:cubicBezTo>
                  <a:pt x="2662631" y="14750"/>
                  <a:pt x="2662428" y="8350"/>
                  <a:pt x="2662428" y="3676"/>
                </a:cubicBezTo>
                <a:close/>
                <a:moveTo>
                  <a:pt x="3391204" y="3371"/>
                </a:moveTo>
                <a:lnTo>
                  <a:pt x="3452774" y="17087"/>
                </a:lnTo>
                <a:cubicBezTo>
                  <a:pt x="3456025" y="17494"/>
                  <a:pt x="3457651" y="18916"/>
                  <a:pt x="3457651" y="21354"/>
                </a:cubicBezTo>
                <a:cubicBezTo>
                  <a:pt x="3457651" y="27247"/>
                  <a:pt x="3452469" y="32022"/>
                  <a:pt x="3442106" y="35680"/>
                </a:cubicBezTo>
                <a:cubicBezTo>
                  <a:pt x="3438042" y="45434"/>
                  <a:pt x="3432962" y="56000"/>
                  <a:pt x="3426866" y="67379"/>
                </a:cubicBezTo>
                <a:lnTo>
                  <a:pt x="3463137" y="67379"/>
                </a:lnTo>
                <a:lnTo>
                  <a:pt x="3477463" y="42386"/>
                </a:lnTo>
                <a:lnTo>
                  <a:pt x="3524707" y="62502"/>
                </a:lnTo>
                <a:cubicBezTo>
                  <a:pt x="3526332" y="63315"/>
                  <a:pt x="3527145" y="64534"/>
                  <a:pt x="3527145" y="66160"/>
                </a:cubicBezTo>
                <a:cubicBezTo>
                  <a:pt x="3527348" y="70427"/>
                  <a:pt x="3523792" y="75507"/>
                  <a:pt x="3516477" y="81400"/>
                </a:cubicBezTo>
                <a:cubicBezTo>
                  <a:pt x="3516477" y="123462"/>
                  <a:pt x="3515664" y="170198"/>
                  <a:pt x="3514039" y="221608"/>
                </a:cubicBezTo>
                <a:cubicBezTo>
                  <a:pt x="3513226" y="239693"/>
                  <a:pt x="3507841" y="252596"/>
                  <a:pt x="3497884" y="260318"/>
                </a:cubicBezTo>
                <a:cubicBezTo>
                  <a:pt x="3487115" y="268852"/>
                  <a:pt x="3467709" y="274034"/>
                  <a:pt x="3439668" y="275862"/>
                </a:cubicBezTo>
                <a:cubicBezTo>
                  <a:pt x="3438448" y="263670"/>
                  <a:pt x="3434994" y="254526"/>
                  <a:pt x="3429304" y="248430"/>
                </a:cubicBezTo>
                <a:cubicBezTo>
                  <a:pt x="3423615" y="242334"/>
                  <a:pt x="3412236" y="235629"/>
                  <a:pt x="3395167" y="228314"/>
                </a:cubicBezTo>
                <a:lnTo>
                  <a:pt x="3396691" y="222218"/>
                </a:lnTo>
                <a:lnTo>
                  <a:pt x="3446678" y="224961"/>
                </a:lnTo>
                <a:cubicBezTo>
                  <a:pt x="3453384" y="225164"/>
                  <a:pt x="3457956" y="224046"/>
                  <a:pt x="3460394" y="221608"/>
                </a:cubicBezTo>
                <a:cubicBezTo>
                  <a:pt x="3462629" y="219373"/>
                  <a:pt x="3463950" y="214902"/>
                  <a:pt x="3464356" y="208197"/>
                </a:cubicBezTo>
                <a:cubicBezTo>
                  <a:pt x="3467201" y="166744"/>
                  <a:pt x="3468624" y="122345"/>
                  <a:pt x="3468624" y="74999"/>
                </a:cubicBezTo>
                <a:lnTo>
                  <a:pt x="3422599" y="74999"/>
                </a:lnTo>
                <a:cubicBezTo>
                  <a:pt x="3415893" y="86988"/>
                  <a:pt x="3408680" y="98164"/>
                  <a:pt x="3400958" y="108527"/>
                </a:cubicBezTo>
                <a:cubicBezTo>
                  <a:pt x="3420465" y="115436"/>
                  <a:pt x="3434689" y="122548"/>
                  <a:pt x="3443630" y="129863"/>
                </a:cubicBezTo>
                <a:cubicBezTo>
                  <a:pt x="3451758" y="136569"/>
                  <a:pt x="3455822" y="143884"/>
                  <a:pt x="3455822" y="151809"/>
                </a:cubicBezTo>
                <a:cubicBezTo>
                  <a:pt x="3455822" y="160750"/>
                  <a:pt x="3452977" y="168370"/>
                  <a:pt x="3447288" y="174669"/>
                </a:cubicBezTo>
                <a:cubicBezTo>
                  <a:pt x="3441598" y="180968"/>
                  <a:pt x="3434994" y="184118"/>
                  <a:pt x="3427476" y="184118"/>
                </a:cubicBezTo>
                <a:cubicBezTo>
                  <a:pt x="3421583" y="184118"/>
                  <a:pt x="3417214" y="183203"/>
                  <a:pt x="3414369" y="181374"/>
                </a:cubicBezTo>
                <a:cubicBezTo>
                  <a:pt x="3411118" y="179342"/>
                  <a:pt x="3409086" y="175888"/>
                  <a:pt x="3408273" y="171011"/>
                </a:cubicBezTo>
                <a:cubicBezTo>
                  <a:pt x="3404616" y="150894"/>
                  <a:pt x="3399332" y="133724"/>
                  <a:pt x="3392424" y="119500"/>
                </a:cubicBezTo>
                <a:cubicBezTo>
                  <a:pt x="3384499" y="129457"/>
                  <a:pt x="3376472" y="138296"/>
                  <a:pt x="3368344" y="146018"/>
                </a:cubicBezTo>
                <a:lnTo>
                  <a:pt x="3368344" y="150285"/>
                </a:lnTo>
                <a:cubicBezTo>
                  <a:pt x="3368344" y="154146"/>
                  <a:pt x="3368751" y="185337"/>
                  <a:pt x="3369564" y="243858"/>
                </a:cubicBezTo>
                <a:cubicBezTo>
                  <a:pt x="3369564" y="247516"/>
                  <a:pt x="3366922" y="249954"/>
                  <a:pt x="3361639" y="251174"/>
                </a:cubicBezTo>
                <a:cubicBezTo>
                  <a:pt x="3355340" y="252393"/>
                  <a:pt x="3343249" y="253612"/>
                  <a:pt x="3325368" y="254831"/>
                </a:cubicBezTo>
                <a:lnTo>
                  <a:pt x="3325368" y="226790"/>
                </a:lnTo>
                <a:lnTo>
                  <a:pt x="3305251" y="226790"/>
                </a:lnTo>
                <a:lnTo>
                  <a:pt x="3305251" y="242639"/>
                </a:lnTo>
                <a:cubicBezTo>
                  <a:pt x="3305251" y="247516"/>
                  <a:pt x="3304438" y="251174"/>
                  <a:pt x="3302812" y="253612"/>
                </a:cubicBezTo>
                <a:cubicBezTo>
                  <a:pt x="3301390" y="255847"/>
                  <a:pt x="3298647" y="257574"/>
                  <a:pt x="3294583" y="258794"/>
                </a:cubicBezTo>
                <a:cubicBezTo>
                  <a:pt x="3286048" y="260419"/>
                  <a:pt x="3273755" y="261740"/>
                  <a:pt x="3257702" y="262756"/>
                </a:cubicBezTo>
                <a:cubicBezTo>
                  <a:pt x="3258921" y="206063"/>
                  <a:pt x="3259531" y="173551"/>
                  <a:pt x="3259531" y="165220"/>
                </a:cubicBezTo>
                <a:lnTo>
                  <a:pt x="3259531" y="130778"/>
                </a:lnTo>
                <a:cubicBezTo>
                  <a:pt x="3259531" y="111677"/>
                  <a:pt x="3259124" y="86582"/>
                  <a:pt x="3258312" y="55492"/>
                </a:cubicBezTo>
                <a:lnTo>
                  <a:pt x="3289401" y="62502"/>
                </a:lnTo>
                <a:cubicBezTo>
                  <a:pt x="3288994" y="41573"/>
                  <a:pt x="3287572" y="22167"/>
                  <a:pt x="3285134" y="4286"/>
                </a:cubicBezTo>
                <a:lnTo>
                  <a:pt x="3336645" y="11601"/>
                </a:lnTo>
                <a:cubicBezTo>
                  <a:pt x="3340912" y="12210"/>
                  <a:pt x="3343046" y="14039"/>
                  <a:pt x="3343046" y="17087"/>
                </a:cubicBezTo>
                <a:cubicBezTo>
                  <a:pt x="3343046" y="19119"/>
                  <a:pt x="3342132" y="20846"/>
                  <a:pt x="3340303" y="22269"/>
                </a:cubicBezTo>
                <a:cubicBezTo>
                  <a:pt x="3338271" y="23691"/>
                  <a:pt x="3334918" y="25215"/>
                  <a:pt x="3330244" y="26841"/>
                </a:cubicBezTo>
                <a:cubicBezTo>
                  <a:pt x="3321913" y="42081"/>
                  <a:pt x="3313176" y="55086"/>
                  <a:pt x="3304032" y="65855"/>
                </a:cubicBezTo>
                <a:lnTo>
                  <a:pt x="3307689" y="66465"/>
                </a:lnTo>
                <a:lnTo>
                  <a:pt x="3319881" y="66465"/>
                </a:lnTo>
                <a:lnTo>
                  <a:pt x="3333597" y="44519"/>
                </a:lnTo>
                <a:lnTo>
                  <a:pt x="3375355" y="62807"/>
                </a:lnTo>
                <a:cubicBezTo>
                  <a:pt x="3378403" y="63823"/>
                  <a:pt x="3379927" y="65449"/>
                  <a:pt x="3379927" y="67684"/>
                </a:cubicBezTo>
                <a:cubicBezTo>
                  <a:pt x="3379927" y="70935"/>
                  <a:pt x="3376066" y="76320"/>
                  <a:pt x="3368344" y="83838"/>
                </a:cubicBezTo>
                <a:lnTo>
                  <a:pt x="3368344" y="124377"/>
                </a:lnTo>
                <a:cubicBezTo>
                  <a:pt x="3377082" y="96538"/>
                  <a:pt x="3383483" y="69310"/>
                  <a:pt x="3387547" y="42690"/>
                </a:cubicBezTo>
                <a:cubicBezTo>
                  <a:pt x="3389985" y="26028"/>
                  <a:pt x="3391204" y="12922"/>
                  <a:pt x="3391204" y="3371"/>
                </a:cubicBezTo>
                <a:close/>
                <a:moveTo>
                  <a:pt x="2376906" y="2152"/>
                </a:moveTo>
                <a:lnTo>
                  <a:pt x="2435428" y="6419"/>
                </a:lnTo>
                <a:cubicBezTo>
                  <a:pt x="2440508" y="6622"/>
                  <a:pt x="2443048" y="8045"/>
                  <a:pt x="2443048" y="10686"/>
                </a:cubicBezTo>
                <a:cubicBezTo>
                  <a:pt x="2442844" y="15157"/>
                  <a:pt x="2437663" y="19424"/>
                  <a:pt x="2427503" y="23488"/>
                </a:cubicBezTo>
                <a:lnTo>
                  <a:pt x="2427503" y="67684"/>
                </a:lnTo>
                <a:lnTo>
                  <a:pt x="2478710" y="67684"/>
                </a:lnTo>
                <a:lnTo>
                  <a:pt x="2500350" y="37509"/>
                </a:lnTo>
                <a:lnTo>
                  <a:pt x="2541194" y="66770"/>
                </a:lnTo>
                <a:cubicBezTo>
                  <a:pt x="2544242" y="69005"/>
                  <a:pt x="2545156" y="71037"/>
                  <a:pt x="2543936" y="72866"/>
                </a:cubicBezTo>
                <a:cubicBezTo>
                  <a:pt x="2542718" y="74694"/>
                  <a:pt x="2539670" y="75609"/>
                  <a:pt x="2534793" y="75609"/>
                </a:cubicBezTo>
                <a:lnTo>
                  <a:pt x="2436952" y="75609"/>
                </a:lnTo>
                <a:cubicBezTo>
                  <a:pt x="2451989" y="101618"/>
                  <a:pt x="2468448" y="122650"/>
                  <a:pt x="2486329" y="138702"/>
                </a:cubicBezTo>
                <a:cubicBezTo>
                  <a:pt x="2505227" y="155568"/>
                  <a:pt x="2528392" y="169386"/>
                  <a:pt x="2555824" y="180155"/>
                </a:cubicBezTo>
                <a:lnTo>
                  <a:pt x="2553995" y="186251"/>
                </a:lnTo>
                <a:cubicBezTo>
                  <a:pt x="2544648" y="188690"/>
                  <a:pt x="2536317" y="193262"/>
                  <a:pt x="2529002" y="199967"/>
                </a:cubicBezTo>
                <a:cubicBezTo>
                  <a:pt x="2521077" y="207282"/>
                  <a:pt x="2513355" y="218154"/>
                  <a:pt x="2505836" y="232581"/>
                </a:cubicBezTo>
                <a:cubicBezTo>
                  <a:pt x="2497708" y="225266"/>
                  <a:pt x="2491410" y="219068"/>
                  <a:pt x="2486939" y="213988"/>
                </a:cubicBezTo>
                <a:cubicBezTo>
                  <a:pt x="2485516" y="215004"/>
                  <a:pt x="2483180" y="215512"/>
                  <a:pt x="2479928" y="215512"/>
                </a:cubicBezTo>
                <a:lnTo>
                  <a:pt x="2428112" y="215512"/>
                </a:lnTo>
                <a:cubicBezTo>
                  <a:pt x="2428316" y="231768"/>
                  <a:pt x="2428418" y="248024"/>
                  <a:pt x="2428418" y="264280"/>
                </a:cubicBezTo>
                <a:cubicBezTo>
                  <a:pt x="2428621" y="270579"/>
                  <a:pt x="2424354" y="274034"/>
                  <a:pt x="2415616" y="274643"/>
                </a:cubicBezTo>
                <a:cubicBezTo>
                  <a:pt x="2401798" y="276878"/>
                  <a:pt x="2388692" y="277793"/>
                  <a:pt x="2376296" y="277386"/>
                </a:cubicBezTo>
                <a:cubicBezTo>
                  <a:pt x="2376703" y="256863"/>
                  <a:pt x="2377110" y="236238"/>
                  <a:pt x="2377516" y="215512"/>
                </a:cubicBezTo>
                <a:lnTo>
                  <a:pt x="2328138" y="215512"/>
                </a:lnTo>
                <a:lnTo>
                  <a:pt x="2328138" y="208197"/>
                </a:lnTo>
                <a:lnTo>
                  <a:pt x="2377516" y="208197"/>
                </a:lnTo>
                <a:cubicBezTo>
                  <a:pt x="2377922" y="178936"/>
                  <a:pt x="2378126" y="159632"/>
                  <a:pt x="2378126" y="150285"/>
                </a:cubicBezTo>
                <a:lnTo>
                  <a:pt x="2378126" y="138702"/>
                </a:lnTo>
                <a:cubicBezTo>
                  <a:pt x="2350897" y="175482"/>
                  <a:pt x="2312289" y="208298"/>
                  <a:pt x="2262302" y="237153"/>
                </a:cubicBezTo>
                <a:lnTo>
                  <a:pt x="2258948" y="232886"/>
                </a:lnTo>
                <a:cubicBezTo>
                  <a:pt x="2303652" y="180866"/>
                  <a:pt x="2336673" y="128441"/>
                  <a:pt x="2358009" y="75609"/>
                </a:cubicBezTo>
                <a:lnTo>
                  <a:pt x="2269922" y="75609"/>
                </a:lnTo>
                <a:lnTo>
                  <a:pt x="2269922" y="67684"/>
                </a:lnTo>
                <a:lnTo>
                  <a:pt x="2378126" y="67684"/>
                </a:lnTo>
                <a:cubicBezTo>
                  <a:pt x="2378126" y="52850"/>
                  <a:pt x="2377719" y="31006"/>
                  <a:pt x="2376906" y="2152"/>
                </a:cubicBezTo>
                <a:close/>
                <a:moveTo>
                  <a:pt x="653262" y="1847"/>
                </a:moveTo>
                <a:cubicBezTo>
                  <a:pt x="688213" y="6521"/>
                  <a:pt x="705688" y="16478"/>
                  <a:pt x="705688" y="31718"/>
                </a:cubicBezTo>
                <a:cubicBezTo>
                  <a:pt x="705688" y="38423"/>
                  <a:pt x="702640" y="44418"/>
                  <a:pt x="696544" y="49701"/>
                </a:cubicBezTo>
                <a:cubicBezTo>
                  <a:pt x="690651" y="54781"/>
                  <a:pt x="683945" y="57321"/>
                  <a:pt x="676427" y="57321"/>
                </a:cubicBezTo>
                <a:cubicBezTo>
                  <a:pt x="670941" y="57321"/>
                  <a:pt x="666877" y="56305"/>
                  <a:pt x="664235" y="54273"/>
                </a:cubicBezTo>
                <a:cubicBezTo>
                  <a:pt x="661187" y="52038"/>
                  <a:pt x="659460" y="48278"/>
                  <a:pt x="659053" y="42995"/>
                </a:cubicBezTo>
                <a:cubicBezTo>
                  <a:pt x="657834" y="26333"/>
                  <a:pt x="655396" y="13328"/>
                  <a:pt x="651738" y="3981"/>
                </a:cubicBezTo>
                <a:close/>
                <a:moveTo>
                  <a:pt x="1997278" y="1238"/>
                </a:moveTo>
                <a:lnTo>
                  <a:pt x="2048789" y="4895"/>
                </a:lnTo>
                <a:cubicBezTo>
                  <a:pt x="2055494" y="5098"/>
                  <a:pt x="2058848" y="6419"/>
                  <a:pt x="2058848" y="8858"/>
                </a:cubicBezTo>
                <a:cubicBezTo>
                  <a:pt x="2058848" y="13125"/>
                  <a:pt x="2053970" y="17290"/>
                  <a:pt x="2044217" y="21354"/>
                </a:cubicBezTo>
                <a:lnTo>
                  <a:pt x="2044217" y="38423"/>
                </a:lnTo>
                <a:lnTo>
                  <a:pt x="2109444" y="38423"/>
                </a:lnTo>
                <a:cubicBezTo>
                  <a:pt x="2109444" y="30702"/>
                  <a:pt x="2109140" y="18306"/>
                  <a:pt x="2108530" y="1238"/>
                </a:cubicBezTo>
                <a:lnTo>
                  <a:pt x="2159432" y="4895"/>
                </a:lnTo>
                <a:cubicBezTo>
                  <a:pt x="2166543" y="5098"/>
                  <a:pt x="2170100" y="6419"/>
                  <a:pt x="2170100" y="8858"/>
                </a:cubicBezTo>
                <a:cubicBezTo>
                  <a:pt x="2170100" y="13125"/>
                  <a:pt x="2165121" y="17290"/>
                  <a:pt x="2155164" y="21354"/>
                </a:cubicBezTo>
                <a:lnTo>
                  <a:pt x="2155164" y="38423"/>
                </a:lnTo>
                <a:lnTo>
                  <a:pt x="2166137" y="38423"/>
                </a:lnTo>
                <a:lnTo>
                  <a:pt x="2182901" y="14954"/>
                </a:lnTo>
                <a:lnTo>
                  <a:pt x="2216124" y="36594"/>
                </a:lnTo>
                <a:cubicBezTo>
                  <a:pt x="2219782" y="38830"/>
                  <a:pt x="2220900" y="40862"/>
                  <a:pt x="2219477" y="42690"/>
                </a:cubicBezTo>
                <a:cubicBezTo>
                  <a:pt x="2218054" y="44722"/>
                  <a:pt x="2214702" y="45738"/>
                  <a:pt x="2209419" y="45738"/>
                </a:cubicBezTo>
                <a:lnTo>
                  <a:pt x="2155164" y="45738"/>
                </a:lnTo>
                <a:lnTo>
                  <a:pt x="2155164" y="144494"/>
                </a:lnTo>
                <a:lnTo>
                  <a:pt x="2165528" y="144494"/>
                </a:lnTo>
                <a:lnTo>
                  <a:pt x="2185340" y="116757"/>
                </a:lnTo>
                <a:lnTo>
                  <a:pt x="2222830" y="142055"/>
                </a:lnTo>
                <a:cubicBezTo>
                  <a:pt x="2226487" y="144494"/>
                  <a:pt x="2227605" y="146729"/>
                  <a:pt x="2226182" y="148761"/>
                </a:cubicBezTo>
                <a:cubicBezTo>
                  <a:pt x="2224760" y="150793"/>
                  <a:pt x="2221306" y="151809"/>
                  <a:pt x="2215820" y="151809"/>
                </a:cubicBezTo>
                <a:lnTo>
                  <a:pt x="2126818" y="151809"/>
                </a:lnTo>
                <a:cubicBezTo>
                  <a:pt x="2142058" y="161156"/>
                  <a:pt x="2157400" y="168268"/>
                  <a:pt x="2172843" y="173145"/>
                </a:cubicBezTo>
                <a:cubicBezTo>
                  <a:pt x="2189099" y="178225"/>
                  <a:pt x="2208606" y="181679"/>
                  <a:pt x="2231364" y="183508"/>
                </a:cubicBezTo>
                <a:lnTo>
                  <a:pt x="2230145" y="188385"/>
                </a:lnTo>
                <a:cubicBezTo>
                  <a:pt x="2216937" y="193465"/>
                  <a:pt x="2206168" y="209111"/>
                  <a:pt x="2197836" y="235324"/>
                </a:cubicBezTo>
                <a:cubicBezTo>
                  <a:pt x="2175484" y="225570"/>
                  <a:pt x="2158415" y="214699"/>
                  <a:pt x="2146630" y="202710"/>
                </a:cubicBezTo>
                <a:cubicBezTo>
                  <a:pt x="2134844" y="190925"/>
                  <a:pt x="2124278" y="173958"/>
                  <a:pt x="2114931" y="151809"/>
                </a:cubicBezTo>
                <a:lnTo>
                  <a:pt x="2064334" y="151809"/>
                </a:lnTo>
                <a:cubicBezTo>
                  <a:pt x="2048281" y="174567"/>
                  <a:pt x="2029790" y="193160"/>
                  <a:pt x="2008860" y="207587"/>
                </a:cubicBezTo>
                <a:cubicBezTo>
                  <a:pt x="1989759" y="220795"/>
                  <a:pt x="1965375" y="232784"/>
                  <a:pt x="1935708" y="243554"/>
                </a:cubicBezTo>
                <a:lnTo>
                  <a:pt x="1933270" y="239286"/>
                </a:lnTo>
                <a:cubicBezTo>
                  <a:pt x="1952371" y="220998"/>
                  <a:pt x="1966899" y="205758"/>
                  <a:pt x="1976856" y="193566"/>
                </a:cubicBezTo>
                <a:cubicBezTo>
                  <a:pt x="1987219" y="180968"/>
                  <a:pt x="1996465" y="167049"/>
                  <a:pt x="2004593" y="151809"/>
                </a:cubicBezTo>
                <a:lnTo>
                  <a:pt x="1939366" y="151809"/>
                </a:lnTo>
                <a:lnTo>
                  <a:pt x="1939366" y="144494"/>
                </a:lnTo>
                <a:lnTo>
                  <a:pt x="1998497" y="144494"/>
                </a:lnTo>
                <a:lnTo>
                  <a:pt x="1998497" y="56406"/>
                </a:lnTo>
                <a:lnTo>
                  <a:pt x="1998497" y="45738"/>
                </a:lnTo>
                <a:lnTo>
                  <a:pt x="1951558" y="45738"/>
                </a:lnTo>
                <a:lnTo>
                  <a:pt x="1951558" y="38423"/>
                </a:lnTo>
                <a:lnTo>
                  <a:pt x="1998192" y="38423"/>
                </a:lnTo>
                <a:cubicBezTo>
                  <a:pt x="1998192" y="30702"/>
                  <a:pt x="1997888" y="18306"/>
                  <a:pt x="1997278" y="1238"/>
                </a:cubicBezTo>
                <a:close/>
                <a:moveTo>
                  <a:pt x="1383334" y="933"/>
                </a:moveTo>
                <a:cubicBezTo>
                  <a:pt x="1408938" y="2355"/>
                  <a:pt x="1427124" y="5606"/>
                  <a:pt x="1437894" y="10686"/>
                </a:cubicBezTo>
                <a:cubicBezTo>
                  <a:pt x="1447850" y="15563"/>
                  <a:pt x="1452829" y="22777"/>
                  <a:pt x="1452829" y="32327"/>
                </a:cubicBezTo>
                <a:cubicBezTo>
                  <a:pt x="1452829" y="40862"/>
                  <a:pt x="1449578" y="48278"/>
                  <a:pt x="1443075" y="54578"/>
                </a:cubicBezTo>
                <a:cubicBezTo>
                  <a:pt x="1436573" y="60877"/>
                  <a:pt x="1428546" y="64026"/>
                  <a:pt x="1418996" y="64026"/>
                </a:cubicBezTo>
                <a:cubicBezTo>
                  <a:pt x="1411478" y="64026"/>
                  <a:pt x="1406093" y="62706"/>
                  <a:pt x="1402842" y="60064"/>
                </a:cubicBezTo>
                <a:cubicBezTo>
                  <a:pt x="1399794" y="57626"/>
                  <a:pt x="1397660" y="53257"/>
                  <a:pt x="1396441" y="46958"/>
                </a:cubicBezTo>
                <a:cubicBezTo>
                  <a:pt x="1393596" y="30905"/>
                  <a:pt x="1388516" y="16478"/>
                  <a:pt x="1381201" y="3676"/>
                </a:cubicBezTo>
                <a:close/>
                <a:moveTo>
                  <a:pt x="3041751" y="18"/>
                </a:moveTo>
                <a:cubicBezTo>
                  <a:pt x="3061258" y="-185"/>
                  <a:pt x="3075381" y="1339"/>
                  <a:pt x="3084118" y="4590"/>
                </a:cubicBezTo>
                <a:cubicBezTo>
                  <a:pt x="3092246" y="7638"/>
                  <a:pt x="3096310" y="12515"/>
                  <a:pt x="3096310" y="19221"/>
                </a:cubicBezTo>
                <a:cubicBezTo>
                  <a:pt x="3096310" y="26739"/>
                  <a:pt x="3092348" y="32632"/>
                  <a:pt x="3084423" y="36899"/>
                </a:cubicBezTo>
                <a:lnTo>
                  <a:pt x="3139287" y="36899"/>
                </a:lnTo>
                <a:lnTo>
                  <a:pt x="3160623" y="7029"/>
                </a:lnTo>
                <a:lnTo>
                  <a:pt x="3202990" y="35680"/>
                </a:lnTo>
                <a:cubicBezTo>
                  <a:pt x="3206242" y="37915"/>
                  <a:pt x="3207258" y="39846"/>
                  <a:pt x="3206038" y="41471"/>
                </a:cubicBezTo>
                <a:cubicBezTo>
                  <a:pt x="3204819" y="43300"/>
                  <a:pt x="3201771" y="44214"/>
                  <a:pt x="3196894" y="44214"/>
                </a:cubicBezTo>
                <a:lnTo>
                  <a:pt x="2986582" y="44214"/>
                </a:lnTo>
                <a:lnTo>
                  <a:pt x="2986582" y="85058"/>
                </a:lnTo>
                <a:lnTo>
                  <a:pt x="3014624" y="85058"/>
                </a:lnTo>
                <a:cubicBezTo>
                  <a:pt x="3014624" y="70427"/>
                  <a:pt x="3014421" y="59658"/>
                  <a:pt x="3014014" y="52749"/>
                </a:cubicBezTo>
                <a:lnTo>
                  <a:pt x="3065830" y="56406"/>
                </a:lnTo>
                <a:cubicBezTo>
                  <a:pt x="3069894" y="56813"/>
                  <a:pt x="3071926" y="58235"/>
                  <a:pt x="3071926" y="60674"/>
                </a:cubicBezTo>
                <a:cubicBezTo>
                  <a:pt x="3071926" y="65144"/>
                  <a:pt x="3067964" y="68903"/>
                  <a:pt x="3060039" y="71951"/>
                </a:cubicBezTo>
                <a:lnTo>
                  <a:pt x="3060039" y="85058"/>
                </a:lnTo>
                <a:lnTo>
                  <a:pt x="3098139" y="85058"/>
                </a:lnTo>
                <a:cubicBezTo>
                  <a:pt x="3098139" y="76320"/>
                  <a:pt x="3097936" y="65652"/>
                  <a:pt x="3097530" y="53054"/>
                </a:cubicBezTo>
                <a:lnTo>
                  <a:pt x="3149346" y="56711"/>
                </a:lnTo>
                <a:cubicBezTo>
                  <a:pt x="3153410" y="57118"/>
                  <a:pt x="3155442" y="58540"/>
                  <a:pt x="3155442" y="60978"/>
                </a:cubicBezTo>
                <a:cubicBezTo>
                  <a:pt x="3155442" y="65449"/>
                  <a:pt x="3151479" y="69208"/>
                  <a:pt x="3143554" y="72256"/>
                </a:cubicBezTo>
                <a:lnTo>
                  <a:pt x="3143554" y="85058"/>
                </a:lnTo>
                <a:lnTo>
                  <a:pt x="3149955" y="85058"/>
                </a:lnTo>
                <a:lnTo>
                  <a:pt x="3167329" y="60978"/>
                </a:lnTo>
                <a:lnTo>
                  <a:pt x="3201466" y="83838"/>
                </a:lnTo>
                <a:cubicBezTo>
                  <a:pt x="3204718" y="86074"/>
                  <a:pt x="3205734" y="88004"/>
                  <a:pt x="3204514" y="89630"/>
                </a:cubicBezTo>
                <a:cubicBezTo>
                  <a:pt x="3203295" y="91458"/>
                  <a:pt x="3200247" y="92373"/>
                  <a:pt x="3195370" y="92373"/>
                </a:cubicBezTo>
                <a:lnTo>
                  <a:pt x="3143554" y="92373"/>
                </a:lnTo>
                <a:cubicBezTo>
                  <a:pt x="3143554" y="103346"/>
                  <a:pt x="3144062" y="117773"/>
                  <a:pt x="3145078" y="135654"/>
                </a:cubicBezTo>
                <a:cubicBezTo>
                  <a:pt x="3145891" y="140531"/>
                  <a:pt x="3143250" y="143782"/>
                  <a:pt x="3137154" y="145408"/>
                </a:cubicBezTo>
                <a:cubicBezTo>
                  <a:pt x="3134512" y="146221"/>
                  <a:pt x="3132074" y="146729"/>
                  <a:pt x="3129838" y="146932"/>
                </a:cubicBezTo>
                <a:lnTo>
                  <a:pt x="3170072" y="169487"/>
                </a:lnTo>
                <a:cubicBezTo>
                  <a:pt x="3174746" y="171926"/>
                  <a:pt x="3177082" y="174161"/>
                  <a:pt x="3177082" y="176193"/>
                </a:cubicBezTo>
                <a:cubicBezTo>
                  <a:pt x="3177082" y="181273"/>
                  <a:pt x="3171088" y="184829"/>
                  <a:pt x="3159099" y="186861"/>
                </a:cubicBezTo>
                <a:cubicBezTo>
                  <a:pt x="3149752" y="197630"/>
                  <a:pt x="3139998" y="207079"/>
                  <a:pt x="3129838" y="215207"/>
                </a:cubicBezTo>
                <a:cubicBezTo>
                  <a:pt x="3149346" y="217646"/>
                  <a:pt x="3175457" y="219068"/>
                  <a:pt x="3208172" y="219474"/>
                </a:cubicBezTo>
                <a:lnTo>
                  <a:pt x="3206648" y="225266"/>
                </a:lnTo>
                <a:cubicBezTo>
                  <a:pt x="3197910" y="229736"/>
                  <a:pt x="3190900" y="235934"/>
                  <a:pt x="3185617" y="243858"/>
                </a:cubicBezTo>
                <a:cubicBezTo>
                  <a:pt x="3179927" y="252190"/>
                  <a:pt x="3175558" y="263467"/>
                  <a:pt x="3172510" y="277691"/>
                </a:cubicBezTo>
                <a:cubicBezTo>
                  <a:pt x="3134106" y="271798"/>
                  <a:pt x="3103118" y="261638"/>
                  <a:pt x="3079546" y="247211"/>
                </a:cubicBezTo>
                <a:cubicBezTo>
                  <a:pt x="3044393" y="263264"/>
                  <a:pt x="3001111" y="273119"/>
                  <a:pt x="2949702" y="276777"/>
                </a:cubicBezTo>
                <a:lnTo>
                  <a:pt x="2948482" y="271290"/>
                </a:lnTo>
                <a:cubicBezTo>
                  <a:pt x="2990545" y="258286"/>
                  <a:pt x="3025089" y="242944"/>
                  <a:pt x="3052114" y="225266"/>
                </a:cubicBezTo>
                <a:cubicBezTo>
                  <a:pt x="3039313" y="211651"/>
                  <a:pt x="3028746" y="193973"/>
                  <a:pt x="3020415" y="172230"/>
                </a:cubicBezTo>
                <a:lnTo>
                  <a:pt x="2992983" y="172230"/>
                </a:lnTo>
                <a:lnTo>
                  <a:pt x="2992983" y="164915"/>
                </a:lnTo>
                <a:lnTo>
                  <a:pt x="3107893" y="164915"/>
                </a:lnTo>
                <a:lnTo>
                  <a:pt x="3121609" y="148151"/>
                </a:lnTo>
                <a:cubicBezTo>
                  <a:pt x="3112058" y="149167"/>
                  <a:pt x="3104235" y="149675"/>
                  <a:pt x="3098139" y="149675"/>
                </a:cubicBezTo>
                <a:lnTo>
                  <a:pt x="3098139" y="135045"/>
                </a:lnTo>
                <a:lnTo>
                  <a:pt x="3060039" y="135045"/>
                </a:lnTo>
                <a:lnTo>
                  <a:pt x="3060039" y="138093"/>
                </a:lnTo>
                <a:cubicBezTo>
                  <a:pt x="3060039" y="143173"/>
                  <a:pt x="3057398" y="146424"/>
                  <a:pt x="3052114" y="147846"/>
                </a:cubicBezTo>
                <a:cubicBezTo>
                  <a:pt x="3040735" y="150691"/>
                  <a:pt x="3027832" y="152114"/>
                  <a:pt x="3013405" y="152114"/>
                </a:cubicBezTo>
                <a:cubicBezTo>
                  <a:pt x="3014218" y="135045"/>
                  <a:pt x="3014624" y="120211"/>
                  <a:pt x="3014624" y="107613"/>
                </a:cubicBezTo>
                <a:lnTo>
                  <a:pt x="3014624" y="92373"/>
                </a:lnTo>
                <a:lnTo>
                  <a:pt x="2986582" y="92373"/>
                </a:lnTo>
                <a:cubicBezTo>
                  <a:pt x="2986176" y="139312"/>
                  <a:pt x="2980994" y="176396"/>
                  <a:pt x="2971038" y="203625"/>
                </a:cubicBezTo>
                <a:cubicBezTo>
                  <a:pt x="2961894" y="229025"/>
                  <a:pt x="2945536" y="253206"/>
                  <a:pt x="2921965" y="276167"/>
                </a:cubicBezTo>
                <a:lnTo>
                  <a:pt x="2917393" y="273119"/>
                </a:lnTo>
                <a:cubicBezTo>
                  <a:pt x="2924911" y="246703"/>
                  <a:pt x="2929991" y="221710"/>
                  <a:pt x="2932633" y="198138"/>
                </a:cubicBezTo>
                <a:cubicBezTo>
                  <a:pt x="2935478" y="172535"/>
                  <a:pt x="2936900" y="136975"/>
                  <a:pt x="2936900" y="91458"/>
                </a:cubicBezTo>
                <a:lnTo>
                  <a:pt x="2936900" y="79571"/>
                </a:lnTo>
                <a:cubicBezTo>
                  <a:pt x="2936494" y="61690"/>
                  <a:pt x="2936087" y="43706"/>
                  <a:pt x="2935681" y="25622"/>
                </a:cubicBezTo>
                <a:lnTo>
                  <a:pt x="2991764" y="36899"/>
                </a:lnTo>
                <a:lnTo>
                  <a:pt x="3052419" y="36899"/>
                </a:lnTo>
                <a:cubicBezTo>
                  <a:pt x="3050590" y="35070"/>
                  <a:pt x="3049473" y="32734"/>
                  <a:pt x="3049066" y="29889"/>
                </a:cubicBezTo>
                <a:cubicBezTo>
                  <a:pt x="3047847" y="19729"/>
                  <a:pt x="3044901" y="10483"/>
                  <a:pt x="3040227" y="2152"/>
                </a:cubicBezTo>
                <a:close/>
                <a:moveTo>
                  <a:pt x="1053007" y="18"/>
                </a:moveTo>
                <a:lnTo>
                  <a:pt x="1122502" y="15258"/>
                </a:lnTo>
                <a:cubicBezTo>
                  <a:pt x="1125753" y="15868"/>
                  <a:pt x="1127379" y="17087"/>
                  <a:pt x="1127379" y="18916"/>
                </a:cubicBezTo>
                <a:cubicBezTo>
                  <a:pt x="1127379" y="24606"/>
                  <a:pt x="1122095" y="28466"/>
                  <a:pt x="1111529" y="30498"/>
                </a:cubicBezTo>
                <a:cubicBezTo>
                  <a:pt x="1111123" y="31108"/>
                  <a:pt x="1110716" y="31616"/>
                  <a:pt x="1110310" y="32022"/>
                </a:cubicBezTo>
                <a:cubicBezTo>
                  <a:pt x="1140587" y="53155"/>
                  <a:pt x="1182446" y="66465"/>
                  <a:pt x="1235887" y="71951"/>
                </a:cubicBezTo>
                <a:lnTo>
                  <a:pt x="1234668" y="76523"/>
                </a:lnTo>
                <a:cubicBezTo>
                  <a:pt x="1219835" y="81400"/>
                  <a:pt x="1206830" y="99586"/>
                  <a:pt x="1195654" y="131082"/>
                </a:cubicBezTo>
                <a:cubicBezTo>
                  <a:pt x="1170863" y="118687"/>
                  <a:pt x="1151559" y="106089"/>
                  <a:pt x="1137742" y="93287"/>
                </a:cubicBezTo>
                <a:cubicBezTo>
                  <a:pt x="1124128" y="80689"/>
                  <a:pt x="1111834" y="64331"/>
                  <a:pt x="1100861" y="44214"/>
                </a:cubicBezTo>
                <a:cubicBezTo>
                  <a:pt x="1082370" y="66363"/>
                  <a:pt x="1060729" y="85058"/>
                  <a:pt x="1035939" y="100298"/>
                </a:cubicBezTo>
                <a:cubicBezTo>
                  <a:pt x="1013180" y="114318"/>
                  <a:pt x="984732" y="127425"/>
                  <a:pt x="950595" y="139617"/>
                </a:cubicBezTo>
                <a:lnTo>
                  <a:pt x="948156" y="135350"/>
                </a:lnTo>
                <a:cubicBezTo>
                  <a:pt x="984935" y="105479"/>
                  <a:pt x="1012672" y="76015"/>
                  <a:pt x="1031367" y="46958"/>
                </a:cubicBezTo>
                <a:cubicBezTo>
                  <a:pt x="1041730" y="30498"/>
                  <a:pt x="1048943" y="14852"/>
                  <a:pt x="1053007" y="18"/>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321"/>
          <a:stretch>
            <a:fillRect/>
          </a:stretch>
        </p:blipFill>
        <p:spPr>
          <a:xfrm>
            <a:off x="0" y="0"/>
            <a:ext cx="9321800" cy="6858000"/>
          </a:xfrm>
          <a:prstGeom prst="rect">
            <a:avLst/>
          </a:prstGeom>
          <a:ln>
            <a:noFill/>
          </a:ln>
          <a:effectLst>
            <a:outerShdw blurRad="292100" dist="139700" dir="2700000" algn="tl" rotWithShape="0">
              <a:srgbClr val="333333">
                <a:alpha val="35000"/>
              </a:srgbClr>
            </a:outerShdw>
          </a:effectLst>
        </p:spPr>
      </p:pic>
      <p:sp>
        <p:nvSpPr>
          <p:cNvPr id="23" name="圆角矩形 9"/>
          <p:cNvSpPr/>
          <p:nvPr/>
        </p:nvSpPr>
        <p:spPr>
          <a:xfrm>
            <a:off x="7289800" y="1086973"/>
            <a:ext cx="4584699" cy="4684055"/>
          </a:xfrm>
          <a:prstGeom prst="foldedCorner">
            <a:avLst/>
          </a:prstGeom>
          <a:gradFill flip="none" rotWithShape="1">
            <a:gsLst>
              <a:gs pos="100000">
                <a:srgbClr val="E97C30"/>
              </a:gs>
              <a:gs pos="0">
                <a:srgbClr val="B0261F"/>
              </a:gs>
            </a:gsLst>
            <a:lin ang="18900000" scaled="1"/>
            <a:tileRect/>
          </a:gradFill>
          <a:ln w="6350">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任意多边形: 形状 23"/>
          <p:cNvSpPr/>
          <p:nvPr/>
        </p:nvSpPr>
        <p:spPr>
          <a:xfrm>
            <a:off x="7622572" y="2206139"/>
            <a:ext cx="3921728" cy="2445721"/>
          </a:xfrm>
          <a:custGeom>
            <a:avLst/>
            <a:gdLst/>
            <a:ahLst/>
            <a:cxnLst/>
            <a:rect l="l" t="t" r="r" b="b"/>
            <a:pathLst>
              <a:path w="3630207" h="2263919">
                <a:moveTo>
                  <a:pt x="3379060" y="2198177"/>
                </a:moveTo>
                <a:cubicBezTo>
                  <a:pt x="3373720" y="2198177"/>
                  <a:pt x="3369208" y="2200019"/>
                  <a:pt x="3365525" y="2203702"/>
                </a:cubicBezTo>
                <a:cubicBezTo>
                  <a:pt x="3361842" y="2207385"/>
                  <a:pt x="3360001" y="2211988"/>
                  <a:pt x="3360001" y="2217513"/>
                </a:cubicBezTo>
                <a:cubicBezTo>
                  <a:pt x="3360001" y="2222853"/>
                  <a:pt x="3361750" y="2227273"/>
                  <a:pt x="3365249" y="2230772"/>
                </a:cubicBezTo>
                <a:cubicBezTo>
                  <a:pt x="3368748" y="2234270"/>
                  <a:pt x="3373352" y="2236020"/>
                  <a:pt x="3379060" y="2236020"/>
                </a:cubicBezTo>
                <a:cubicBezTo>
                  <a:pt x="3384033" y="2236020"/>
                  <a:pt x="3388360" y="2234270"/>
                  <a:pt x="3392043" y="2230772"/>
                </a:cubicBezTo>
                <a:cubicBezTo>
                  <a:pt x="3395910" y="2227089"/>
                  <a:pt x="3397843" y="2222669"/>
                  <a:pt x="3397843" y="2217513"/>
                </a:cubicBezTo>
                <a:cubicBezTo>
                  <a:pt x="3397843" y="2211988"/>
                  <a:pt x="3396002" y="2207385"/>
                  <a:pt x="3392319" y="2203702"/>
                </a:cubicBezTo>
                <a:cubicBezTo>
                  <a:pt x="3388636" y="2200019"/>
                  <a:pt x="3384217" y="2198177"/>
                  <a:pt x="3379060" y="2198177"/>
                </a:cubicBezTo>
                <a:close/>
                <a:moveTo>
                  <a:pt x="3379060" y="2179394"/>
                </a:moveTo>
                <a:cubicBezTo>
                  <a:pt x="3389557" y="2179394"/>
                  <a:pt x="3398488" y="2183077"/>
                  <a:pt x="3405854" y="2190443"/>
                </a:cubicBezTo>
                <a:cubicBezTo>
                  <a:pt x="3413220" y="2197809"/>
                  <a:pt x="3416903" y="2206740"/>
                  <a:pt x="3416903" y="2217237"/>
                </a:cubicBezTo>
                <a:cubicBezTo>
                  <a:pt x="3416903" y="2228101"/>
                  <a:pt x="3413128" y="2237217"/>
                  <a:pt x="3405578" y="2244583"/>
                </a:cubicBezTo>
                <a:cubicBezTo>
                  <a:pt x="3398396" y="2251581"/>
                  <a:pt x="3389557" y="2255079"/>
                  <a:pt x="3379060" y="2255079"/>
                </a:cubicBezTo>
                <a:cubicBezTo>
                  <a:pt x="3367827" y="2255079"/>
                  <a:pt x="3358711" y="2251489"/>
                  <a:pt x="3351714" y="2244307"/>
                </a:cubicBezTo>
                <a:cubicBezTo>
                  <a:pt x="3344716" y="2237125"/>
                  <a:pt x="3341217" y="2228009"/>
                  <a:pt x="3341217" y="2216960"/>
                </a:cubicBezTo>
                <a:cubicBezTo>
                  <a:pt x="3341217" y="2206464"/>
                  <a:pt x="3344808" y="2197625"/>
                  <a:pt x="3351990" y="2190443"/>
                </a:cubicBezTo>
                <a:cubicBezTo>
                  <a:pt x="3359356" y="2183077"/>
                  <a:pt x="3368379" y="2179394"/>
                  <a:pt x="3379060" y="2179394"/>
                </a:cubicBezTo>
                <a:close/>
                <a:moveTo>
                  <a:pt x="2815837" y="2159782"/>
                </a:moveTo>
                <a:cubicBezTo>
                  <a:pt x="2813259" y="2183537"/>
                  <a:pt x="2807643" y="2203610"/>
                  <a:pt x="2798988" y="2219999"/>
                </a:cubicBezTo>
                <a:lnTo>
                  <a:pt x="2819705" y="2220828"/>
                </a:lnTo>
                <a:cubicBezTo>
                  <a:pt x="2827071" y="2221380"/>
                  <a:pt x="2830754" y="2217789"/>
                  <a:pt x="2830754" y="2210055"/>
                </a:cubicBezTo>
                <a:lnTo>
                  <a:pt x="2830754" y="2159782"/>
                </a:lnTo>
                <a:close/>
                <a:moveTo>
                  <a:pt x="2385203" y="2157020"/>
                </a:moveTo>
                <a:lnTo>
                  <a:pt x="2385203" y="2204530"/>
                </a:lnTo>
                <a:lnTo>
                  <a:pt x="2385755" y="2202597"/>
                </a:lnTo>
                <a:lnTo>
                  <a:pt x="2412549" y="2203702"/>
                </a:lnTo>
                <a:cubicBezTo>
                  <a:pt x="2421204" y="2204070"/>
                  <a:pt x="2425900" y="2200663"/>
                  <a:pt x="2426637" y="2193481"/>
                </a:cubicBezTo>
                <a:cubicBezTo>
                  <a:pt x="2428110" y="2180959"/>
                  <a:pt x="2428846" y="2168805"/>
                  <a:pt x="2428846" y="2157020"/>
                </a:cubicBezTo>
                <a:close/>
                <a:moveTo>
                  <a:pt x="1994068" y="2148457"/>
                </a:moveTo>
                <a:lnTo>
                  <a:pt x="1994068" y="2208674"/>
                </a:lnTo>
                <a:lnTo>
                  <a:pt x="2012299" y="2208674"/>
                </a:lnTo>
                <a:lnTo>
                  <a:pt x="2012299" y="2148457"/>
                </a:lnTo>
                <a:close/>
                <a:moveTo>
                  <a:pt x="1448524" y="2138512"/>
                </a:moveTo>
                <a:lnTo>
                  <a:pt x="1448524" y="2148180"/>
                </a:lnTo>
                <a:lnTo>
                  <a:pt x="1448524" y="2149285"/>
                </a:lnTo>
                <a:lnTo>
                  <a:pt x="1448800" y="2149009"/>
                </a:lnTo>
                <a:cubicBezTo>
                  <a:pt x="1460033" y="2160795"/>
                  <a:pt x="1470438" y="2170094"/>
                  <a:pt x="1480013" y="2176908"/>
                </a:cubicBezTo>
                <a:cubicBezTo>
                  <a:pt x="1484249" y="2166227"/>
                  <a:pt x="1487379" y="2153429"/>
                  <a:pt x="1489405" y="2138512"/>
                </a:cubicBezTo>
                <a:close/>
                <a:moveTo>
                  <a:pt x="2818323" y="2100946"/>
                </a:moveTo>
                <a:lnTo>
                  <a:pt x="2818323" y="2112547"/>
                </a:lnTo>
                <a:cubicBezTo>
                  <a:pt x="2818323" y="2127832"/>
                  <a:pt x="2817771" y="2141367"/>
                  <a:pt x="2816666" y="2153152"/>
                </a:cubicBezTo>
                <a:lnTo>
                  <a:pt x="2830754" y="2153152"/>
                </a:lnTo>
                <a:lnTo>
                  <a:pt x="2830754" y="2100946"/>
                </a:lnTo>
                <a:close/>
                <a:moveTo>
                  <a:pt x="768458" y="2099565"/>
                </a:moveTo>
                <a:lnTo>
                  <a:pt x="811549" y="2132159"/>
                </a:lnTo>
                <a:cubicBezTo>
                  <a:pt x="814311" y="2134369"/>
                  <a:pt x="815140" y="2136303"/>
                  <a:pt x="814035" y="2137960"/>
                </a:cubicBezTo>
                <a:cubicBezTo>
                  <a:pt x="812746" y="2139802"/>
                  <a:pt x="809892" y="2140722"/>
                  <a:pt x="805472" y="2140722"/>
                </a:cubicBezTo>
                <a:lnTo>
                  <a:pt x="560184" y="2140722"/>
                </a:lnTo>
                <a:lnTo>
                  <a:pt x="560184" y="2133540"/>
                </a:lnTo>
                <a:lnTo>
                  <a:pt x="744150" y="2133540"/>
                </a:lnTo>
                <a:close/>
                <a:moveTo>
                  <a:pt x="936679" y="2087963"/>
                </a:moveTo>
                <a:lnTo>
                  <a:pt x="990266" y="2092107"/>
                </a:lnTo>
                <a:cubicBezTo>
                  <a:pt x="994502" y="2092291"/>
                  <a:pt x="996620" y="2093488"/>
                  <a:pt x="996620" y="2095698"/>
                </a:cubicBezTo>
                <a:cubicBezTo>
                  <a:pt x="996620" y="2100301"/>
                  <a:pt x="992108" y="2104261"/>
                  <a:pt x="983085" y="2107575"/>
                </a:cubicBezTo>
                <a:lnTo>
                  <a:pt x="983085" y="2168069"/>
                </a:lnTo>
                <a:cubicBezTo>
                  <a:pt x="983085" y="2193665"/>
                  <a:pt x="983453" y="2221380"/>
                  <a:pt x="984189" y="2251212"/>
                </a:cubicBezTo>
                <a:cubicBezTo>
                  <a:pt x="984189" y="2255632"/>
                  <a:pt x="982993" y="2258118"/>
                  <a:pt x="980599" y="2258670"/>
                </a:cubicBezTo>
                <a:cubicBezTo>
                  <a:pt x="966787" y="2260512"/>
                  <a:pt x="951963" y="2261433"/>
                  <a:pt x="936126" y="2261433"/>
                </a:cubicBezTo>
                <a:cubicBezTo>
                  <a:pt x="937231" y="2235283"/>
                  <a:pt x="937784" y="2204162"/>
                  <a:pt x="937784" y="2168069"/>
                </a:cubicBezTo>
                <a:lnTo>
                  <a:pt x="937784" y="2143485"/>
                </a:lnTo>
                <a:cubicBezTo>
                  <a:pt x="937784" y="2121386"/>
                  <a:pt x="937415" y="2102879"/>
                  <a:pt x="936679" y="2087963"/>
                </a:cubicBezTo>
                <a:close/>
                <a:moveTo>
                  <a:pt x="1994068" y="2076638"/>
                </a:moveTo>
                <a:lnTo>
                  <a:pt x="1994068" y="2141827"/>
                </a:lnTo>
                <a:lnTo>
                  <a:pt x="2012299" y="2141827"/>
                </a:lnTo>
                <a:lnTo>
                  <a:pt x="2012299" y="2076638"/>
                </a:lnTo>
                <a:close/>
                <a:moveTo>
                  <a:pt x="1534706" y="2070561"/>
                </a:moveTo>
                <a:lnTo>
                  <a:pt x="1534706" y="2093488"/>
                </a:lnTo>
                <a:cubicBezTo>
                  <a:pt x="1534706" y="2107483"/>
                  <a:pt x="1534154" y="2120282"/>
                  <a:pt x="1533049" y="2131883"/>
                </a:cubicBezTo>
                <a:lnTo>
                  <a:pt x="1578350" y="2131883"/>
                </a:lnTo>
                <a:lnTo>
                  <a:pt x="1578350" y="2070561"/>
                </a:lnTo>
                <a:close/>
                <a:moveTo>
                  <a:pt x="1448524" y="2070561"/>
                </a:moveTo>
                <a:lnTo>
                  <a:pt x="1448524" y="2131883"/>
                </a:lnTo>
                <a:lnTo>
                  <a:pt x="1489958" y="2131883"/>
                </a:lnTo>
                <a:cubicBezTo>
                  <a:pt x="1490878" y="2121386"/>
                  <a:pt x="1491339" y="2111166"/>
                  <a:pt x="1491339" y="2101222"/>
                </a:cubicBezTo>
                <a:lnTo>
                  <a:pt x="1491339" y="2080505"/>
                </a:lnTo>
                <a:cubicBezTo>
                  <a:pt x="1491339" y="2076822"/>
                  <a:pt x="1491247" y="2073508"/>
                  <a:pt x="1491063" y="2070561"/>
                </a:cubicBezTo>
                <a:close/>
                <a:moveTo>
                  <a:pt x="1812588" y="2064484"/>
                </a:moveTo>
                <a:cubicBezTo>
                  <a:pt x="1810379" y="2065773"/>
                  <a:pt x="1807893" y="2066786"/>
                  <a:pt x="1805130" y="2067523"/>
                </a:cubicBezTo>
                <a:cubicBezTo>
                  <a:pt x="1801447" y="2078019"/>
                  <a:pt x="1799053" y="2084741"/>
                  <a:pt x="1797948" y="2087687"/>
                </a:cubicBezTo>
                <a:lnTo>
                  <a:pt x="1812588" y="2087687"/>
                </a:lnTo>
                <a:close/>
                <a:moveTo>
                  <a:pt x="1677514" y="2064208"/>
                </a:moveTo>
                <a:lnTo>
                  <a:pt x="1680000" y="2064208"/>
                </a:lnTo>
                <a:cubicBezTo>
                  <a:pt x="1687182" y="2078572"/>
                  <a:pt x="1690773" y="2092935"/>
                  <a:pt x="1690773" y="2107299"/>
                </a:cubicBezTo>
                <a:cubicBezTo>
                  <a:pt x="1690773" y="2117796"/>
                  <a:pt x="1689024" y="2126082"/>
                  <a:pt x="1685525" y="2132159"/>
                </a:cubicBezTo>
                <a:cubicBezTo>
                  <a:pt x="1681842" y="2138420"/>
                  <a:pt x="1676778" y="2141551"/>
                  <a:pt x="1670333" y="2141551"/>
                </a:cubicBezTo>
                <a:cubicBezTo>
                  <a:pt x="1665729" y="2141551"/>
                  <a:pt x="1661954" y="2139710"/>
                  <a:pt x="1659007" y="2136026"/>
                </a:cubicBezTo>
                <a:cubicBezTo>
                  <a:pt x="1656061" y="2132344"/>
                  <a:pt x="1654588" y="2127463"/>
                  <a:pt x="1654588" y="2121386"/>
                </a:cubicBezTo>
                <a:cubicBezTo>
                  <a:pt x="1654588" y="2114573"/>
                  <a:pt x="1656981" y="2108312"/>
                  <a:pt x="1661769" y="2102603"/>
                </a:cubicBezTo>
                <a:cubicBezTo>
                  <a:pt x="1670977" y="2092659"/>
                  <a:pt x="1676225" y="2079861"/>
                  <a:pt x="1677514" y="2064208"/>
                </a:cubicBezTo>
                <a:close/>
                <a:moveTo>
                  <a:pt x="2925499" y="2059236"/>
                </a:moveTo>
                <a:cubicBezTo>
                  <a:pt x="2923841" y="2060157"/>
                  <a:pt x="2921908" y="2060985"/>
                  <a:pt x="2919698" y="2061722"/>
                </a:cubicBezTo>
                <a:cubicBezTo>
                  <a:pt x="2917857" y="2069456"/>
                  <a:pt x="2915739" y="2077283"/>
                  <a:pt x="2913345" y="2085201"/>
                </a:cubicBezTo>
                <a:lnTo>
                  <a:pt x="2925499" y="2085201"/>
                </a:lnTo>
                <a:lnTo>
                  <a:pt x="2925499" y="2068351"/>
                </a:lnTo>
                <a:close/>
                <a:moveTo>
                  <a:pt x="1218428" y="2057855"/>
                </a:moveTo>
                <a:lnTo>
                  <a:pt x="1270083" y="2061446"/>
                </a:lnTo>
                <a:cubicBezTo>
                  <a:pt x="1274502" y="2061814"/>
                  <a:pt x="1276988" y="2063195"/>
                  <a:pt x="1277541" y="2065589"/>
                </a:cubicBezTo>
                <a:cubicBezTo>
                  <a:pt x="1277541" y="2070561"/>
                  <a:pt x="1273121" y="2074612"/>
                  <a:pt x="1264282" y="2077743"/>
                </a:cubicBezTo>
                <a:lnTo>
                  <a:pt x="1264282" y="2087135"/>
                </a:lnTo>
                <a:cubicBezTo>
                  <a:pt x="1264282" y="2093212"/>
                  <a:pt x="1264097" y="2101590"/>
                  <a:pt x="1263729" y="2112271"/>
                </a:cubicBezTo>
                <a:lnTo>
                  <a:pt x="1302677" y="2112271"/>
                </a:lnTo>
                <a:lnTo>
                  <a:pt x="1314279" y="2089897"/>
                </a:lnTo>
                <a:lnTo>
                  <a:pt x="1356817" y="2107575"/>
                </a:lnTo>
                <a:cubicBezTo>
                  <a:pt x="1360132" y="2109048"/>
                  <a:pt x="1361789" y="2110890"/>
                  <a:pt x="1361789" y="2113100"/>
                </a:cubicBezTo>
                <a:cubicBezTo>
                  <a:pt x="1361789" y="2117519"/>
                  <a:pt x="1357738" y="2122123"/>
                  <a:pt x="1349635" y="2126911"/>
                </a:cubicBezTo>
                <a:cubicBezTo>
                  <a:pt x="1349635" y="2159321"/>
                  <a:pt x="1348623" y="2189154"/>
                  <a:pt x="1346597" y="2216408"/>
                </a:cubicBezTo>
                <a:cubicBezTo>
                  <a:pt x="1345676" y="2230403"/>
                  <a:pt x="1340428" y="2240900"/>
                  <a:pt x="1330852" y="2247898"/>
                </a:cubicBezTo>
                <a:cubicBezTo>
                  <a:pt x="1320908" y="2255079"/>
                  <a:pt x="1305071" y="2259499"/>
                  <a:pt x="1283341" y="2261156"/>
                </a:cubicBezTo>
                <a:cubicBezTo>
                  <a:pt x="1282052" y="2249555"/>
                  <a:pt x="1278922" y="2241268"/>
                  <a:pt x="1273949" y="2236296"/>
                </a:cubicBezTo>
                <a:cubicBezTo>
                  <a:pt x="1268425" y="2230772"/>
                  <a:pt x="1256916" y="2225063"/>
                  <a:pt x="1239421" y="2219170"/>
                </a:cubicBezTo>
                <a:lnTo>
                  <a:pt x="1240526" y="2214751"/>
                </a:lnTo>
                <a:lnTo>
                  <a:pt x="1281960" y="2217237"/>
                </a:lnTo>
                <a:cubicBezTo>
                  <a:pt x="1289326" y="2217605"/>
                  <a:pt x="1294574" y="2216684"/>
                  <a:pt x="1297705" y="2214474"/>
                </a:cubicBezTo>
                <a:cubicBezTo>
                  <a:pt x="1301388" y="2211712"/>
                  <a:pt x="1303598" y="2206648"/>
                  <a:pt x="1304334" y="2199282"/>
                </a:cubicBezTo>
                <a:cubicBezTo>
                  <a:pt x="1306360" y="2174238"/>
                  <a:pt x="1307373" y="2147444"/>
                  <a:pt x="1307373" y="2118900"/>
                </a:cubicBezTo>
                <a:lnTo>
                  <a:pt x="1263177" y="2118900"/>
                </a:lnTo>
                <a:cubicBezTo>
                  <a:pt x="1260783" y="2158677"/>
                  <a:pt x="1251207" y="2189246"/>
                  <a:pt x="1234449" y="2210607"/>
                </a:cubicBezTo>
                <a:cubicBezTo>
                  <a:pt x="1217692" y="2231969"/>
                  <a:pt x="1191542" y="2249463"/>
                  <a:pt x="1156001" y="2263090"/>
                </a:cubicBezTo>
                <a:lnTo>
                  <a:pt x="1153515" y="2259499"/>
                </a:lnTo>
                <a:cubicBezTo>
                  <a:pt x="1177087" y="2236848"/>
                  <a:pt x="1193752" y="2215119"/>
                  <a:pt x="1203512" y="2194310"/>
                </a:cubicBezTo>
                <a:cubicBezTo>
                  <a:pt x="1213272" y="2173685"/>
                  <a:pt x="1218705" y="2148549"/>
                  <a:pt x="1219809" y="2118900"/>
                </a:cubicBezTo>
                <a:lnTo>
                  <a:pt x="1181967" y="2118900"/>
                </a:lnTo>
                <a:lnTo>
                  <a:pt x="1181967" y="2112271"/>
                </a:lnTo>
                <a:lnTo>
                  <a:pt x="1220086" y="2112271"/>
                </a:lnTo>
                <a:lnTo>
                  <a:pt x="1220086" y="2105366"/>
                </a:lnTo>
                <a:lnTo>
                  <a:pt x="1220086" y="2095421"/>
                </a:lnTo>
                <a:cubicBezTo>
                  <a:pt x="1220086" y="2081242"/>
                  <a:pt x="1219533" y="2068720"/>
                  <a:pt x="1218428" y="2057855"/>
                </a:cubicBezTo>
                <a:close/>
                <a:moveTo>
                  <a:pt x="3191503" y="2048187"/>
                </a:moveTo>
                <a:lnTo>
                  <a:pt x="3239843" y="2052054"/>
                </a:lnTo>
                <a:cubicBezTo>
                  <a:pt x="3241685" y="2052238"/>
                  <a:pt x="3243157" y="2052791"/>
                  <a:pt x="3244263" y="2053711"/>
                </a:cubicBezTo>
                <a:cubicBezTo>
                  <a:pt x="3245183" y="2054632"/>
                  <a:pt x="3245644" y="2055645"/>
                  <a:pt x="3245644" y="2056750"/>
                </a:cubicBezTo>
                <a:cubicBezTo>
                  <a:pt x="3245644" y="2060801"/>
                  <a:pt x="3241869" y="2064484"/>
                  <a:pt x="3234318" y="2067799"/>
                </a:cubicBezTo>
                <a:lnTo>
                  <a:pt x="3234318" y="2180775"/>
                </a:lnTo>
                <a:cubicBezTo>
                  <a:pt x="3234318" y="2188878"/>
                  <a:pt x="3230912" y="2193758"/>
                  <a:pt x="3224098" y="2195415"/>
                </a:cubicBezTo>
                <a:cubicBezTo>
                  <a:pt x="3217285" y="2196888"/>
                  <a:pt x="3206235" y="2198361"/>
                  <a:pt x="3190951" y="2199834"/>
                </a:cubicBezTo>
                <a:cubicBezTo>
                  <a:pt x="3191688" y="2176447"/>
                  <a:pt x="3192056" y="2150666"/>
                  <a:pt x="3192056" y="2122492"/>
                </a:cubicBezTo>
                <a:lnTo>
                  <a:pt x="3192056" y="2088516"/>
                </a:lnTo>
                <a:cubicBezTo>
                  <a:pt x="3192056" y="2070837"/>
                  <a:pt x="3191872" y="2057394"/>
                  <a:pt x="3191503" y="2048187"/>
                </a:cubicBezTo>
                <a:close/>
                <a:moveTo>
                  <a:pt x="338652" y="2045425"/>
                </a:moveTo>
                <a:cubicBezTo>
                  <a:pt x="356146" y="2089068"/>
                  <a:pt x="379717" y="2123044"/>
                  <a:pt x="409366" y="2147352"/>
                </a:cubicBezTo>
                <a:cubicBezTo>
                  <a:pt x="427044" y="2120650"/>
                  <a:pt x="441868" y="2086674"/>
                  <a:pt x="453838" y="2045425"/>
                </a:cubicBezTo>
                <a:close/>
                <a:moveTo>
                  <a:pt x="2818323" y="2042386"/>
                </a:moveTo>
                <a:lnTo>
                  <a:pt x="2818323" y="2094316"/>
                </a:lnTo>
                <a:lnTo>
                  <a:pt x="2830754" y="2094316"/>
                </a:lnTo>
                <a:lnTo>
                  <a:pt x="2830754" y="2042386"/>
                </a:lnTo>
                <a:close/>
                <a:moveTo>
                  <a:pt x="2881855" y="2039348"/>
                </a:moveTo>
                <a:cubicBezTo>
                  <a:pt x="2880750" y="2042662"/>
                  <a:pt x="2876791" y="2046898"/>
                  <a:pt x="2869978" y="2052054"/>
                </a:cubicBezTo>
                <a:lnTo>
                  <a:pt x="2869978" y="2156743"/>
                </a:lnTo>
                <a:cubicBezTo>
                  <a:pt x="2878449" y="2116230"/>
                  <a:pt x="2882408" y="2077098"/>
                  <a:pt x="2881855" y="2039348"/>
                </a:cubicBezTo>
                <a:close/>
                <a:moveTo>
                  <a:pt x="1489681" y="2016145"/>
                </a:moveTo>
                <a:lnTo>
                  <a:pt x="1540507" y="2020012"/>
                </a:lnTo>
                <a:cubicBezTo>
                  <a:pt x="1544742" y="2020380"/>
                  <a:pt x="1546860" y="2021761"/>
                  <a:pt x="1546860" y="2024155"/>
                </a:cubicBezTo>
                <a:cubicBezTo>
                  <a:pt x="1546860" y="2028575"/>
                  <a:pt x="1542809" y="2032718"/>
                  <a:pt x="1534706" y="2036585"/>
                </a:cubicBezTo>
                <a:lnTo>
                  <a:pt x="1534706" y="2063932"/>
                </a:lnTo>
                <a:lnTo>
                  <a:pt x="1573377" y="2063932"/>
                </a:lnTo>
                <a:lnTo>
                  <a:pt x="1585807" y="2042386"/>
                </a:lnTo>
                <a:lnTo>
                  <a:pt x="1628070" y="2059788"/>
                </a:lnTo>
                <a:cubicBezTo>
                  <a:pt x="1630096" y="2060709"/>
                  <a:pt x="1631109" y="2061814"/>
                  <a:pt x="1631109" y="2063103"/>
                </a:cubicBezTo>
                <a:cubicBezTo>
                  <a:pt x="1631109" y="2066786"/>
                  <a:pt x="1627610" y="2071390"/>
                  <a:pt x="1620612" y="2076914"/>
                </a:cubicBezTo>
                <a:lnTo>
                  <a:pt x="1620612" y="2096526"/>
                </a:lnTo>
                <a:cubicBezTo>
                  <a:pt x="1620612" y="2106102"/>
                  <a:pt x="1621164" y="2123320"/>
                  <a:pt x="1622269" y="2148180"/>
                </a:cubicBezTo>
                <a:cubicBezTo>
                  <a:pt x="1622269" y="2151679"/>
                  <a:pt x="1620704" y="2153797"/>
                  <a:pt x="1617573" y="2154534"/>
                </a:cubicBezTo>
                <a:cubicBezTo>
                  <a:pt x="1605604" y="2157112"/>
                  <a:pt x="1592529" y="2158861"/>
                  <a:pt x="1578350" y="2159782"/>
                </a:cubicBezTo>
                <a:lnTo>
                  <a:pt x="1578350" y="2138512"/>
                </a:lnTo>
                <a:lnTo>
                  <a:pt x="1532496" y="2138512"/>
                </a:lnTo>
                <a:cubicBezTo>
                  <a:pt x="1529734" y="2161715"/>
                  <a:pt x="1524025" y="2180407"/>
                  <a:pt x="1515370" y="2194586"/>
                </a:cubicBezTo>
                <a:cubicBezTo>
                  <a:pt x="1529181" y="2199190"/>
                  <a:pt x="1546584" y="2202413"/>
                  <a:pt x="1567577" y="2204254"/>
                </a:cubicBezTo>
                <a:cubicBezTo>
                  <a:pt x="1587649" y="2206096"/>
                  <a:pt x="1613798" y="2207016"/>
                  <a:pt x="1646025" y="2207016"/>
                </a:cubicBezTo>
                <a:lnTo>
                  <a:pt x="1644920" y="2211712"/>
                </a:lnTo>
                <a:cubicBezTo>
                  <a:pt x="1637738" y="2214843"/>
                  <a:pt x="1632213" y="2219723"/>
                  <a:pt x="1628346" y="2226352"/>
                </a:cubicBezTo>
                <a:cubicBezTo>
                  <a:pt x="1624479" y="2232981"/>
                  <a:pt x="1621164" y="2243294"/>
                  <a:pt x="1618402" y="2257289"/>
                </a:cubicBezTo>
                <a:cubicBezTo>
                  <a:pt x="1558737" y="2252686"/>
                  <a:pt x="1516567" y="2240440"/>
                  <a:pt x="1491891" y="2220551"/>
                </a:cubicBezTo>
                <a:cubicBezTo>
                  <a:pt x="1469793" y="2237125"/>
                  <a:pt x="1434344" y="2250660"/>
                  <a:pt x="1385545" y="2261156"/>
                </a:cubicBezTo>
                <a:lnTo>
                  <a:pt x="1383611" y="2255632"/>
                </a:lnTo>
                <a:cubicBezTo>
                  <a:pt x="1405525" y="2245688"/>
                  <a:pt x="1422927" y="2236388"/>
                  <a:pt x="1435817" y="2227733"/>
                </a:cubicBezTo>
                <a:cubicBezTo>
                  <a:pt x="1449997" y="2218157"/>
                  <a:pt x="1461046" y="2207845"/>
                  <a:pt x="1468964" y="2196796"/>
                </a:cubicBezTo>
                <a:cubicBezTo>
                  <a:pt x="1460309" y="2185010"/>
                  <a:pt x="1452759" y="2170370"/>
                  <a:pt x="1446314" y="2152876"/>
                </a:cubicBezTo>
                <a:cubicBezTo>
                  <a:pt x="1433792" y="2156007"/>
                  <a:pt x="1419796" y="2158217"/>
                  <a:pt x="1404328" y="2159506"/>
                </a:cubicBezTo>
                <a:cubicBezTo>
                  <a:pt x="1405433" y="2141091"/>
                  <a:pt x="1405985" y="2125714"/>
                  <a:pt x="1405985" y="2113376"/>
                </a:cubicBezTo>
                <a:lnTo>
                  <a:pt x="1405985" y="2094869"/>
                </a:lnTo>
                <a:cubicBezTo>
                  <a:pt x="1405985" y="2086214"/>
                  <a:pt x="1405617" y="2071482"/>
                  <a:pt x="1404880" y="2050673"/>
                </a:cubicBezTo>
                <a:lnTo>
                  <a:pt x="1449629" y="2063932"/>
                </a:lnTo>
                <a:lnTo>
                  <a:pt x="1491063" y="2063932"/>
                </a:lnTo>
                <a:cubicBezTo>
                  <a:pt x="1490694" y="2048095"/>
                  <a:pt x="1490234" y="2032166"/>
                  <a:pt x="1489681" y="2016145"/>
                </a:cubicBezTo>
                <a:close/>
                <a:moveTo>
                  <a:pt x="2924670" y="2014764"/>
                </a:moveTo>
                <a:lnTo>
                  <a:pt x="2975496" y="2019460"/>
                </a:lnTo>
                <a:cubicBezTo>
                  <a:pt x="2979915" y="2019828"/>
                  <a:pt x="2982125" y="2021117"/>
                  <a:pt x="2982125" y="2023327"/>
                </a:cubicBezTo>
                <a:cubicBezTo>
                  <a:pt x="2982125" y="2027930"/>
                  <a:pt x="2977613" y="2032166"/>
                  <a:pt x="2968590" y="2036033"/>
                </a:cubicBezTo>
                <a:lnTo>
                  <a:pt x="2968590" y="2085201"/>
                </a:lnTo>
                <a:lnTo>
                  <a:pt x="2978810" y="2085201"/>
                </a:lnTo>
                <a:lnTo>
                  <a:pt x="2994555" y="2063379"/>
                </a:lnTo>
                <a:lnTo>
                  <a:pt x="3023559" y="2084649"/>
                </a:lnTo>
                <a:cubicBezTo>
                  <a:pt x="3026137" y="2086490"/>
                  <a:pt x="3026873" y="2088148"/>
                  <a:pt x="3025769" y="2089621"/>
                </a:cubicBezTo>
                <a:cubicBezTo>
                  <a:pt x="3024664" y="2091094"/>
                  <a:pt x="3022178" y="2091830"/>
                  <a:pt x="3018311" y="2091830"/>
                </a:cubicBezTo>
                <a:lnTo>
                  <a:pt x="2968590" y="2091830"/>
                </a:lnTo>
                <a:lnTo>
                  <a:pt x="2968590" y="2157572"/>
                </a:lnTo>
                <a:lnTo>
                  <a:pt x="2976877" y="2157572"/>
                </a:lnTo>
                <a:lnTo>
                  <a:pt x="2991241" y="2137408"/>
                </a:lnTo>
                <a:lnTo>
                  <a:pt x="3018863" y="2157020"/>
                </a:lnTo>
                <a:cubicBezTo>
                  <a:pt x="3021441" y="2158677"/>
                  <a:pt x="3022178" y="2160334"/>
                  <a:pt x="3021073" y="2161992"/>
                </a:cubicBezTo>
                <a:cubicBezTo>
                  <a:pt x="3020152" y="2163465"/>
                  <a:pt x="3017666" y="2164201"/>
                  <a:pt x="3013615" y="2164201"/>
                </a:cubicBezTo>
                <a:lnTo>
                  <a:pt x="2968590" y="2164201"/>
                </a:lnTo>
                <a:lnTo>
                  <a:pt x="2968590" y="2243754"/>
                </a:lnTo>
                <a:lnTo>
                  <a:pt x="2980191" y="2243754"/>
                </a:lnTo>
                <a:lnTo>
                  <a:pt x="2997870" y="2219170"/>
                </a:lnTo>
                <a:lnTo>
                  <a:pt x="3029083" y="2242649"/>
                </a:lnTo>
                <a:cubicBezTo>
                  <a:pt x="3031661" y="2244491"/>
                  <a:pt x="3032398" y="2246240"/>
                  <a:pt x="3031293" y="2247898"/>
                </a:cubicBezTo>
                <a:cubicBezTo>
                  <a:pt x="3030188" y="2249555"/>
                  <a:pt x="3027610" y="2250384"/>
                  <a:pt x="3023559" y="2250384"/>
                </a:cubicBezTo>
                <a:lnTo>
                  <a:pt x="2871083" y="2250384"/>
                </a:lnTo>
                <a:lnTo>
                  <a:pt x="2871083" y="2243754"/>
                </a:lnTo>
                <a:lnTo>
                  <a:pt x="2925499" y="2243754"/>
                </a:lnTo>
                <a:lnTo>
                  <a:pt x="2925499" y="2164201"/>
                </a:lnTo>
                <a:lnTo>
                  <a:pt x="2887380" y="2164201"/>
                </a:lnTo>
                <a:lnTo>
                  <a:pt x="2887380" y="2157572"/>
                </a:lnTo>
                <a:lnTo>
                  <a:pt x="2925499" y="2157572"/>
                </a:lnTo>
                <a:lnTo>
                  <a:pt x="2925499" y="2091830"/>
                </a:lnTo>
                <a:lnTo>
                  <a:pt x="2910859" y="2091830"/>
                </a:lnTo>
                <a:cubicBezTo>
                  <a:pt x="2903493" y="2113192"/>
                  <a:pt x="2891155" y="2135750"/>
                  <a:pt x="2873845" y="2159506"/>
                </a:cubicBezTo>
                <a:lnTo>
                  <a:pt x="2869978" y="2158125"/>
                </a:lnTo>
                <a:lnTo>
                  <a:pt x="2869978" y="2224142"/>
                </a:lnTo>
                <a:cubicBezTo>
                  <a:pt x="2869978" y="2234086"/>
                  <a:pt x="2866571" y="2241637"/>
                  <a:pt x="2859757" y="2246793"/>
                </a:cubicBezTo>
                <a:cubicBezTo>
                  <a:pt x="2852391" y="2252317"/>
                  <a:pt x="2839961" y="2256092"/>
                  <a:pt x="2822467" y="2258118"/>
                </a:cubicBezTo>
                <a:cubicBezTo>
                  <a:pt x="2821178" y="2247990"/>
                  <a:pt x="2819060" y="2241084"/>
                  <a:pt x="2816114" y="2237401"/>
                </a:cubicBezTo>
                <a:cubicBezTo>
                  <a:pt x="2812983" y="2233534"/>
                  <a:pt x="2806261" y="2229575"/>
                  <a:pt x="2795949" y="2225523"/>
                </a:cubicBezTo>
                <a:cubicBezTo>
                  <a:pt x="2789320" y="2236757"/>
                  <a:pt x="2778915" y="2249002"/>
                  <a:pt x="2764736" y="2262261"/>
                </a:cubicBezTo>
                <a:lnTo>
                  <a:pt x="2760869" y="2259775"/>
                </a:lnTo>
                <a:cubicBezTo>
                  <a:pt x="2768235" y="2238230"/>
                  <a:pt x="2773115" y="2217973"/>
                  <a:pt x="2775509" y="2199006"/>
                </a:cubicBezTo>
                <a:cubicBezTo>
                  <a:pt x="2777903" y="2179854"/>
                  <a:pt x="2779099" y="2151587"/>
                  <a:pt x="2779099" y="2114205"/>
                </a:cubicBezTo>
                <a:lnTo>
                  <a:pt x="2779099" y="2078848"/>
                </a:lnTo>
                <a:cubicBezTo>
                  <a:pt x="2779099" y="2055829"/>
                  <a:pt x="2778731" y="2037046"/>
                  <a:pt x="2777995" y="2022498"/>
                </a:cubicBezTo>
                <a:lnTo>
                  <a:pt x="2821086" y="2035757"/>
                </a:lnTo>
                <a:lnTo>
                  <a:pt x="2827439" y="2035757"/>
                </a:lnTo>
                <a:lnTo>
                  <a:pt x="2836555" y="2017802"/>
                </a:lnTo>
                <a:lnTo>
                  <a:pt x="2877712" y="2031890"/>
                </a:lnTo>
                <a:cubicBezTo>
                  <a:pt x="2880659" y="2032810"/>
                  <a:pt x="2882132" y="2034560"/>
                  <a:pt x="2882132" y="2037138"/>
                </a:cubicBezTo>
                <a:cubicBezTo>
                  <a:pt x="2882132" y="2037875"/>
                  <a:pt x="2882039" y="2038427"/>
                  <a:pt x="2881855" y="2038795"/>
                </a:cubicBezTo>
                <a:lnTo>
                  <a:pt x="2925499" y="2047082"/>
                </a:lnTo>
                <a:cubicBezTo>
                  <a:pt x="2925131" y="2031798"/>
                  <a:pt x="2924854" y="2021025"/>
                  <a:pt x="2924670" y="2014764"/>
                </a:cubicBezTo>
                <a:close/>
                <a:moveTo>
                  <a:pt x="462953" y="2014211"/>
                </a:moveTo>
                <a:lnTo>
                  <a:pt x="510464" y="2036862"/>
                </a:lnTo>
                <a:cubicBezTo>
                  <a:pt x="514147" y="2038703"/>
                  <a:pt x="515988" y="2040821"/>
                  <a:pt x="515988" y="2043215"/>
                </a:cubicBezTo>
                <a:cubicBezTo>
                  <a:pt x="515988" y="2048371"/>
                  <a:pt x="510464" y="2053067"/>
                  <a:pt x="499415" y="2057302"/>
                </a:cubicBezTo>
                <a:cubicBezTo>
                  <a:pt x="484130" y="2104997"/>
                  <a:pt x="465623" y="2142748"/>
                  <a:pt x="443894" y="2170555"/>
                </a:cubicBezTo>
                <a:cubicBezTo>
                  <a:pt x="471148" y="2185287"/>
                  <a:pt x="504479" y="2196704"/>
                  <a:pt x="543887" y="2204807"/>
                </a:cubicBezTo>
                <a:lnTo>
                  <a:pt x="543335" y="2210884"/>
                </a:lnTo>
                <a:cubicBezTo>
                  <a:pt x="525840" y="2215119"/>
                  <a:pt x="512397" y="2230956"/>
                  <a:pt x="503006" y="2258394"/>
                </a:cubicBezTo>
                <a:cubicBezTo>
                  <a:pt x="463966" y="2243662"/>
                  <a:pt x="432660" y="2226168"/>
                  <a:pt x="409089" y="2205911"/>
                </a:cubicBezTo>
                <a:cubicBezTo>
                  <a:pt x="377047" y="2231324"/>
                  <a:pt x="333312" y="2250015"/>
                  <a:pt x="277882" y="2261985"/>
                </a:cubicBezTo>
                <a:lnTo>
                  <a:pt x="276225" y="2257842"/>
                </a:lnTo>
                <a:cubicBezTo>
                  <a:pt x="321342" y="2234823"/>
                  <a:pt x="357343" y="2208766"/>
                  <a:pt x="384229" y="2179670"/>
                </a:cubicBezTo>
                <a:cubicBezTo>
                  <a:pt x="358632" y="2146891"/>
                  <a:pt x="340954" y="2102143"/>
                  <a:pt x="331194" y="2045425"/>
                </a:cubicBezTo>
                <a:lnTo>
                  <a:pt x="295561" y="2045425"/>
                </a:lnTo>
                <a:lnTo>
                  <a:pt x="295561" y="2038795"/>
                </a:lnTo>
                <a:lnTo>
                  <a:pt x="447761" y="2038795"/>
                </a:lnTo>
                <a:close/>
                <a:moveTo>
                  <a:pt x="3247301" y="2013383"/>
                </a:moveTo>
                <a:lnTo>
                  <a:pt x="3296745" y="2017250"/>
                </a:lnTo>
                <a:cubicBezTo>
                  <a:pt x="3300981" y="2017434"/>
                  <a:pt x="3303099" y="2019367"/>
                  <a:pt x="3303099" y="2023050"/>
                </a:cubicBezTo>
                <a:cubicBezTo>
                  <a:pt x="3303099" y="2026733"/>
                  <a:pt x="3299231" y="2030416"/>
                  <a:pt x="3291497" y="2034100"/>
                </a:cubicBezTo>
                <a:lnTo>
                  <a:pt x="3291497" y="2116691"/>
                </a:lnTo>
                <a:cubicBezTo>
                  <a:pt x="3291497" y="2161071"/>
                  <a:pt x="3291865" y="2197993"/>
                  <a:pt x="3292602" y="2227457"/>
                </a:cubicBezTo>
                <a:cubicBezTo>
                  <a:pt x="3293154" y="2245504"/>
                  <a:pt x="3274003" y="2256645"/>
                  <a:pt x="3235147" y="2260880"/>
                </a:cubicBezTo>
                <a:cubicBezTo>
                  <a:pt x="3233674" y="2247437"/>
                  <a:pt x="3230543" y="2238046"/>
                  <a:pt x="3225755" y="2232705"/>
                </a:cubicBezTo>
                <a:cubicBezTo>
                  <a:pt x="3220599" y="2226997"/>
                  <a:pt x="3209734" y="2221288"/>
                  <a:pt x="3193161" y="2215579"/>
                </a:cubicBezTo>
                <a:lnTo>
                  <a:pt x="3194266" y="2210607"/>
                </a:lnTo>
                <a:lnTo>
                  <a:pt x="3232109" y="2212541"/>
                </a:lnTo>
                <a:cubicBezTo>
                  <a:pt x="3242973" y="2214014"/>
                  <a:pt x="3248314" y="2209686"/>
                  <a:pt x="3248130" y="2199558"/>
                </a:cubicBezTo>
                <a:lnTo>
                  <a:pt x="3248130" y="2088516"/>
                </a:lnTo>
                <a:cubicBezTo>
                  <a:pt x="3248130" y="2054816"/>
                  <a:pt x="3247853" y="2029772"/>
                  <a:pt x="3247301" y="2013383"/>
                </a:cubicBezTo>
                <a:close/>
                <a:moveTo>
                  <a:pt x="2340731" y="2012830"/>
                </a:moveTo>
                <a:lnTo>
                  <a:pt x="2392661" y="2016697"/>
                </a:lnTo>
                <a:cubicBezTo>
                  <a:pt x="2397265" y="2016881"/>
                  <a:pt x="2399566" y="2018447"/>
                  <a:pt x="2399566" y="2021393"/>
                </a:cubicBezTo>
                <a:cubicBezTo>
                  <a:pt x="2399566" y="2025629"/>
                  <a:pt x="2394779" y="2029588"/>
                  <a:pt x="2385203" y="2033271"/>
                </a:cubicBezTo>
                <a:lnTo>
                  <a:pt x="2385203" y="2056474"/>
                </a:lnTo>
                <a:lnTo>
                  <a:pt x="2414759" y="2056474"/>
                </a:lnTo>
                <a:lnTo>
                  <a:pt x="2431885" y="2032442"/>
                </a:lnTo>
                <a:lnTo>
                  <a:pt x="2464479" y="2055645"/>
                </a:lnTo>
                <a:cubicBezTo>
                  <a:pt x="2467057" y="2057486"/>
                  <a:pt x="2467794" y="2059144"/>
                  <a:pt x="2466689" y="2060617"/>
                </a:cubicBezTo>
                <a:cubicBezTo>
                  <a:pt x="2465584" y="2062274"/>
                  <a:pt x="2463006" y="2063103"/>
                  <a:pt x="2458955" y="2063103"/>
                </a:cubicBezTo>
                <a:lnTo>
                  <a:pt x="2385203" y="2063103"/>
                </a:lnTo>
                <a:lnTo>
                  <a:pt x="2385203" y="2103156"/>
                </a:lnTo>
                <a:lnTo>
                  <a:pt x="2407853" y="2103156"/>
                </a:lnTo>
                <a:lnTo>
                  <a:pt x="2424703" y="2079677"/>
                </a:lnTo>
                <a:lnTo>
                  <a:pt x="2456745" y="2102327"/>
                </a:lnTo>
                <a:cubicBezTo>
                  <a:pt x="2459323" y="2104169"/>
                  <a:pt x="2460060" y="2105826"/>
                  <a:pt x="2458955" y="2107299"/>
                </a:cubicBezTo>
                <a:cubicBezTo>
                  <a:pt x="2457850" y="2108956"/>
                  <a:pt x="2455272" y="2109785"/>
                  <a:pt x="2451221" y="2109785"/>
                </a:cubicBezTo>
                <a:lnTo>
                  <a:pt x="2385203" y="2109785"/>
                </a:lnTo>
                <a:lnTo>
                  <a:pt x="2385203" y="2132988"/>
                </a:lnTo>
                <a:lnTo>
                  <a:pt x="2385203" y="2150390"/>
                </a:lnTo>
                <a:lnTo>
                  <a:pt x="2424427" y="2150390"/>
                </a:lnTo>
                <a:lnTo>
                  <a:pt x="2435199" y="2129673"/>
                </a:lnTo>
                <a:lnTo>
                  <a:pt x="2474699" y="2145971"/>
                </a:lnTo>
                <a:cubicBezTo>
                  <a:pt x="2477830" y="2147260"/>
                  <a:pt x="2479395" y="2149009"/>
                  <a:pt x="2479395" y="2151219"/>
                </a:cubicBezTo>
                <a:cubicBezTo>
                  <a:pt x="2479395" y="2155638"/>
                  <a:pt x="2475344" y="2160703"/>
                  <a:pt x="2467241" y="2166411"/>
                </a:cubicBezTo>
                <a:cubicBezTo>
                  <a:pt x="2467241" y="2178381"/>
                  <a:pt x="2466505" y="2191456"/>
                  <a:pt x="2465032" y="2205635"/>
                </a:cubicBezTo>
                <a:cubicBezTo>
                  <a:pt x="2463559" y="2218526"/>
                  <a:pt x="2459415" y="2227825"/>
                  <a:pt x="2452602" y="2233534"/>
                </a:cubicBezTo>
                <a:cubicBezTo>
                  <a:pt x="2445604" y="2239243"/>
                  <a:pt x="2433358" y="2243294"/>
                  <a:pt x="2415863" y="2245688"/>
                </a:cubicBezTo>
                <a:cubicBezTo>
                  <a:pt x="2414943" y="2234270"/>
                  <a:pt x="2412641" y="2226260"/>
                  <a:pt x="2408958" y="2221656"/>
                </a:cubicBezTo>
                <a:cubicBezTo>
                  <a:pt x="2405275" y="2216868"/>
                  <a:pt x="2397357" y="2212080"/>
                  <a:pt x="2385203" y="2207293"/>
                </a:cubicBezTo>
                <a:cubicBezTo>
                  <a:pt x="2385387" y="2221288"/>
                  <a:pt x="2385571" y="2235191"/>
                  <a:pt x="2385755" y="2249002"/>
                </a:cubicBezTo>
                <a:cubicBezTo>
                  <a:pt x="2385755" y="2254159"/>
                  <a:pt x="2384650" y="2257197"/>
                  <a:pt x="2382440" y="2258118"/>
                </a:cubicBezTo>
                <a:cubicBezTo>
                  <a:pt x="2364025" y="2260696"/>
                  <a:pt x="2349938" y="2261893"/>
                  <a:pt x="2340178" y="2261709"/>
                </a:cubicBezTo>
                <a:cubicBezTo>
                  <a:pt x="2341283" y="2215671"/>
                  <a:pt x="2341835" y="2181788"/>
                  <a:pt x="2341835" y="2160058"/>
                </a:cubicBezTo>
                <a:lnTo>
                  <a:pt x="2341835" y="2157020"/>
                </a:lnTo>
                <a:lnTo>
                  <a:pt x="2290734" y="2157020"/>
                </a:lnTo>
                <a:lnTo>
                  <a:pt x="2290734" y="2150390"/>
                </a:lnTo>
                <a:lnTo>
                  <a:pt x="2341835" y="2150390"/>
                </a:lnTo>
                <a:lnTo>
                  <a:pt x="2341835" y="2109785"/>
                </a:lnTo>
                <a:lnTo>
                  <a:pt x="2302611" y="2109785"/>
                </a:lnTo>
                <a:lnTo>
                  <a:pt x="2302611" y="2103156"/>
                </a:lnTo>
                <a:lnTo>
                  <a:pt x="2341835" y="2103156"/>
                </a:lnTo>
                <a:lnTo>
                  <a:pt x="2341835" y="2082439"/>
                </a:lnTo>
                <a:lnTo>
                  <a:pt x="2341835" y="2063103"/>
                </a:lnTo>
                <a:lnTo>
                  <a:pt x="2298192" y="2063103"/>
                </a:lnTo>
                <a:lnTo>
                  <a:pt x="2298192" y="2056474"/>
                </a:lnTo>
                <a:lnTo>
                  <a:pt x="2341835" y="2056474"/>
                </a:lnTo>
                <a:cubicBezTo>
                  <a:pt x="2341467" y="2037138"/>
                  <a:pt x="2341099" y="2022590"/>
                  <a:pt x="2340731" y="2012830"/>
                </a:cubicBezTo>
                <a:close/>
                <a:moveTo>
                  <a:pt x="2071964" y="2012830"/>
                </a:moveTo>
                <a:lnTo>
                  <a:pt x="2127761" y="2025260"/>
                </a:lnTo>
                <a:cubicBezTo>
                  <a:pt x="2130707" y="2025629"/>
                  <a:pt x="2132181" y="2026918"/>
                  <a:pt x="2132181" y="2029127"/>
                </a:cubicBezTo>
                <a:cubicBezTo>
                  <a:pt x="2132181" y="2034468"/>
                  <a:pt x="2127485" y="2038795"/>
                  <a:pt x="2118093" y="2042110"/>
                </a:cubicBezTo>
                <a:cubicBezTo>
                  <a:pt x="2114410" y="2050949"/>
                  <a:pt x="2109807" y="2060525"/>
                  <a:pt x="2104282" y="2070837"/>
                </a:cubicBezTo>
                <a:lnTo>
                  <a:pt x="2137153" y="2070837"/>
                </a:lnTo>
                <a:lnTo>
                  <a:pt x="2150135" y="2048187"/>
                </a:lnTo>
                <a:lnTo>
                  <a:pt x="2192950" y="2066418"/>
                </a:lnTo>
                <a:cubicBezTo>
                  <a:pt x="2194423" y="2067154"/>
                  <a:pt x="2195160" y="2068259"/>
                  <a:pt x="2195160" y="2069733"/>
                </a:cubicBezTo>
                <a:cubicBezTo>
                  <a:pt x="2195344" y="2073600"/>
                  <a:pt x="2192121" y="2078203"/>
                  <a:pt x="2185492" y="2083544"/>
                </a:cubicBezTo>
                <a:cubicBezTo>
                  <a:pt x="2185492" y="2121663"/>
                  <a:pt x="2184755" y="2164017"/>
                  <a:pt x="2183282" y="2210607"/>
                </a:cubicBezTo>
                <a:cubicBezTo>
                  <a:pt x="2182546" y="2226997"/>
                  <a:pt x="2177665" y="2238690"/>
                  <a:pt x="2168642" y="2245688"/>
                </a:cubicBezTo>
                <a:cubicBezTo>
                  <a:pt x="2158882" y="2253422"/>
                  <a:pt x="2141296" y="2258118"/>
                  <a:pt x="2115883" y="2259775"/>
                </a:cubicBezTo>
                <a:cubicBezTo>
                  <a:pt x="2114779" y="2248726"/>
                  <a:pt x="2111648" y="2240440"/>
                  <a:pt x="2106492" y="2234915"/>
                </a:cubicBezTo>
                <a:cubicBezTo>
                  <a:pt x="2101335" y="2229391"/>
                  <a:pt x="2091023" y="2223314"/>
                  <a:pt x="2075555" y="2216684"/>
                </a:cubicBezTo>
                <a:lnTo>
                  <a:pt x="2076936" y="2211160"/>
                </a:lnTo>
                <a:lnTo>
                  <a:pt x="2122237" y="2213646"/>
                </a:lnTo>
                <a:cubicBezTo>
                  <a:pt x="2128313" y="2213830"/>
                  <a:pt x="2132457" y="2212817"/>
                  <a:pt x="2134667" y="2210607"/>
                </a:cubicBezTo>
                <a:cubicBezTo>
                  <a:pt x="2136693" y="2208582"/>
                  <a:pt x="2137889" y="2204530"/>
                  <a:pt x="2138257" y="2198453"/>
                </a:cubicBezTo>
                <a:cubicBezTo>
                  <a:pt x="2140836" y="2160887"/>
                  <a:pt x="2142125" y="2120650"/>
                  <a:pt x="2142125" y="2077743"/>
                </a:cubicBezTo>
                <a:lnTo>
                  <a:pt x="2100415" y="2077743"/>
                </a:lnTo>
                <a:cubicBezTo>
                  <a:pt x="2094338" y="2088608"/>
                  <a:pt x="2087801" y="2098736"/>
                  <a:pt x="2080803" y="2108128"/>
                </a:cubicBezTo>
                <a:cubicBezTo>
                  <a:pt x="2098481" y="2114389"/>
                  <a:pt x="2111372" y="2120834"/>
                  <a:pt x="2119474" y="2127463"/>
                </a:cubicBezTo>
                <a:cubicBezTo>
                  <a:pt x="2126840" y="2133540"/>
                  <a:pt x="2130523" y="2140170"/>
                  <a:pt x="2130523" y="2147352"/>
                </a:cubicBezTo>
                <a:cubicBezTo>
                  <a:pt x="2130523" y="2155454"/>
                  <a:pt x="2127945" y="2162360"/>
                  <a:pt x="2122789" y="2168069"/>
                </a:cubicBezTo>
                <a:cubicBezTo>
                  <a:pt x="2117633" y="2173777"/>
                  <a:pt x="2111648" y="2176632"/>
                  <a:pt x="2104835" y="2176632"/>
                </a:cubicBezTo>
                <a:cubicBezTo>
                  <a:pt x="2099494" y="2176632"/>
                  <a:pt x="2095535" y="2175803"/>
                  <a:pt x="2092957" y="2174145"/>
                </a:cubicBezTo>
                <a:cubicBezTo>
                  <a:pt x="2090010" y="2172304"/>
                  <a:pt x="2088169" y="2169174"/>
                  <a:pt x="2087432" y="2164754"/>
                </a:cubicBezTo>
                <a:cubicBezTo>
                  <a:pt x="2084117" y="2146523"/>
                  <a:pt x="2079329" y="2130962"/>
                  <a:pt x="2073069" y="2118072"/>
                </a:cubicBezTo>
                <a:cubicBezTo>
                  <a:pt x="2065887" y="2127095"/>
                  <a:pt x="2058613" y="2135106"/>
                  <a:pt x="2051247" y="2142103"/>
                </a:cubicBezTo>
                <a:lnTo>
                  <a:pt x="2051247" y="2145971"/>
                </a:lnTo>
                <a:cubicBezTo>
                  <a:pt x="2051247" y="2149469"/>
                  <a:pt x="2051615" y="2177736"/>
                  <a:pt x="2052351" y="2230772"/>
                </a:cubicBezTo>
                <a:cubicBezTo>
                  <a:pt x="2052351" y="2234086"/>
                  <a:pt x="2049958" y="2236296"/>
                  <a:pt x="2045170" y="2237401"/>
                </a:cubicBezTo>
                <a:cubicBezTo>
                  <a:pt x="2039461" y="2238506"/>
                  <a:pt x="2028504" y="2239611"/>
                  <a:pt x="2012299" y="2240716"/>
                </a:cubicBezTo>
                <a:lnTo>
                  <a:pt x="2012299" y="2215303"/>
                </a:lnTo>
                <a:lnTo>
                  <a:pt x="1994068" y="2215303"/>
                </a:lnTo>
                <a:lnTo>
                  <a:pt x="1994068" y="2229667"/>
                </a:lnTo>
                <a:cubicBezTo>
                  <a:pt x="1994068" y="2234086"/>
                  <a:pt x="1993332" y="2237401"/>
                  <a:pt x="1991858" y="2239611"/>
                </a:cubicBezTo>
                <a:cubicBezTo>
                  <a:pt x="1990569" y="2241637"/>
                  <a:pt x="1988083" y="2243202"/>
                  <a:pt x="1984400" y="2244307"/>
                </a:cubicBezTo>
                <a:cubicBezTo>
                  <a:pt x="1976666" y="2245780"/>
                  <a:pt x="1965525" y="2246977"/>
                  <a:pt x="1950977" y="2247898"/>
                </a:cubicBezTo>
                <a:cubicBezTo>
                  <a:pt x="1952082" y="2196520"/>
                  <a:pt x="1952635" y="2167056"/>
                  <a:pt x="1952635" y="2159506"/>
                </a:cubicBezTo>
                <a:lnTo>
                  <a:pt x="1952635" y="2128292"/>
                </a:lnTo>
                <a:cubicBezTo>
                  <a:pt x="1952635" y="2110982"/>
                  <a:pt x="1952266" y="2088240"/>
                  <a:pt x="1951530" y="2060065"/>
                </a:cubicBezTo>
                <a:lnTo>
                  <a:pt x="1979705" y="2066418"/>
                </a:lnTo>
                <a:cubicBezTo>
                  <a:pt x="1979336" y="2047450"/>
                  <a:pt x="1978047" y="2029864"/>
                  <a:pt x="1975837" y="2013659"/>
                </a:cubicBezTo>
                <a:lnTo>
                  <a:pt x="2022519" y="2020288"/>
                </a:lnTo>
                <a:cubicBezTo>
                  <a:pt x="2026387" y="2020841"/>
                  <a:pt x="2028320" y="2022498"/>
                  <a:pt x="2028320" y="2025260"/>
                </a:cubicBezTo>
                <a:cubicBezTo>
                  <a:pt x="2028320" y="2027102"/>
                  <a:pt x="2027491" y="2028667"/>
                  <a:pt x="2025834" y="2029956"/>
                </a:cubicBezTo>
                <a:cubicBezTo>
                  <a:pt x="2023993" y="2031245"/>
                  <a:pt x="2020954" y="2032626"/>
                  <a:pt x="2016719" y="2034100"/>
                </a:cubicBezTo>
                <a:cubicBezTo>
                  <a:pt x="2009168" y="2047911"/>
                  <a:pt x="2001250" y="2059696"/>
                  <a:pt x="1992963" y="2069456"/>
                </a:cubicBezTo>
                <a:lnTo>
                  <a:pt x="1996278" y="2070009"/>
                </a:lnTo>
                <a:lnTo>
                  <a:pt x="2007327" y="2070009"/>
                </a:lnTo>
                <a:lnTo>
                  <a:pt x="2019757" y="2050120"/>
                </a:lnTo>
                <a:lnTo>
                  <a:pt x="2057600" y="2066694"/>
                </a:lnTo>
                <a:cubicBezTo>
                  <a:pt x="2060362" y="2067615"/>
                  <a:pt x="2061743" y="2069088"/>
                  <a:pt x="2061743" y="2071114"/>
                </a:cubicBezTo>
                <a:cubicBezTo>
                  <a:pt x="2061743" y="2074060"/>
                  <a:pt x="2058245" y="2078940"/>
                  <a:pt x="2051247" y="2085753"/>
                </a:cubicBezTo>
                <a:lnTo>
                  <a:pt x="2051247" y="2122492"/>
                </a:lnTo>
                <a:cubicBezTo>
                  <a:pt x="2059165" y="2097263"/>
                  <a:pt x="2064966" y="2072587"/>
                  <a:pt x="2068649" y="2048463"/>
                </a:cubicBezTo>
                <a:cubicBezTo>
                  <a:pt x="2070859" y="2033363"/>
                  <a:pt x="2071964" y="2021485"/>
                  <a:pt x="2071964" y="2012830"/>
                </a:cubicBezTo>
                <a:close/>
                <a:moveTo>
                  <a:pt x="2587676" y="2012554"/>
                </a:moveTo>
                <a:lnTo>
                  <a:pt x="2645407" y="2016697"/>
                </a:lnTo>
                <a:cubicBezTo>
                  <a:pt x="2648721" y="2017066"/>
                  <a:pt x="2650379" y="2018263"/>
                  <a:pt x="2650379" y="2020288"/>
                </a:cubicBezTo>
                <a:cubicBezTo>
                  <a:pt x="2650379" y="2025444"/>
                  <a:pt x="2645315" y="2030416"/>
                  <a:pt x="2635187" y="2035204"/>
                </a:cubicBezTo>
                <a:lnTo>
                  <a:pt x="2635187" y="2042386"/>
                </a:lnTo>
                <a:cubicBezTo>
                  <a:pt x="2635187" y="2060065"/>
                  <a:pt x="2634450" y="2077190"/>
                  <a:pt x="2632977" y="2093764"/>
                </a:cubicBezTo>
                <a:lnTo>
                  <a:pt x="2687945" y="2093764"/>
                </a:lnTo>
                <a:lnTo>
                  <a:pt x="2708662" y="2064760"/>
                </a:lnTo>
                <a:lnTo>
                  <a:pt x="2745124" y="2091554"/>
                </a:lnTo>
                <a:cubicBezTo>
                  <a:pt x="2748254" y="2093764"/>
                  <a:pt x="2749175" y="2095882"/>
                  <a:pt x="2747886" y="2097907"/>
                </a:cubicBezTo>
                <a:cubicBezTo>
                  <a:pt x="2746413" y="2099933"/>
                  <a:pt x="2743191" y="2100946"/>
                  <a:pt x="2738218" y="2100946"/>
                </a:cubicBezTo>
                <a:lnTo>
                  <a:pt x="2640158" y="2100946"/>
                </a:lnTo>
                <a:cubicBezTo>
                  <a:pt x="2650471" y="2126911"/>
                  <a:pt x="2664006" y="2148180"/>
                  <a:pt x="2680763" y="2164754"/>
                </a:cubicBezTo>
                <a:cubicBezTo>
                  <a:pt x="2697337" y="2181511"/>
                  <a:pt x="2721921" y="2196612"/>
                  <a:pt x="2754515" y="2210055"/>
                </a:cubicBezTo>
                <a:lnTo>
                  <a:pt x="2752858" y="2214198"/>
                </a:lnTo>
                <a:cubicBezTo>
                  <a:pt x="2741625" y="2216224"/>
                  <a:pt x="2731865" y="2221104"/>
                  <a:pt x="2723579" y="2228838"/>
                </a:cubicBezTo>
                <a:cubicBezTo>
                  <a:pt x="2715107" y="2236388"/>
                  <a:pt x="2706637" y="2248082"/>
                  <a:pt x="2698166" y="2263919"/>
                </a:cubicBezTo>
                <a:cubicBezTo>
                  <a:pt x="2676252" y="2241637"/>
                  <a:pt x="2660691" y="2218710"/>
                  <a:pt x="2651484" y="2195139"/>
                </a:cubicBezTo>
                <a:cubicBezTo>
                  <a:pt x="2642460" y="2172120"/>
                  <a:pt x="2636475" y="2140722"/>
                  <a:pt x="2633529" y="2100946"/>
                </a:cubicBezTo>
                <a:lnTo>
                  <a:pt x="2632148" y="2100946"/>
                </a:lnTo>
                <a:cubicBezTo>
                  <a:pt x="2627176" y="2144958"/>
                  <a:pt x="2613825" y="2178933"/>
                  <a:pt x="2592095" y="2202873"/>
                </a:cubicBezTo>
                <a:cubicBezTo>
                  <a:pt x="2571286" y="2225892"/>
                  <a:pt x="2536666" y="2245964"/>
                  <a:pt x="2488235" y="2263090"/>
                </a:cubicBezTo>
                <a:lnTo>
                  <a:pt x="2486577" y="2259775"/>
                </a:lnTo>
                <a:cubicBezTo>
                  <a:pt x="2518987" y="2236388"/>
                  <a:pt x="2542559" y="2213462"/>
                  <a:pt x="2557291" y="2190995"/>
                </a:cubicBezTo>
                <a:cubicBezTo>
                  <a:pt x="2573312" y="2166503"/>
                  <a:pt x="2583164" y="2136487"/>
                  <a:pt x="2586847" y="2100946"/>
                </a:cubicBezTo>
                <a:lnTo>
                  <a:pt x="2493483" y="2100946"/>
                </a:lnTo>
                <a:lnTo>
                  <a:pt x="2493483" y="2093764"/>
                </a:lnTo>
                <a:lnTo>
                  <a:pt x="2587676" y="2093764"/>
                </a:lnTo>
                <a:cubicBezTo>
                  <a:pt x="2588596" y="2082163"/>
                  <a:pt x="2589057" y="2070745"/>
                  <a:pt x="2589057" y="2059512"/>
                </a:cubicBezTo>
                <a:cubicBezTo>
                  <a:pt x="2589057" y="2042939"/>
                  <a:pt x="2588596" y="2027286"/>
                  <a:pt x="2587676" y="2012554"/>
                </a:cubicBezTo>
                <a:close/>
                <a:moveTo>
                  <a:pt x="97784" y="2012554"/>
                </a:moveTo>
                <a:lnTo>
                  <a:pt x="153305" y="2016421"/>
                </a:lnTo>
                <a:cubicBezTo>
                  <a:pt x="159750" y="2016421"/>
                  <a:pt x="162973" y="2017434"/>
                  <a:pt x="162973" y="2019460"/>
                </a:cubicBezTo>
                <a:cubicBezTo>
                  <a:pt x="162973" y="2023695"/>
                  <a:pt x="157909" y="2027746"/>
                  <a:pt x="147781" y="2031613"/>
                </a:cubicBezTo>
                <a:lnTo>
                  <a:pt x="147781" y="2111442"/>
                </a:lnTo>
                <a:lnTo>
                  <a:pt x="187557" y="2111442"/>
                </a:lnTo>
                <a:lnTo>
                  <a:pt x="207445" y="2083544"/>
                </a:lnTo>
                <a:lnTo>
                  <a:pt x="241973" y="2110061"/>
                </a:lnTo>
                <a:cubicBezTo>
                  <a:pt x="244735" y="2112087"/>
                  <a:pt x="245472" y="2113929"/>
                  <a:pt x="244183" y="2115586"/>
                </a:cubicBezTo>
                <a:cubicBezTo>
                  <a:pt x="243078" y="2117243"/>
                  <a:pt x="240408" y="2118072"/>
                  <a:pt x="236172" y="2118072"/>
                </a:cubicBezTo>
                <a:lnTo>
                  <a:pt x="147781" y="2118072"/>
                </a:lnTo>
                <a:lnTo>
                  <a:pt x="147781" y="2242373"/>
                </a:lnTo>
                <a:lnTo>
                  <a:pt x="204407" y="2242373"/>
                </a:lnTo>
                <a:lnTo>
                  <a:pt x="225123" y="2213370"/>
                </a:lnTo>
                <a:lnTo>
                  <a:pt x="261861" y="2240716"/>
                </a:lnTo>
                <a:cubicBezTo>
                  <a:pt x="264992" y="2242925"/>
                  <a:pt x="265913" y="2244951"/>
                  <a:pt x="264624" y="2246793"/>
                </a:cubicBezTo>
                <a:cubicBezTo>
                  <a:pt x="263335" y="2248634"/>
                  <a:pt x="260296" y="2249555"/>
                  <a:pt x="255508" y="2249555"/>
                </a:cubicBezTo>
                <a:lnTo>
                  <a:pt x="3591" y="2249555"/>
                </a:lnTo>
                <a:lnTo>
                  <a:pt x="3591" y="2242373"/>
                </a:lnTo>
                <a:lnTo>
                  <a:pt x="98889" y="2242373"/>
                </a:lnTo>
                <a:lnTo>
                  <a:pt x="98889" y="2071942"/>
                </a:lnTo>
                <a:cubicBezTo>
                  <a:pt x="98889" y="2064392"/>
                  <a:pt x="98520" y="2044596"/>
                  <a:pt x="97784" y="2012554"/>
                </a:cubicBezTo>
                <a:close/>
                <a:moveTo>
                  <a:pt x="1810931" y="2011449"/>
                </a:moveTo>
                <a:lnTo>
                  <a:pt x="1862861" y="2015869"/>
                </a:lnTo>
                <a:cubicBezTo>
                  <a:pt x="1866544" y="2016237"/>
                  <a:pt x="1868386" y="2017710"/>
                  <a:pt x="1868386" y="2020288"/>
                </a:cubicBezTo>
                <a:cubicBezTo>
                  <a:pt x="1868386" y="2024340"/>
                  <a:pt x="1863874" y="2027746"/>
                  <a:pt x="1854851" y="2030508"/>
                </a:cubicBezTo>
                <a:lnTo>
                  <a:pt x="1854851" y="2087687"/>
                </a:lnTo>
                <a:lnTo>
                  <a:pt x="1867833" y="2087687"/>
                </a:lnTo>
                <a:lnTo>
                  <a:pt x="1884959" y="2063656"/>
                </a:lnTo>
                <a:lnTo>
                  <a:pt x="1917278" y="2087411"/>
                </a:lnTo>
                <a:cubicBezTo>
                  <a:pt x="1919671" y="2089068"/>
                  <a:pt x="1920408" y="2090634"/>
                  <a:pt x="1919487" y="2092107"/>
                </a:cubicBezTo>
                <a:cubicBezTo>
                  <a:pt x="1918567" y="2093580"/>
                  <a:pt x="1916173" y="2094316"/>
                  <a:pt x="1912305" y="2094316"/>
                </a:cubicBezTo>
                <a:lnTo>
                  <a:pt x="1854851" y="2094316"/>
                </a:lnTo>
                <a:lnTo>
                  <a:pt x="1854851" y="2154534"/>
                </a:lnTo>
                <a:lnTo>
                  <a:pt x="1865347" y="2154534"/>
                </a:lnTo>
                <a:lnTo>
                  <a:pt x="1882473" y="2130502"/>
                </a:lnTo>
                <a:lnTo>
                  <a:pt x="1915344" y="2153981"/>
                </a:lnTo>
                <a:cubicBezTo>
                  <a:pt x="1917922" y="2155638"/>
                  <a:pt x="1918659" y="2157296"/>
                  <a:pt x="1917554" y="2158953"/>
                </a:cubicBezTo>
                <a:cubicBezTo>
                  <a:pt x="1916633" y="2160426"/>
                  <a:pt x="1914239" y="2161163"/>
                  <a:pt x="1910372" y="2161163"/>
                </a:cubicBezTo>
                <a:lnTo>
                  <a:pt x="1854851" y="2161163"/>
                </a:lnTo>
                <a:lnTo>
                  <a:pt x="1854851" y="2241544"/>
                </a:lnTo>
                <a:lnTo>
                  <a:pt x="1867005" y="2241544"/>
                </a:lnTo>
                <a:lnTo>
                  <a:pt x="1886893" y="2213646"/>
                </a:lnTo>
                <a:lnTo>
                  <a:pt x="1923631" y="2240992"/>
                </a:lnTo>
                <a:cubicBezTo>
                  <a:pt x="1926025" y="2242649"/>
                  <a:pt x="1926669" y="2244307"/>
                  <a:pt x="1925564" y="2245964"/>
                </a:cubicBezTo>
                <a:cubicBezTo>
                  <a:pt x="1924643" y="2247437"/>
                  <a:pt x="1922250" y="2248174"/>
                  <a:pt x="1918383" y="2248174"/>
                </a:cubicBezTo>
                <a:lnTo>
                  <a:pt x="1743532" y="2248174"/>
                </a:lnTo>
                <a:lnTo>
                  <a:pt x="1743532" y="2241544"/>
                </a:lnTo>
                <a:lnTo>
                  <a:pt x="1812588" y="2241544"/>
                </a:lnTo>
                <a:lnTo>
                  <a:pt x="1812588" y="2161163"/>
                </a:lnTo>
                <a:lnTo>
                  <a:pt x="1766735" y="2161163"/>
                </a:lnTo>
                <a:lnTo>
                  <a:pt x="1766735" y="2154534"/>
                </a:lnTo>
                <a:lnTo>
                  <a:pt x="1812588" y="2154534"/>
                </a:lnTo>
                <a:lnTo>
                  <a:pt x="1812588" y="2094316"/>
                </a:lnTo>
                <a:lnTo>
                  <a:pt x="1795186" y="2094316"/>
                </a:lnTo>
                <a:cubicBezTo>
                  <a:pt x="1785795" y="2118808"/>
                  <a:pt x="1769957" y="2143761"/>
                  <a:pt x="1747675" y="2169174"/>
                </a:cubicBezTo>
                <a:lnTo>
                  <a:pt x="1743256" y="2166688"/>
                </a:lnTo>
                <a:cubicBezTo>
                  <a:pt x="1750806" y="2140722"/>
                  <a:pt x="1756054" y="2119361"/>
                  <a:pt x="1759001" y="2102603"/>
                </a:cubicBezTo>
                <a:cubicBezTo>
                  <a:pt x="1756423" y="2104445"/>
                  <a:pt x="1753384" y="2105366"/>
                  <a:pt x="1749885" y="2105366"/>
                </a:cubicBezTo>
                <a:cubicBezTo>
                  <a:pt x="1742519" y="2105366"/>
                  <a:pt x="1738560" y="2101222"/>
                  <a:pt x="1738008" y="2092935"/>
                </a:cubicBezTo>
                <a:cubicBezTo>
                  <a:pt x="1737087" y="2078756"/>
                  <a:pt x="1734969" y="2067062"/>
                  <a:pt x="1731655" y="2057855"/>
                </a:cubicBezTo>
                <a:lnTo>
                  <a:pt x="1731655" y="2250660"/>
                </a:lnTo>
                <a:cubicBezTo>
                  <a:pt x="1731655" y="2252870"/>
                  <a:pt x="1731102" y="2254619"/>
                  <a:pt x="1729997" y="2255908"/>
                </a:cubicBezTo>
                <a:cubicBezTo>
                  <a:pt x="1728708" y="2257197"/>
                  <a:pt x="1726682" y="2258210"/>
                  <a:pt x="1723920" y="2258947"/>
                </a:cubicBezTo>
                <a:cubicBezTo>
                  <a:pt x="1715081" y="2261156"/>
                  <a:pt x="1704124" y="2262261"/>
                  <a:pt x="1691049" y="2262261"/>
                </a:cubicBezTo>
                <a:cubicBezTo>
                  <a:pt x="1692523" y="2209594"/>
                  <a:pt x="1693259" y="2173041"/>
                  <a:pt x="1693259" y="2152600"/>
                </a:cubicBezTo>
                <a:lnTo>
                  <a:pt x="1693259" y="2059788"/>
                </a:lnTo>
                <a:cubicBezTo>
                  <a:pt x="1693259" y="2037690"/>
                  <a:pt x="1692891" y="2021761"/>
                  <a:pt x="1692154" y="2012001"/>
                </a:cubicBezTo>
                <a:lnTo>
                  <a:pt x="1738008" y="2015869"/>
                </a:lnTo>
                <a:cubicBezTo>
                  <a:pt x="1740954" y="2016053"/>
                  <a:pt x="1742427" y="2017342"/>
                  <a:pt x="1742427" y="2019736"/>
                </a:cubicBezTo>
                <a:cubicBezTo>
                  <a:pt x="1742427" y="2023971"/>
                  <a:pt x="1738836" y="2027746"/>
                  <a:pt x="1731655" y="2031061"/>
                </a:cubicBezTo>
                <a:lnTo>
                  <a:pt x="1731655" y="2050120"/>
                </a:lnTo>
                <a:cubicBezTo>
                  <a:pt x="1747491" y="2057302"/>
                  <a:pt x="1757896" y="2064668"/>
                  <a:pt x="1762868" y="2072219"/>
                </a:cubicBezTo>
                <a:cubicBezTo>
                  <a:pt x="1763604" y="2063563"/>
                  <a:pt x="1763973" y="2053711"/>
                  <a:pt x="1763973" y="2042662"/>
                </a:cubicBezTo>
                <a:lnTo>
                  <a:pt x="1812588" y="2052330"/>
                </a:lnTo>
                <a:cubicBezTo>
                  <a:pt x="1812404" y="2043307"/>
                  <a:pt x="1811852" y="2029680"/>
                  <a:pt x="1810931" y="2011449"/>
                </a:cubicBezTo>
                <a:close/>
                <a:moveTo>
                  <a:pt x="2254825" y="2010344"/>
                </a:moveTo>
                <a:lnTo>
                  <a:pt x="2308136" y="2024432"/>
                </a:lnTo>
                <a:cubicBezTo>
                  <a:pt x="2311635" y="2025168"/>
                  <a:pt x="2313384" y="2026733"/>
                  <a:pt x="2313384" y="2029127"/>
                </a:cubicBezTo>
                <a:cubicBezTo>
                  <a:pt x="2313384" y="2031337"/>
                  <a:pt x="2312003" y="2033547"/>
                  <a:pt x="2309241" y="2035757"/>
                </a:cubicBezTo>
                <a:cubicBezTo>
                  <a:pt x="2306111" y="2038151"/>
                  <a:pt x="2301875" y="2039992"/>
                  <a:pt x="2296535" y="2041281"/>
                </a:cubicBezTo>
                <a:cubicBezTo>
                  <a:pt x="2288248" y="2059512"/>
                  <a:pt x="2279869" y="2075349"/>
                  <a:pt x="2271398" y="2088792"/>
                </a:cubicBezTo>
                <a:lnTo>
                  <a:pt x="2291839" y="2090726"/>
                </a:lnTo>
                <a:cubicBezTo>
                  <a:pt x="2295153" y="2091094"/>
                  <a:pt x="2296811" y="2092475"/>
                  <a:pt x="2296811" y="2094869"/>
                </a:cubicBezTo>
                <a:cubicBezTo>
                  <a:pt x="2296811" y="2099104"/>
                  <a:pt x="2292483" y="2103064"/>
                  <a:pt x="2283828" y="2106747"/>
                </a:cubicBezTo>
                <a:lnTo>
                  <a:pt x="2283828" y="2249831"/>
                </a:lnTo>
                <a:cubicBezTo>
                  <a:pt x="2283828" y="2253146"/>
                  <a:pt x="2283276" y="2255448"/>
                  <a:pt x="2282171" y="2256737"/>
                </a:cubicBezTo>
                <a:cubicBezTo>
                  <a:pt x="2281066" y="2258026"/>
                  <a:pt x="2278580" y="2259039"/>
                  <a:pt x="2274713" y="2259775"/>
                </a:cubicBezTo>
                <a:cubicBezTo>
                  <a:pt x="2263664" y="2261617"/>
                  <a:pt x="2252155" y="2262538"/>
                  <a:pt x="2240185" y="2262538"/>
                </a:cubicBezTo>
                <a:cubicBezTo>
                  <a:pt x="2240921" y="2231784"/>
                  <a:pt x="2241289" y="2200479"/>
                  <a:pt x="2241289" y="2168621"/>
                </a:cubicBezTo>
                <a:lnTo>
                  <a:pt x="2241289" y="2128568"/>
                </a:lnTo>
                <a:cubicBezTo>
                  <a:pt x="2232635" y="2137960"/>
                  <a:pt x="2223059" y="2147260"/>
                  <a:pt x="2212562" y="2156467"/>
                </a:cubicBezTo>
                <a:lnTo>
                  <a:pt x="2208695" y="2153705"/>
                </a:lnTo>
                <a:cubicBezTo>
                  <a:pt x="2228031" y="2109693"/>
                  <a:pt x="2241658" y="2071850"/>
                  <a:pt x="2249576" y="2040176"/>
                </a:cubicBezTo>
                <a:cubicBezTo>
                  <a:pt x="2252155" y="2028575"/>
                  <a:pt x="2253904" y="2018631"/>
                  <a:pt x="2254825" y="2010344"/>
                </a:cubicBezTo>
                <a:close/>
                <a:moveTo>
                  <a:pt x="3145098" y="2009239"/>
                </a:moveTo>
                <a:lnTo>
                  <a:pt x="3176311" y="2038795"/>
                </a:lnTo>
                <a:cubicBezTo>
                  <a:pt x="3179073" y="2041373"/>
                  <a:pt x="3180455" y="2043675"/>
                  <a:pt x="3180455" y="2045701"/>
                </a:cubicBezTo>
                <a:cubicBezTo>
                  <a:pt x="3180455" y="2049568"/>
                  <a:pt x="3177969" y="2051502"/>
                  <a:pt x="3172997" y="2051502"/>
                </a:cubicBezTo>
                <a:cubicBezTo>
                  <a:pt x="3168761" y="2051502"/>
                  <a:pt x="3164433" y="2050397"/>
                  <a:pt x="3160014" y="2048187"/>
                </a:cubicBezTo>
                <a:cubicBezTo>
                  <a:pt x="3155410" y="2049108"/>
                  <a:pt x="3148504" y="2050305"/>
                  <a:pt x="3139297" y="2051778"/>
                </a:cubicBezTo>
                <a:lnTo>
                  <a:pt x="3139297" y="2100117"/>
                </a:lnTo>
                <a:lnTo>
                  <a:pt x="3142612" y="2100117"/>
                </a:lnTo>
                <a:lnTo>
                  <a:pt x="3158633" y="2077743"/>
                </a:lnTo>
                <a:lnTo>
                  <a:pt x="3187360" y="2098736"/>
                </a:lnTo>
                <a:cubicBezTo>
                  <a:pt x="3190123" y="2100762"/>
                  <a:pt x="3190951" y="2102603"/>
                  <a:pt x="3189846" y="2104261"/>
                </a:cubicBezTo>
                <a:cubicBezTo>
                  <a:pt x="3188741" y="2105918"/>
                  <a:pt x="3185979" y="2106747"/>
                  <a:pt x="3181559" y="2106747"/>
                </a:cubicBezTo>
                <a:lnTo>
                  <a:pt x="3139297" y="2106747"/>
                </a:lnTo>
                <a:lnTo>
                  <a:pt x="3139297" y="2125254"/>
                </a:lnTo>
                <a:cubicBezTo>
                  <a:pt x="3156791" y="2130778"/>
                  <a:pt x="3169313" y="2136671"/>
                  <a:pt x="3176864" y="2142932"/>
                </a:cubicBezTo>
                <a:cubicBezTo>
                  <a:pt x="3183677" y="2148457"/>
                  <a:pt x="3187084" y="2154994"/>
                  <a:pt x="3187084" y="2162544"/>
                </a:cubicBezTo>
                <a:cubicBezTo>
                  <a:pt x="3187084" y="2169910"/>
                  <a:pt x="3184690" y="2175987"/>
                  <a:pt x="3179902" y="2180775"/>
                </a:cubicBezTo>
                <a:cubicBezTo>
                  <a:pt x="3175483" y="2185195"/>
                  <a:pt x="3170050" y="2187404"/>
                  <a:pt x="3163605" y="2187404"/>
                </a:cubicBezTo>
                <a:cubicBezTo>
                  <a:pt x="3155318" y="2187404"/>
                  <a:pt x="3150530" y="2183077"/>
                  <a:pt x="3149241" y="2174422"/>
                </a:cubicBezTo>
                <a:cubicBezTo>
                  <a:pt x="3147215" y="2158401"/>
                  <a:pt x="3143901" y="2144682"/>
                  <a:pt x="3139297" y="2133264"/>
                </a:cubicBezTo>
                <a:lnTo>
                  <a:pt x="3139297" y="2247898"/>
                </a:lnTo>
                <a:cubicBezTo>
                  <a:pt x="3139297" y="2250844"/>
                  <a:pt x="3138561" y="2253146"/>
                  <a:pt x="3137087" y="2254803"/>
                </a:cubicBezTo>
                <a:cubicBezTo>
                  <a:pt x="3135430" y="2256645"/>
                  <a:pt x="3132667" y="2257934"/>
                  <a:pt x="3128801" y="2258670"/>
                </a:cubicBezTo>
                <a:cubicBezTo>
                  <a:pt x="3119041" y="2260696"/>
                  <a:pt x="3107715" y="2261709"/>
                  <a:pt x="3094825" y="2261709"/>
                </a:cubicBezTo>
                <a:cubicBezTo>
                  <a:pt x="3095745" y="2220828"/>
                  <a:pt x="3096298" y="2189246"/>
                  <a:pt x="3096482" y="2166964"/>
                </a:cubicBezTo>
                <a:cubicBezTo>
                  <a:pt x="3081934" y="2184274"/>
                  <a:pt x="3064716" y="2200847"/>
                  <a:pt x="3044828" y="2216684"/>
                </a:cubicBezTo>
                <a:lnTo>
                  <a:pt x="3040409" y="2213093"/>
                </a:lnTo>
                <a:cubicBezTo>
                  <a:pt x="3060665" y="2178473"/>
                  <a:pt x="3076041" y="2143024"/>
                  <a:pt x="3086538" y="2106747"/>
                </a:cubicBezTo>
                <a:lnTo>
                  <a:pt x="3046762" y="2106747"/>
                </a:lnTo>
                <a:lnTo>
                  <a:pt x="3046762" y="2100117"/>
                </a:lnTo>
                <a:lnTo>
                  <a:pt x="3096482" y="2100117"/>
                </a:lnTo>
                <a:lnTo>
                  <a:pt x="3096482" y="2057026"/>
                </a:lnTo>
                <a:cubicBezTo>
                  <a:pt x="3078988" y="2058499"/>
                  <a:pt x="3064072" y="2059512"/>
                  <a:pt x="3051734" y="2060065"/>
                </a:cubicBezTo>
                <a:lnTo>
                  <a:pt x="3049524" y="2054540"/>
                </a:lnTo>
                <a:cubicBezTo>
                  <a:pt x="3094641" y="2037046"/>
                  <a:pt x="3126499" y="2021946"/>
                  <a:pt x="3145098" y="2009239"/>
                </a:cubicBezTo>
                <a:close/>
                <a:moveTo>
                  <a:pt x="934469" y="2009239"/>
                </a:moveTo>
                <a:lnTo>
                  <a:pt x="989714" y="2021117"/>
                </a:lnTo>
                <a:cubicBezTo>
                  <a:pt x="993213" y="2021853"/>
                  <a:pt x="994962" y="2023327"/>
                  <a:pt x="994962" y="2025537"/>
                </a:cubicBezTo>
                <a:cubicBezTo>
                  <a:pt x="994962" y="2030324"/>
                  <a:pt x="989346" y="2033823"/>
                  <a:pt x="978113" y="2036033"/>
                </a:cubicBezTo>
                <a:cubicBezTo>
                  <a:pt x="977929" y="2036401"/>
                  <a:pt x="977652" y="2036770"/>
                  <a:pt x="977284" y="2037138"/>
                </a:cubicBezTo>
                <a:cubicBezTo>
                  <a:pt x="995147" y="2051870"/>
                  <a:pt x="1012825" y="2063379"/>
                  <a:pt x="1030319" y="2071666"/>
                </a:cubicBezTo>
                <a:cubicBezTo>
                  <a:pt x="1049103" y="2080505"/>
                  <a:pt x="1072029" y="2087963"/>
                  <a:pt x="1099099" y="2094040"/>
                </a:cubicBezTo>
                <a:lnTo>
                  <a:pt x="1098547" y="2099012"/>
                </a:lnTo>
                <a:cubicBezTo>
                  <a:pt x="1085288" y="2104721"/>
                  <a:pt x="1074331" y="2119177"/>
                  <a:pt x="1065676" y="2142380"/>
                </a:cubicBezTo>
                <a:cubicBezTo>
                  <a:pt x="1042289" y="2129673"/>
                  <a:pt x="1023505" y="2116046"/>
                  <a:pt x="1009326" y="2101498"/>
                </a:cubicBezTo>
                <a:cubicBezTo>
                  <a:pt x="994962" y="2086766"/>
                  <a:pt x="982440" y="2067983"/>
                  <a:pt x="971759" y="2045148"/>
                </a:cubicBezTo>
                <a:cubicBezTo>
                  <a:pt x="940822" y="2089160"/>
                  <a:pt x="894877" y="2122676"/>
                  <a:pt x="833923" y="2145694"/>
                </a:cubicBezTo>
                <a:lnTo>
                  <a:pt x="831161" y="2142380"/>
                </a:lnTo>
                <a:cubicBezTo>
                  <a:pt x="869464" y="2111074"/>
                  <a:pt x="899296" y="2076914"/>
                  <a:pt x="920658" y="2039900"/>
                </a:cubicBezTo>
                <a:cubicBezTo>
                  <a:pt x="927287" y="2028483"/>
                  <a:pt x="931891" y="2018263"/>
                  <a:pt x="934469" y="2009239"/>
                </a:cubicBezTo>
                <a:close/>
                <a:moveTo>
                  <a:pt x="1330023" y="2008963"/>
                </a:moveTo>
                <a:lnTo>
                  <a:pt x="1366761" y="2034100"/>
                </a:lnTo>
                <a:cubicBezTo>
                  <a:pt x="1370076" y="2036309"/>
                  <a:pt x="1371089" y="2038335"/>
                  <a:pt x="1369800" y="2040176"/>
                </a:cubicBezTo>
                <a:cubicBezTo>
                  <a:pt x="1368511" y="2042018"/>
                  <a:pt x="1365380" y="2042939"/>
                  <a:pt x="1360408" y="2042939"/>
                </a:cubicBezTo>
                <a:lnTo>
                  <a:pt x="1174785" y="2042939"/>
                </a:lnTo>
                <a:lnTo>
                  <a:pt x="1174785" y="2107023"/>
                </a:lnTo>
                <a:cubicBezTo>
                  <a:pt x="1174785" y="2144037"/>
                  <a:pt x="1170181" y="2173869"/>
                  <a:pt x="1160974" y="2196520"/>
                </a:cubicBezTo>
                <a:cubicBezTo>
                  <a:pt x="1151582" y="2219354"/>
                  <a:pt x="1134824" y="2241637"/>
                  <a:pt x="1110701" y="2263366"/>
                </a:cubicBezTo>
                <a:lnTo>
                  <a:pt x="1107110" y="2260880"/>
                </a:lnTo>
                <a:cubicBezTo>
                  <a:pt x="1117422" y="2237862"/>
                  <a:pt x="1124512" y="2215395"/>
                  <a:pt x="1128379" y="2193481"/>
                </a:cubicBezTo>
                <a:cubicBezTo>
                  <a:pt x="1132430" y="2171015"/>
                  <a:pt x="1134456" y="2142103"/>
                  <a:pt x="1134456" y="2106747"/>
                </a:cubicBezTo>
                <a:lnTo>
                  <a:pt x="1134456" y="2083820"/>
                </a:lnTo>
                <a:cubicBezTo>
                  <a:pt x="1134456" y="2068536"/>
                  <a:pt x="1133904" y="2049292"/>
                  <a:pt x="1132799" y="2026089"/>
                </a:cubicBezTo>
                <a:lnTo>
                  <a:pt x="1183624" y="2036309"/>
                </a:lnTo>
                <a:lnTo>
                  <a:pt x="1310411" y="2036309"/>
                </a:lnTo>
                <a:close/>
                <a:moveTo>
                  <a:pt x="338928" y="1667387"/>
                </a:moveTo>
                <a:cubicBezTo>
                  <a:pt x="347767" y="1667387"/>
                  <a:pt x="354949" y="1670425"/>
                  <a:pt x="360474" y="1676502"/>
                </a:cubicBezTo>
                <a:cubicBezTo>
                  <a:pt x="366366" y="1682948"/>
                  <a:pt x="369313" y="1691511"/>
                  <a:pt x="369313" y="1702191"/>
                </a:cubicBezTo>
                <a:cubicBezTo>
                  <a:pt x="369313" y="1730735"/>
                  <a:pt x="352831" y="1752004"/>
                  <a:pt x="319869" y="1765999"/>
                </a:cubicBezTo>
                <a:lnTo>
                  <a:pt x="312963" y="1757160"/>
                </a:lnTo>
                <a:cubicBezTo>
                  <a:pt x="329168" y="1748689"/>
                  <a:pt x="338284" y="1740955"/>
                  <a:pt x="340309" y="1733957"/>
                </a:cubicBezTo>
                <a:cubicBezTo>
                  <a:pt x="341782" y="1726591"/>
                  <a:pt x="338468" y="1722632"/>
                  <a:pt x="330365" y="1722080"/>
                </a:cubicBezTo>
                <a:cubicBezTo>
                  <a:pt x="323183" y="1720975"/>
                  <a:pt x="317659" y="1718120"/>
                  <a:pt x="313792" y="1713517"/>
                </a:cubicBezTo>
                <a:cubicBezTo>
                  <a:pt x="309925" y="1708913"/>
                  <a:pt x="307991" y="1703204"/>
                  <a:pt x="307991" y="1696391"/>
                </a:cubicBezTo>
                <a:cubicBezTo>
                  <a:pt x="307991" y="1688104"/>
                  <a:pt x="310937" y="1681198"/>
                  <a:pt x="316830" y="1675674"/>
                </a:cubicBezTo>
                <a:cubicBezTo>
                  <a:pt x="322723" y="1670149"/>
                  <a:pt x="330089" y="1667387"/>
                  <a:pt x="338928" y="1667387"/>
                </a:cubicBezTo>
                <a:close/>
                <a:moveTo>
                  <a:pt x="3237471" y="1656338"/>
                </a:moveTo>
                <a:cubicBezTo>
                  <a:pt x="3251283" y="1670333"/>
                  <a:pt x="3264633" y="1680646"/>
                  <a:pt x="3277524" y="1687275"/>
                </a:cubicBezTo>
                <a:cubicBezTo>
                  <a:pt x="3283417" y="1675490"/>
                  <a:pt x="3287836" y="1665177"/>
                  <a:pt x="3290783" y="1656338"/>
                </a:cubicBezTo>
                <a:close/>
                <a:moveTo>
                  <a:pt x="2913878" y="1638107"/>
                </a:moveTo>
                <a:cubicBezTo>
                  <a:pt x="2926401" y="1654312"/>
                  <a:pt x="2940488" y="1667019"/>
                  <a:pt x="2956141" y="1676226"/>
                </a:cubicBezTo>
                <a:cubicBezTo>
                  <a:pt x="2965717" y="1664993"/>
                  <a:pt x="2974095" y="1652287"/>
                  <a:pt x="2981277" y="1638107"/>
                </a:cubicBezTo>
                <a:close/>
                <a:moveTo>
                  <a:pt x="3429724" y="1633688"/>
                </a:moveTo>
                <a:lnTo>
                  <a:pt x="3429724" y="1643355"/>
                </a:lnTo>
                <a:lnTo>
                  <a:pt x="3429724" y="1644460"/>
                </a:lnTo>
                <a:lnTo>
                  <a:pt x="3430000" y="1644184"/>
                </a:lnTo>
                <a:cubicBezTo>
                  <a:pt x="3441233" y="1655970"/>
                  <a:pt x="3451637" y="1665269"/>
                  <a:pt x="3461213" y="1672083"/>
                </a:cubicBezTo>
                <a:cubicBezTo>
                  <a:pt x="3465449" y="1661402"/>
                  <a:pt x="3468579" y="1648604"/>
                  <a:pt x="3470605" y="1633688"/>
                </a:cubicBezTo>
                <a:close/>
                <a:moveTo>
                  <a:pt x="2178158" y="1622086"/>
                </a:moveTo>
                <a:lnTo>
                  <a:pt x="2213239" y="1648051"/>
                </a:lnTo>
                <a:cubicBezTo>
                  <a:pt x="2215817" y="1649893"/>
                  <a:pt x="2216553" y="1651642"/>
                  <a:pt x="2215448" y="1653300"/>
                </a:cubicBezTo>
                <a:cubicBezTo>
                  <a:pt x="2214343" y="1654957"/>
                  <a:pt x="2211765" y="1655786"/>
                  <a:pt x="2207714" y="1655786"/>
                </a:cubicBezTo>
                <a:lnTo>
                  <a:pt x="2107997" y="1655786"/>
                </a:lnTo>
                <a:cubicBezTo>
                  <a:pt x="2084241" y="1680462"/>
                  <a:pt x="2063985" y="1698877"/>
                  <a:pt x="2047227" y="1711030"/>
                </a:cubicBezTo>
                <a:lnTo>
                  <a:pt x="2138381" y="1709373"/>
                </a:lnTo>
                <a:cubicBezTo>
                  <a:pt x="2132673" y="1695746"/>
                  <a:pt x="2125307" y="1682487"/>
                  <a:pt x="2116283" y="1669597"/>
                </a:cubicBezTo>
                <a:lnTo>
                  <a:pt x="2118769" y="1666835"/>
                </a:lnTo>
                <a:cubicBezTo>
                  <a:pt x="2171436" y="1686539"/>
                  <a:pt x="2197770" y="1707071"/>
                  <a:pt x="2197770" y="1728433"/>
                </a:cubicBezTo>
                <a:cubicBezTo>
                  <a:pt x="2197770" y="1735983"/>
                  <a:pt x="2194731" y="1742704"/>
                  <a:pt x="2188654" y="1748597"/>
                </a:cubicBezTo>
                <a:cubicBezTo>
                  <a:pt x="2182761" y="1754306"/>
                  <a:pt x="2176040" y="1757160"/>
                  <a:pt x="2168490" y="1757160"/>
                </a:cubicBezTo>
                <a:cubicBezTo>
                  <a:pt x="2163702" y="1757160"/>
                  <a:pt x="2160019" y="1756424"/>
                  <a:pt x="2157441" y="1754950"/>
                </a:cubicBezTo>
                <a:cubicBezTo>
                  <a:pt x="2154495" y="1753293"/>
                  <a:pt x="2152377" y="1750531"/>
                  <a:pt x="2151088" y="1746664"/>
                </a:cubicBezTo>
                <a:cubicBezTo>
                  <a:pt x="2148510" y="1737640"/>
                  <a:pt x="2146208" y="1730182"/>
                  <a:pt x="2144182" y="1724289"/>
                </a:cubicBezTo>
                <a:cubicBezTo>
                  <a:pt x="2115455" y="1731287"/>
                  <a:pt x="2075126" y="1739482"/>
                  <a:pt x="2023195" y="1748873"/>
                </a:cubicBezTo>
                <a:cubicBezTo>
                  <a:pt x="2022459" y="1753661"/>
                  <a:pt x="2021170" y="1757160"/>
                  <a:pt x="2019329" y="1759370"/>
                </a:cubicBezTo>
                <a:cubicBezTo>
                  <a:pt x="2017671" y="1761211"/>
                  <a:pt x="2015737" y="1762132"/>
                  <a:pt x="2013528" y="1762132"/>
                </a:cubicBezTo>
                <a:cubicBezTo>
                  <a:pt x="2010765" y="1762132"/>
                  <a:pt x="2008740" y="1759830"/>
                  <a:pt x="2007451" y="1755227"/>
                </a:cubicBezTo>
                <a:lnTo>
                  <a:pt x="1992811" y="1710202"/>
                </a:lnTo>
                <a:cubicBezTo>
                  <a:pt x="2006991" y="1710018"/>
                  <a:pt x="2016106" y="1707440"/>
                  <a:pt x="2020157" y="1702468"/>
                </a:cubicBezTo>
                <a:cubicBezTo>
                  <a:pt x="2026603" y="1692708"/>
                  <a:pt x="2032955" y="1677147"/>
                  <a:pt x="2039217" y="1655786"/>
                </a:cubicBezTo>
                <a:lnTo>
                  <a:pt x="1974304" y="1655786"/>
                </a:lnTo>
                <a:lnTo>
                  <a:pt x="1974304" y="1649156"/>
                </a:lnTo>
                <a:lnTo>
                  <a:pt x="2158822" y="1649156"/>
                </a:lnTo>
                <a:close/>
                <a:moveTo>
                  <a:pt x="216008" y="1622086"/>
                </a:moveTo>
                <a:lnTo>
                  <a:pt x="251089" y="1648051"/>
                </a:lnTo>
                <a:cubicBezTo>
                  <a:pt x="253667" y="1649893"/>
                  <a:pt x="254403" y="1651642"/>
                  <a:pt x="253298" y="1653300"/>
                </a:cubicBezTo>
                <a:cubicBezTo>
                  <a:pt x="252193" y="1654957"/>
                  <a:pt x="249615" y="1655786"/>
                  <a:pt x="245564" y="1655786"/>
                </a:cubicBezTo>
                <a:lnTo>
                  <a:pt x="145847" y="1655786"/>
                </a:lnTo>
                <a:cubicBezTo>
                  <a:pt x="122092" y="1680462"/>
                  <a:pt x="101835" y="1698877"/>
                  <a:pt x="85077" y="1711030"/>
                </a:cubicBezTo>
                <a:lnTo>
                  <a:pt x="176232" y="1709373"/>
                </a:lnTo>
                <a:cubicBezTo>
                  <a:pt x="170523" y="1695746"/>
                  <a:pt x="163157" y="1682487"/>
                  <a:pt x="154134" y="1669597"/>
                </a:cubicBezTo>
                <a:lnTo>
                  <a:pt x="156620" y="1666835"/>
                </a:lnTo>
                <a:cubicBezTo>
                  <a:pt x="209287" y="1686539"/>
                  <a:pt x="235620" y="1707071"/>
                  <a:pt x="235620" y="1728433"/>
                </a:cubicBezTo>
                <a:cubicBezTo>
                  <a:pt x="235620" y="1735983"/>
                  <a:pt x="232581" y="1742704"/>
                  <a:pt x="226505" y="1748597"/>
                </a:cubicBezTo>
                <a:cubicBezTo>
                  <a:pt x="220612" y="1754306"/>
                  <a:pt x="213890" y="1757160"/>
                  <a:pt x="206340" y="1757160"/>
                </a:cubicBezTo>
                <a:cubicBezTo>
                  <a:pt x="201552" y="1757160"/>
                  <a:pt x="197869" y="1756424"/>
                  <a:pt x="195291" y="1754950"/>
                </a:cubicBezTo>
                <a:cubicBezTo>
                  <a:pt x="192345" y="1753293"/>
                  <a:pt x="190227" y="1750531"/>
                  <a:pt x="188938" y="1746664"/>
                </a:cubicBezTo>
                <a:cubicBezTo>
                  <a:pt x="186360" y="1737640"/>
                  <a:pt x="184058" y="1730182"/>
                  <a:pt x="182032" y="1724289"/>
                </a:cubicBezTo>
                <a:cubicBezTo>
                  <a:pt x="153305" y="1731287"/>
                  <a:pt x="112976" y="1739482"/>
                  <a:pt x="61046" y="1748873"/>
                </a:cubicBezTo>
                <a:cubicBezTo>
                  <a:pt x="60309" y="1753661"/>
                  <a:pt x="59020" y="1757160"/>
                  <a:pt x="57179" y="1759370"/>
                </a:cubicBezTo>
                <a:cubicBezTo>
                  <a:pt x="55521" y="1761211"/>
                  <a:pt x="53588" y="1762132"/>
                  <a:pt x="51378" y="1762132"/>
                </a:cubicBezTo>
                <a:cubicBezTo>
                  <a:pt x="48616" y="1762132"/>
                  <a:pt x="46590" y="1759830"/>
                  <a:pt x="45301" y="1755226"/>
                </a:cubicBezTo>
                <a:lnTo>
                  <a:pt x="30661" y="1710202"/>
                </a:lnTo>
                <a:cubicBezTo>
                  <a:pt x="44841" y="1710018"/>
                  <a:pt x="53956" y="1707440"/>
                  <a:pt x="58007" y="1702468"/>
                </a:cubicBezTo>
                <a:cubicBezTo>
                  <a:pt x="64453" y="1692708"/>
                  <a:pt x="70806" y="1677147"/>
                  <a:pt x="77067" y="1655786"/>
                </a:cubicBezTo>
                <a:lnTo>
                  <a:pt x="12154" y="1655786"/>
                </a:lnTo>
                <a:lnTo>
                  <a:pt x="12154" y="1649156"/>
                </a:lnTo>
                <a:lnTo>
                  <a:pt x="196672" y="1649156"/>
                </a:lnTo>
                <a:close/>
                <a:moveTo>
                  <a:pt x="3218135" y="1616285"/>
                </a:moveTo>
                <a:lnTo>
                  <a:pt x="3218135" y="1649432"/>
                </a:lnTo>
                <a:lnTo>
                  <a:pt x="3243548" y="1649432"/>
                </a:lnTo>
                <a:lnTo>
                  <a:pt x="3243548" y="1616285"/>
                </a:lnTo>
                <a:close/>
                <a:moveTo>
                  <a:pt x="3156814" y="1616285"/>
                </a:moveTo>
                <a:cubicBezTo>
                  <a:pt x="3156445" y="1629728"/>
                  <a:pt x="3155709" y="1640777"/>
                  <a:pt x="3154604" y="1649432"/>
                </a:cubicBezTo>
                <a:lnTo>
                  <a:pt x="3177807" y="1649432"/>
                </a:lnTo>
                <a:lnTo>
                  <a:pt x="3177807" y="1616285"/>
                </a:lnTo>
                <a:close/>
                <a:moveTo>
                  <a:pt x="1066638" y="1604960"/>
                </a:moveTo>
                <a:lnTo>
                  <a:pt x="1101166" y="1630097"/>
                </a:lnTo>
                <a:cubicBezTo>
                  <a:pt x="1103744" y="1631938"/>
                  <a:pt x="1104481" y="1633688"/>
                  <a:pt x="1103376" y="1635345"/>
                </a:cubicBezTo>
                <a:cubicBezTo>
                  <a:pt x="1102271" y="1637002"/>
                  <a:pt x="1099693" y="1637831"/>
                  <a:pt x="1095641" y="1637831"/>
                </a:cubicBezTo>
                <a:lnTo>
                  <a:pt x="998410" y="1637831"/>
                </a:lnTo>
                <a:lnTo>
                  <a:pt x="998410" y="1675674"/>
                </a:lnTo>
                <a:lnTo>
                  <a:pt x="1025757" y="1675674"/>
                </a:lnTo>
                <a:lnTo>
                  <a:pt x="1043435" y="1651090"/>
                </a:lnTo>
                <a:lnTo>
                  <a:pt x="1075477" y="1674569"/>
                </a:lnTo>
                <a:cubicBezTo>
                  <a:pt x="1078055" y="1676410"/>
                  <a:pt x="1078792" y="1678160"/>
                  <a:pt x="1077687" y="1679817"/>
                </a:cubicBezTo>
                <a:cubicBezTo>
                  <a:pt x="1076582" y="1681474"/>
                  <a:pt x="1074004" y="1682303"/>
                  <a:pt x="1069953" y="1682303"/>
                </a:cubicBezTo>
                <a:lnTo>
                  <a:pt x="998410" y="1682303"/>
                </a:lnTo>
                <a:lnTo>
                  <a:pt x="998410" y="1707992"/>
                </a:lnTo>
                <a:cubicBezTo>
                  <a:pt x="1029163" y="1707992"/>
                  <a:pt x="1063691" y="1706151"/>
                  <a:pt x="1101995" y="1702468"/>
                </a:cubicBezTo>
                <a:lnTo>
                  <a:pt x="1101995" y="1707992"/>
                </a:lnTo>
                <a:cubicBezTo>
                  <a:pt x="1090209" y="1711491"/>
                  <a:pt x="1083856" y="1725394"/>
                  <a:pt x="1082935" y="1749702"/>
                </a:cubicBezTo>
                <a:cubicBezTo>
                  <a:pt x="1050341" y="1750623"/>
                  <a:pt x="1022534" y="1750531"/>
                  <a:pt x="999515" y="1749426"/>
                </a:cubicBezTo>
                <a:cubicBezTo>
                  <a:pt x="961028" y="1748321"/>
                  <a:pt x="934418" y="1732300"/>
                  <a:pt x="919686" y="1701363"/>
                </a:cubicBezTo>
                <a:cubicBezTo>
                  <a:pt x="907164" y="1726959"/>
                  <a:pt x="880739" y="1746387"/>
                  <a:pt x="840410" y="1759646"/>
                </a:cubicBezTo>
                <a:lnTo>
                  <a:pt x="838200" y="1757160"/>
                </a:lnTo>
                <a:cubicBezTo>
                  <a:pt x="850170" y="1743717"/>
                  <a:pt x="859101" y="1731655"/>
                  <a:pt x="864994" y="1720975"/>
                </a:cubicBezTo>
                <a:cubicBezTo>
                  <a:pt x="870702" y="1710294"/>
                  <a:pt x="875398" y="1697403"/>
                  <a:pt x="879081" y="1682303"/>
                </a:cubicBezTo>
                <a:cubicBezTo>
                  <a:pt x="881843" y="1669781"/>
                  <a:pt x="883133" y="1657719"/>
                  <a:pt x="882948" y="1646118"/>
                </a:cubicBezTo>
                <a:lnTo>
                  <a:pt x="941232" y="1656890"/>
                </a:lnTo>
                <a:cubicBezTo>
                  <a:pt x="943626" y="1657443"/>
                  <a:pt x="944823" y="1658732"/>
                  <a:pt x="944823" y="1660758"/>
                </a:cubicBezTo>
                <a:cubicBezTo>
                  <a:pt x="944823" y="1665545"/>
                  <a:pt x="939667" y="1669505"/>
                  <a:pt x="929354" y="1672635"/>
                </a:cubicBezTo>
                <a:cubicBezTo>
                  <a:pt x="928065" y="1678528"/>
                  <a:pt x="926132" y="1684881"/>
                  <a:pt x="923553" y="1691695"/>
                </a:cubicBezTo>
                <a:cubicBezTo>
                  <a:pt x="931840" y="1697219"/>
                  <a:pt x="941140" y="1701271"/>
                  <a:pt x="951452" y="1703849"/>
                </a:cubicBezTo>
                <a:lnTo>
                  <a:pt x="951452" y="1637831"/>
                </a:lnTo>
                <a:lnTo>
                  <a:pt x="841515" y="1637831"/>
                </a:lnTo>
                <a:lnTo>
                  <a:pt x="841515" y="1631202"/>
                </a:lnTo>
                <a:lnTo>
                  <a:pt x="1047855" y="1631202"/>
                </a:lnTo>
                <a:close/>
                <a:moveTo>
                  <a:pt x="1258062" y="1598883"/>
                </a:moveTo>
                <a:lnTo>
                  <a:pt x="1258062" y="1666006"/>
                </a:lnTo>
                <a:lnTo>
                  <a:pt x="1287065" y="1666006"/>
                </a:lnTo>
                <a:lnTo>
                  <a:pt x="1287065" y="1598883"/>
                </a:lnTo>
                <a:close/>
                <a:moveTo>
                  <a:pt x="592779" y="1582033"/>
                </a:moveTo>
                <a:lnTo>
                  <a:pt x="633384" y="1599436"/>
                </a:lnTo>
                <a:cubicBezTo>
                  <a:pt x="637067" y="1601093"/>
                  <a:pt x="638908" y="1603119"/>
                  <a:pt x="638908" y="1605513"/>
                </a:cubicBezTo>
                <a:cubicBezTo>
                  <a:pt x="638908" y="1609564"/>
                  <a:pt x="635225" y="1614628"/>
                  <a:pt x="627859" y="1620705"/>
                </a:cubicBezTo>
                <a:lnTo>
                  <a:pt x="627859" y="1676779"/>
                </a:lnTo>
                <a:lnTo>
                  <a:pt x="636554" y="1687151"/>
                </a:lnTo>
                <a:lnTo>
                  <a:pt x="636422" y="1687275"/>
                </a:lnTo>
                <a:lnTo>
                  <a:pt x="638632" y="1691142"/>
                </a:lnTo>
                <a:lnTo>
                  <a:pt x="639541" y="1690714"/>
                </a:lnTo>
                <a:lnTo>
                  <a:pt x="643604" y="1695562"/>
                </a:lnTo>
                <a:cubicBezTo>
                  <a:pt x="656126" y="1701271"/>
                  <a:pt x="674633" y="1704217"/>
                  <a:pt x="699125" y="1704401"/>
                </a:cubicBezTo>
                <a:cubicBezTo>
                  <a:pt x="735035" y="1704769"/>
                  <a:pt x="774811" y="1702376"/>
                  <a:pt x="818455" y="1697219"/>
                </a:cubicBezTo>
                <a:lnTo>
                  <a:pt x="818455" y="1702744"/>
                </a:lnTo>
                <a:cubicBezTo>
                  <a:pt x="812193" y="1706059"/>
                  <a:pt x="807405" y="1710938"/>
                  <a:pt x="804091" y="1717384"/>
                </a:cubicBezTo>
                <a:cubicBezTo>
                  <a:pt x="800960" y="1723645"/>
                  <a:pt x="798566" y="1733129"/>
                  <a:pt x="796909" y="1745835"/>
                </a:cubicBezTo>
                <a:cubicBezTo>
                  <a:pt x="764314" y="1747308"/>
                  <a:pt x="730431" y="1747861"/>
                  <a:pt x="695258" y="1747492"/>
                </a:cubicBezTo>
                <a:cubicBezTo>
                  <a:pt x="672608" y="1746756"/>
                  <a:pt x="654837" y="1742152"/>
                  <a:pt x="641947" y="1733681"/>
                </a:cubicBezTo>
                <a:cubicBezTo>
                  <a:pt x="630161" y="1725947"/>
                  <a:pt x="621414" y="1714161"/>
                  <a:pt x="615706" y="1698324"/>
                </a:cubicBezTo>
                <a:cubicBezTo>
                  <a:pt x="602079" y="1717476"/>
                  <a:pt x="591858" y="1730735"/>
                  <a:pt x="585045" y="1738101"/>
                </a:cubicBezTo>
                <a:cubicBezTo>
                  <a:pt x="585045" y="1748781"/>
                  <a:pt x="583295" y="1754122"/>
                  <a:pt x="579796" y="1754122"/>
                </a:cubicBezTo>
                <a:cubicBezTo>
                  <a:pt x="578691" y="1754122"/>
                  <a:pt x="577679" y="1753753"/>
                  <a:pt x="576758" y="1753017"/>
                </a:cubicBezTo>
                <a:cubicBezTo>
                  <a:pt x="575653" y="1752096"/>
                  <a:pt x="574548" y="1750531"/>
                  <a:pt x="573443" y="1748321"/>
                </a:cubicBezTo>
                <a:lnTo>
                  <a:pt x="549964" y="1703296"/>
                </a:lnTo>
                <a:cubicBezTo>
                  <a:pt x="558619" y="1700902"/>
                  <a:pt x="570589" y="1695562"/>
                  <a:pt x="585873" y="1687275"/>
                </a:cubicBezTo>
                <a:lnTo>
                  <a:pt x="585873" y="1610761"/>
                </a:lnTo>
                <a:lnTo>
                  <a:pt x="556317" y="1610761"/>
                </a:lnTo>
                <a:lnTo>
                  <a:pt x="556317" y="1604132"/>
                </a:lnTo>
                <a:lnTo>
                  <a:pt x="580349" y="1604132"/>
                </a:lnTo>
                <a:close/>
                <a:moveTo>
                  <a:pt x="2121255" y="1580929"/>
                </a:moveTo>
                <a:lnTo>
                  <a:pt x="2154403" y="1604684"/>
                </a:lnTo>
                <a:cubicBezTo>
                  <a:pt x="2156797" y="1606341"/>
                  <a:pt x="2157533" y="1607907"/>
                  <a:pt x="2156612" y="1609380"/>
                </a:cubicBezTo>
                <a:cubicBezTo>
                  <a:pt x="2155691" y="1610853"/>
                  <a:pt x="2153298" y="1611590"/>
                  <a:pt x="2149431" y="1611590"/>
                </a:cubicBezTo>
                <a:lnTo>
                  <a:pt x="2032035" y="1611590"/>
                </a:lnTo>
                <a:lnTo>
                  <a:pt x="2032035" y="1604960"/>
                </a:lnTo>
                <a:lnTo>
                  <a:pt x="2104129" y="1604960"/>
                </a:lnTo>
                <a:close/>
                <a:moveTo>
                  <a:pt x="159106" y="1580929"/>
                </a:moveTo>
                <a:lnTo>
                  <a:pt x="192253" y="1604684"/>
                </a:lnTo>
                <a:cubicBezTo>
                  <a:pt x="194647" y="1606341"/>
                  <a:pt x="195383" y="1607907"/>
                  <a:pt x="194462" y="1609380"/>
                </a:cubicBezTo>
                <a:cubicBezTo>
                  <a:pt x="193542" y="1610853"/>
                  <a:pt x="191148" y="1611590"/>
                  <a:pt x="187281" y="1611590"/>
                </a:cubicBezTo>
                <a:lnTo>
                  <a:pt x="69885" y="1611590"/>
                </a:lnTo>
                <a:lnTo>
                  <a:pt x="69885" y="1604960"/>
                </a:lnTo>
                <a:lnTo>
                  <a:pt x="141980" y="1604960"/>
                </a:lnTo>
                <a:close/>
                <a:moveTo>
                  <a:pt x="1552651" y="1573747"/>
                </a:moveTo>
                <a:lnTo>
                  <a:pt x="1552651" y="1608827"/>
                </a:lnTo>
                <a:lnTo>
                  <a:pt x="1591599" y="1608827"/>
                </a:lnTo>
                <a:lnTo>
                  <a:pt x="1591599" y="1573747"/>
                </a:lnTo>
                <a:close/>
                <a:moveTo>
                  <a:pt x="1472822" y="1573747"/>
                </a:moveTo>
                <a:lnTo>
                  <a:pt x="1472822" y="1608827"/>
                </a:lnTo>
                <a:lnTo>
                  <a:pt x="1510665" y="1608827"/>
                </a:lnTo>
                <a:lnTo>
                  <a:pt x="1510665" y="1573747"/>
                </a:lnTo>
                <a:close/>
                <a:moveTo>
                  <a:pt x="3157090" y="1571813"/>
                </a:moveTo>
                <a:lnTo>
                  <a:pt x="3157090" y="1605789"/>
                </a:lnTo>
                <a:lnTo>
                  <a:pt x="3157090" y="1609656"/>
                </a:lnTo>
                <a:lnTo>
                  <a:pt x="3177807" y="1609656"/>
                </a:lnTo>
                <a:cubicBezTo>
                  <a:pt x="3177807" y="1599712"/>
                  <a:pt x="3177438" y="1588939"/>
                  <a:pt x="3176702" y="1577338"/>
                </a:cubicBezTo>
                <a:lnTo>
                  <a:pt x="3221726" y="1581205"/>
                </a:lnTo>
                <a:cubicBezTo>
                  <a:pt x="3226330" y="1581573"/>
                  <a:pt x="3228632" y="1582770"/>
                  <a:pt x="3228632" y="1584796"/>
                </a:cubicBezTo>
                <a:cubicBezTo>
                  <a:pt x="3228632" y="1588847"/>
                  <a:pt x="3225133" y="1592990"/>
                  <a:pt x="3218135" y="1597226"/>
                </a:cubicBezTo>
                <a:lnTo>
                  <a:pt x="3218135" y="1609656"/>
                </a:lnTo>
                <a:lnTo>
                  <a:pt x="3243548" y="1609656"/>
                </a:lnTo>
                <a:cubicBezTo>
                  <a:pt x="3243548" y="1599344"/>
                  <a:pt x="3243180" y="1588847"/>
                  <a:pt x="3242443" y="1578166"/>
                </a:cubicBezTo>
                <a:lnTo>
                  <a:pt x="3285534" y="1581757"/>
                </a:lnTo>
                <a:lnTo>
                  <a:pt x="3285534" y="1571813"/>
                </a:lnTo>
                <a:close/>
                <a:moveTo>
                  <a:pt x="928802" y="1566841"/>
                </a:moveTo>
                <a:lnTo>
                  <a:pt x="928802" y="1596673"/>
                </a:lnTo>
                <a:lnTo>
                  <a:pt x="1013327" y="1596673"/>
                </a:lnTo>
                <a:lnTo>
                  <a:pt x="1013327" y="1566841"/>
                </a:lnTo>
                <a:close/>
                <a:moveTo>
                  <a:pt x="3515906" y="1565736"/>
                </a:moveTo>
                <a:lnTo>
                  <a:pt x="3515906" y="1588663"/>
                </a:lnTo>
                <a:cubicBezTo>
                  <a:pt x="3515906" y="1602658"/>
                  <a:pt x="3515354" y="1615457"/>
                  <a:pt x="3514249" y="1627058"/>
                </a:cubicBezTo>
                <a:lnTo>
                  <a:pt x="3559549" y="1627058"/>
                </a:lnTo>
                <a:lnTo>
                  <a:pt x="3559549" y="1565736"/>
                </a:lnTo>
                <a:close/>
                <a:moveTo>
                  <a:pt x="3429724" y="1565736"/>
                </a:moveTo>
                <a:lnTo>
                  <a:pt x="3429724" y="1627058"/>
                </a:lnTo>
                <a:lnTo>
                  <a:pt x="3471157" y="1627058"/>
                </a:lnTo>
                <a:cubicBezTo>
                  <a:pt x="3472078" y="1616562"/>
                  <a:pt x="3472539" y="1606341"/>
                  <a:pt x="3472539" y="1596397"/>
                </a:cubicBezTo>
                <a:lnTo>
                  <a:pt x="3472539" y="1575680"/>
                </a:lnTo>
                <a:cubicBezTo>
                  <a:pt x="3472539" y="1571997"/>
                  <a:pt x="3472447" y="1568683"/>
                  <a:pt x="3472263" y="1565736"/>
                </a:cubicBezTo>
                <a:close/>
                <a:moveTo>
                  <a:pt x="1758439" y="1541428"/>
                </a:moveTo>
                <a:lnTo>
                  <a:pt x="1799320" y="1564631"/>
                </a:lnTo>
                <a:cubicBezTo>
                  <a:pt x="1800609" y="1564815"/>
                  <a:pt x="1801530" y="1566012"/>
                  <a:pt x="1802082" y="1568222"/>
                </a:cubicBezTo>
                <a:cubicBezTo>
                  <a:pt x="1802082" y="1571721"/>
                  <a:pt x="1797294" y="1575036"/>
                  <a:pt x="1787719" y="1578166"/>
                </a:cubicBezTo>
                <a:cubicBezTo>
                  <a:pt x="1776117" y="1596766"/>
                  <a:pt x="1764976" y="1611774"/>
                  <a:pt x="1754295" y="1623191"/>
                </a:cubicBezTo>
                <a:lnTo>
                  <a:pt x="1754295" y="1630649"/>
                </a:lnTo>
                <a:cubicBezTo>
                  <a:pt x="1769580" y="1633780"/>
                  <a:pt x="1780721" y="1637831"/>
                  <a:pt x="1787719" y="1642803"/>
                </a:cubicBezTo>
                <a:cubicBezTo>
                  <a:pt x="1793980" y="1647223"/>
                  <a:pt x="1797110" y="1652563"/>
                  <a:pt x="1797110" y="1658824"/>
                </a:cubicBezTo>
                <a:cubicBezTo>
                  <a:pt x="1797110" y="1664901"/>
                  <a:pt x="1794808" y="1670333"/>
                  <a:pt x="1790205" y="1675121"/>
                </a:cubicBezTo>
                <a:cubicBezTo>
                  <a:pt x="1785601" y="1679909"/>
                  <a:pt x="1780537" y="1682303"/>
                  <a:pt x="1775012" y="1682303"/>
                </a:cubicBezTo>
                <a:cubicBezTo>
                  <a:pt x="1770593" y="1682303"/>
                  <a:pt x="1767462" y="1681474"/>
                  <a:pt x="1765621" y="1679817"/>
                </a:cubicBezTo>
                <a:cubicBezTo>
                  <a:pt x="1763595" y="1677976"/>
                  <a:pt x="1762214" y="1674845"/>
                  <a:pt x="1761477" y="1670425"/>
                </a:cubicBezTo>
                <a:cubicBezTo>
                  <a:pt x="1760004" y="1658088"/>
                  <a:pt x="1757610" y="1647407"/>
                  <a:pt x="1754295" y="1638383"/>
                </a:cubicBezTo>
                <a:lnTo>
                  <a:pt x="1754295" y="1743349"/>
                </a:lnTo>
                <a:cubicBezTo>
                  <a:pt x="1754295" y="1746848"/>
                  <a:pt x="1753467" y="1749426"/>
                  <a:pt x="1751809" y="1751083"/>
                </a:cubicBezTo>
                <a:cubicBezTo>
                  <a:pt x="1750336" y="1752556"/>
                  <a:pt x="1747758" y="1753661"/>
                  <a:pt x="1744075" y="1754398"/>
                </a:cubicBezTo>
                <a:cubicBezTo>
                  <a:pt x="1733947" y="1756055"/>
                  <a:pt x="1723358" y="1756884"/>
                  <a:pt x="1712309" y="1756884"/>
                </a:cubicBezTo>
                <a:cubicBezTo>
                  <a:pt x="1713046" y="1723369"/>
                  <a:pt x="1713414" y="1693997"/>
                  <a:pt x="1713414" y="1668768"/>
                </a:cubicBezTo>
                <a:lnTo>
                  <a:pt x="1713414" y="1656890"/>
                </a:lnTo>
                <a:cubicBezTo>
                  <a:pt x="1703286" y="1663336"/>
                  <a:pt x="1691684" y="1669597"/>
                  <a:pt x="1678610" y="1675674"/>
                </a:cubicBezTo>
                <a:lnTo>
                  <a:pt x="1676400" y="1672359"/>
                </a:lnTo>
                <a:cubicBezTo>
                  <a:pt x="1692973" y="1653392"/>
                  <a:pt x="1705864" y="1636910"/>
                  <a:pt x="1715071" y="1622915"/>
                </a:cubicBezTo>
                <a:cubicBezTo>
                  <a:pt x="1725568" y="1607262"/>
                  <a:pt x="1734868" y="1589768"/>
                  <a:pt x="1742970" y="1570432"/>
                </a:cubicBezTo>
                <a:lnTo>
                  <a:pt x="1684410" y="1570432"/>
                </a:lnTo>
                <a:lnTo>
                  <a:pt x="1684410" y="1563803"/>
                </a:lnTo>
                <a:lnTo>
                  <a:pt x="1741589" y="1563803"/>
                </a:lnTo>
                <a:close/>
                <a:moveTo>
                  <a:pt x="2457421" y="1538666"/>
                </a:moveTo>
                <a:lnTo>
                  <a:pt x="2492778" y="1565184"/>
                </a:lnTo>
                <a:cubicBezTo>
                  <a:pt x="2495356" y="1567025"/>
                  <a:pt x="2496093" y="1568775"/>
                  <a:pt x="2494988" y="1570432"/>
                </a:cubicBezTo>
                <a:cubicBezTo>
                  <a:pt x="2493883" y="1572089"/>
                  <a:pt x="2491305" y="1572918"/>
                  <a:pt x="2487253" y="1572918"/>
                </a:cubicBezTo>
                <a:lnTo>
                  <a:pt x="2395271" y="1572918"/>
                </a:lnTo>
                <a:lnTo>
                  <a:pt x="2395271" y="1643079"/>
                </a:lnTo>
                <a:lnTo>
                  <a:pt x="2422064" y="1643079"/>
                </a:lnTo>
                <a:lnTo>
                  <a:pt x="2441953" y="1615181"/>
                </a:lnTo>
                <a:lnTo>
                  <a:pt x="2476481" y="1641974"/>
                </a:lnTo>
                <a:cubicBezTo>
                  <a:pt x="2479059" y="1643816"/>
                  <a:pt x="2479795" y="1645565"/>
                  <a:pt x="2478691" y="1647223"/>
                </a:cubicBezTo>
                <a:cubicBezTo>
                  <a:pt x="2477586" y="1648880"/>
                  <a:pt x="2475008" y="1649709"/>
                  <a:pt x="2470956" y="1649709"/>
                </a:cubicBezTo>
                <a:lnTo>
                  <a:pt x="2395271" y="1649709"/>
                </a:lnTo>
                <a:lnTo>
                  <a:pt x="2395271" y="1737548"/>
                </a:lnTo>
                <a:lnTo>
                  <a:pt x="2443057" y="1737548"/>
                </a:lnTo>
                <a:lnTo>
                  <a:pt x="2464327" y="1707716"/>
                </a:lnTo>
                <a:lnTo>
                  <a:pt x="2500512" y="1735615"/>
                </a:lnTo>
                <a:cubicBezTo>
                  <a:pt x="2503275" y="1737824"/>
                  <a:pt x="2504103" y="1739758"/>
                  <a:pt x="2502999" y="1741415"/>
                </a:cubicBezTo>
                <a:cubicBezTo>
                  <a:pt x="2501709" y="1743257"/>
                  <a:pt x="2498855" y="1744178"/>
                  <a:pt x="2494435" y="1744178"/>
                </a:cubicBezTo>
                <a:lnTo>
                  <a:pt x="2241413" y="1744178"/>
                </a:lnTo>
                <a:lnTo>
                  <a:pt x="2241413" y="1737548"/>
                </a:lnTo>
                <a:lnTo>
                  <a:pt x="2346931" y="1737548"/>
                </a:lnTo>
                <a:lnTo>
                  <a:pt x="2346931" y="1649709"/>
                </a:lnTo>
                <a:lnTo>
                  <a:pt x="2271246" y="1649709"/>
                </a:lnTo>
                <a:lnTo>
                  <a:pt x="2271246" y="1643079"/>
                </a:lnTo>
                <a:lnTo>
                  <a:pt x="2346931" y="1643079"/>
                </a:lnTo>
                <a:lnTo>
                  <a:pt x="2346931" y="1572918"/>
                </a:lnTo>
                <a:lnTo>
                  <a:pt x="2252462" y="1572918"/>
                </a:lnTo>
                <a:lnTo>
                  <a:pt x="2252462" y="1566289"/>
                </a:lnTo>
                <a:lnTo>
                  <a:pt x="2437809" y="1566289"/>
                </a:lnTo>
                <a:close/>
                <a:moveTo>
                  <a:pt x="1552651" y="1532313"/>
                </a:moveTo>
                <a:lnTo>
                  <a:pt x="1552651" y="1567117"/>
                </a:lnTo>
                <a:lnTo>
                  <a:pt x="1591599" y="1567117"/>
                </a:lnTo>
                <a:lnTo>
                  <a:pt x="1591599" y="1532313"/>
                </a:lnTo>
                <a:close/>
                <a:moveTo>
                  <a:pt x="1472822" y="1532313"/>
                </a:moveTo>
                <a:lnTo>
                  <a:pt x="1472822" y="1567117"/>
                </a:lnTo>
                <a:lnTo>
                  <a:pt x="1510665" y="1567117"/>
                </a:lnTo>
                <a:lnTo>
                  <a:pt x="1510665" y="1532313"/>
                </a:lnTo>
                <a:close/>
                <a:moveTo>
                  <a:pt x="928802" y="1530379"/>
                </a:moveTo>
                <a:lnTo>
                  <a:pt x="928802" y="1560212"/>
                </a:lnTo>
                <a:lnTo>
                  <a:pt x="1013327" y="1560212"/>
                </a:lnTo>
                <a:lnTo>
                  <a:pt x="1013327" y="1530379"/>
                </a:lnTo>
                <a:close/>
                <a:moveTo>
                  <a:pt x="3157090" y="1529551"/>
                </a:moveTo>
                <a:lnTo>
                  <a:pt x="3157090" y="1565184"/>
                </a:lnTo>
                <a:lnTo>
                  <a:pt x="3285534" y="1565184"/>
                </a:lnTo>
                <a:lnTo>
                  <a:pt x="3285534" y="1529551"/>
                </a:lnTo>
                <a:close/>
                <a:moveTo>
                  <a:pt x="2698147" y="1526512"/>
                </a:moveTo>
                <a:lnTo>
                  <a:pt x="2756983" y="1537837"/>
                </a:lnTo>
                <a:cubicBezTo>
                  <a:pt x="2760481" y="1538574"/>
                  <a:pt x="2762231" y="1540231"/>
                  <a:pt x="2762231" y="1542810"/>
                </a:cubicBezTo>
                <a:cubicBezTo>
                  <a:pt x="2762231" y="1547966"/>
                  <a:pt x="2756891" y="1552201"/>
                  <a:pt x="2746210" y="1555516"/>
                </a:cubicBezTo>
                <a:cubicBezTo>
                  <a:pt x="2734240" y="1607078"/>
                  <a:pt x="2716561" y="1646578"/>
                  <a:pt x="2693175" y="1674016"/>
                </a:cubicBezTo>
                <a:cubicBezTo>
                  <a:pt x="2718219" y="1685065"/>
                  <a:pt x="2750445" y="1692339"/>
                  <a:pt x="2789853" y="1695838"/>
                </a:cubicBezTo>
                <a:lnTo>
                  <a:pt x="2788749" y="1698877"/>
                </a:lnTo>
                <a:cubicBezTo>
                  <a:pt x="2779541" y="1703480"/>
                  <a:pt x="2771530" y="1710110"/>
                  <a:pt x="2764717" y="1718765"/>
                </a:cubicBezTo>
                <a:cubicBezTo>
                  <a:pt x="2757351" y="1728156"/>
                  <a:pt x="2750077" y="1741415"/>
                  <a:pt x="2742895" y="1758541"/>
                </a:cubicBezTo>
                <a:cubicBezTo>
                  <a:pt x="2702198" y="1744914"/>
                  <a:pt x="2671537" y="1728985"/>
                  <a:pt x="2650912" y="1710754"/>
                </a:cubicBezTo>
                <a:cubicBezTo>
                  <a:pt x="2623658" y="1727880"/>
                  <a:pt x="2583974" y="1743349"/>
                  <a:pt x="2531859" y="1757160"/>
                </a:cubicBezTo>
                <a:lnTo>
                  <a:pt x="2529649" y="1753017"/>
                </a:lnTo>
                <a:cubicBezTo>
                  <a:pt x="2574398" y="1729261"/>
                  <a:pt x="2607913" y="1707255"/>
                  <a:pt x="2630195" y="1686999"/>
                </a:cubicBezTo>
                <a:cubicBezTo>
                  <a:pt x="2607361" y="1653115"/>
                  <a:pt x="2591984" y="1601922"/>
                  <a:pt x="2584066" y="1533418"/>
                </a:cubicBezTo>
                <a:lnTo>
                  <a:pt x="2589037" y="1531760"/>
                </a:lnTo>
                <a:cubicBezTo>
                  <a:pt x="2607269" y="1586637"/>
                  <a:pt x="2631024" y="1626966"/>
                  <a:pt x="2660304" y="1652747"/>
                </a:cubicBezTo>
                <a:cubicBezTo>
                  <a:pt x="2677061" y="1628808"/>
                  <a:pt x="2688847" y="1598423"/>
                  <a:pt x="2695661" y="1561593"/>
                </a:cubicBezTo>
                <a:cubicBezTo>
                  <a:pt x="2697686" y="1551281"/>
                  <a:pt x="2698515" y="1539587"/>
                  <a:pt x="2698147" y="1526512"/>
                </a:cubicBezTo>
                <a:close/>
                <a:moveTo>
                  <a:pt x="2964703" y="1518226"/>
                </a:moveTo>
                <a:cubicBezTo>
                  <a:pt x="3003007" y="1521172"/>
                  <a:pt x="3022159" y="1530195"/>
                  <a:pt x="3022159" y="1545296"/>
                </a:cubicBezTo>
                <a:cubicBezTo>
                  <a:pt x="3022159" y="1551188"/>
                  <a:pt x="3019672" y="1556621"/>
                  <a:pt x="3014700" y="1561593"/>
                </a:cubicBezTo>
                <a:cubicBezTo>
                  <a:pt x="3009728" y="1566565"/>
                  <a:pt x="3004480" y="1569051"/>
                  <a:pt x="2998955" y="1569051"/>
                </a:cubicBezTo>
                <a:cubicBezTo>
                  <a:pt x="2993983" y="1569051"/>
                  <a:pt x="2990209" y="1568130"/>
                  <a:pt x="2987631" y="1566289"/>
                </a:cubicBezTo>
                <a:cubicBezTo>
                  <a:pt x="2985237" y="1564631"/>
                  <a:pt x="2983395" y="1561685"/>
                  <a:pt x="2982106" y="1557449"/>
                </a:cubicBezTo>
                <a:cubicBezTo>
                  <a:pt x="2977686" y="1542165"/>
                  <a:pt x="2971333" y="1529827"/>
                  <a:pt x="2963046" y="1520435"/>
                </a:cubicBezTo>
                <a:close/>
                <a:moveTo>
                  <a:pt x="1214142" y="1512977"/>
                </a:moveTo>
                <a:lnTo>
                  <a:pt x="1263586" y="1516844"/>
                </a:lnTo>
                <a:cubicBezTo>
                  <a:pt x="1268190" y="1517029"/>
                  <a:pt x="1270492" y="1518686"/>
                  <a:pt x="1270492" y="1521816"/>
                </a:cubicBezTo>
                <a:cubicBezTo>
                  <a:pt x="1270492" y="1526052"/>
                  <a:pt x="1266349" y="1529643"/>
                  <a:pt x="1258062" y="1532589"/>
                </a:cubicBezTo>
                <a:lnTo>
                  <a:pt x="1258062" y="1592254"/>
                </a:lnTo>
                <a:lnTo>
                  <a:pt x="1287065" y="1592254"/>
                </a:lnTo>
                <a:lnTo>
                  <a:pt x="1287065" y="1547505"/>
                </a:lnTo>
                <a:cubicBezTo>
                  <a:pt x="1287065" y="1533142"/>
                  <a:pt x="1286697" y="1521724"/>
                  <a:pt x="1285961" y="1513253"/>
                </a:cubicBezTo>
                <a:lnTo>
                  <a:pt x="1337891" y="1517673"/>
                </a:lnTo>
                <a:cubicBezTo>
                  <a:pt x="1342126" y="1518041"/>
                  <a:pt x="1344244" y="1519607"/>
                  <a:pt x="1344244" y="1522369"/>
                </a:cubicBezTo>
                <a:cubicBezTo>
                  <a:pt x="1344244" y="1526789"/>
                  <a:pt x="1339641" y="1530748"/>
                  <a:pt x="1330433" y="1534247"/>
                </a:cubicBezTo>
                <a:lnTo>
                  <a:pt x="1330433" y="1586729"/>
                </a:lnTo>
                <a:lnTo>
                  <a:pt x="1344520" y="1566841"/>
                </a:lnTo>
                <a:lnTo>
                  <a:pt x="1378772" y="1591978"/>
                </a:lnTo>
                <a:cubicBezTo>
                  <a:pt x="1381166" y="1593635"/>
                  <a:pt x="1381903" y="1595200"/>
                  <a:pt x="1380982" y="1596673"/>
                </a:cubicBezTo>
                <a:cubicBezTo>
                  <a:pt x="1380061" y="1598147"/>
                  <a:pt x="1377667" y="1598883"/>
                  <a:pt x="1373800" y="1598883"/>
                </a:cubicBezTo>
                <a:lnTo>
                  <a:pt x="1330433" y="1598883"/>
                </a:lnTo>
                <a:lnTo>
                  <a:pt x="1330433" y="1616285"/>
                </a:lnTo>
                <a:cubicBezTo>
                  <a:pt x="1330433" y="1642066"/>
                  <a:pt x="1330801" y="1663704"/>
                  <a:pt x="1331538" y="1681198"/>
                </a:cubicBezTo>
                <a:cubicBezTo>
                  <a:pt x="1331722" y="1686170"/>
                  <a:pt x="1329512" y="1689209"/>
                  <a:pt x="1324908" y="1690314"/>
                </a:cubicBezTo>
                <a:cubicBezTo>
                  <a:pt x="1312754" y="1692339"/>
                  <a:pt x="1300140" y="1693352"/>
                  <a:pt x="1287065" y="1693352"/>
                </a:cubicBezTo>
                <a:lnTo>
                  <a:pt x="1287065" y="1672635"/>
                </a:lnTo>
                <a:lnTo>
                  <a:pt x="1258062" y="1672635"/>
                </a:lnTo>
                <a:lnTo>
                  <a:pt x="1258062" y="1686723"/>
                </a:lnTo>
                <a:cubicBezTo>
                  <a:pt x="1258062" y="1691695"/>
                  <a:pt x="1256220" y="1694457"/>
                  <a:pt x="1252537" y="1695010"/>
                </a:cubicBezTo>
                <a:cubicBezTo>
                  <a:pt x="1241489" y="1696483"/>
                  <a:pt x="1228874" y="1697219"/>
                  <a:pt x="1214695" y="1697219"/>
                </a:cubicBezTo>
                <a:cubicBezTo>
                  <a:pt x="1215063" y="1682487"/>
                  <a:pt x="1215247" y="1660297"/>
                  <a:pt x="1215247" y="1630649"/>
                </a:cubicBezTo>
                <a:lnTo>
                  <a:pt x="1215247" y="1598883"/>
                </a:lnTo>
                <a:lnTo>
                  <a:pt x="1189006" y="1598883"/>
                </a:lnTo>
                <a:lnTo>
                  <a:pt x="1189006" y="1735338"/>
                </a:lnTo>
                <a:lnTo>
                  <a:pt x="1310545" y="1735338"/>
                </a:lnTo>
                <a:lnTo>
                  <a:pt x="1329881" y="1707716"/>
                </a:lnTo>
                <a:lnTo>
                  <a:pt x="1365237" y="1734233"/>
                </a:lnTo>
                <a:cubicBezTo>
                  <a:pt x="1367815" y="1736075"/>
                  <a:pt x="1368552" y="1737824"/>
                  <a:pt x="1367447" y="1739482"/>
                </a:cubicBezTo>
                <a:cubicBezTo>
                  <a:pt x="1366342" y="1741139"/>
                  <a:pt x="1363764" y="1741968"/>
                  <a:pt x="1359713" y="1741968"/>
                </a:cubicBezTo>
                <a:lnTo>
                  <a:pt x="1192044" y="1741968"/>
                </a:lnTo>
                <a:lnTo>
                  <a:pt x="1177957" y="1761580"/>
                </a:lnTo>
                <a:cubicBezTo>
                  <a:pt x="1160462" y="1753845"/>
                  <a:pt x="1147111" y="1746479"/>
                  <a:pt x="1137904" y="1739482"/>
                </a:cubicBezTo>
                <a:cubicBezTo>
                  <a:pt x="1134589" y="1736719"/>
                  <a:pt x="1134497" y="1734141"/>
                  <a:pt x="1137628" y="1731747"/>
                </a:cubicBezTo>
                <a:cubicBezTo>
                  <a:pt x="1142968" y="1727880"/>
                  <a:pt x="1145638" y="1722540"/>
                  <a:pt x="1145638" y="1715726"/>
                </a:cubicBezTo>
                <a:lnTo>
                  <a:pt x="1145638" y="1598883"/>
                </a:lnTo>
                <a:lnTo>
                  <a:pt x="1114149" y="1598883"/>
                </a:lnTo>
                <a:lnTo>
                  <a:pt x="1114149" y="1592254"/>
                </a:lnTo>
                <a:lnTo>
                  <a:pt x="1145638" y="1592254"/>
                </a:lnTo>
                <a:lnTo>
                  <a:pt x="1145638" y="1560488"/>
                </a:lnTo>
                <a:cubicBezTo>
                  <a:pt x="1145638" y="1546124"/>
                  <a:pt x="1145270" y="1534707"/>
                  <a:pt x="1144533" y="1526236"/>
                </a:cubicBezTo>
                <a:lnTo>
                  <a:pt x="1196464" y="1530656"/>
                </a:lnTo>
                <a:cubicBezTo>
                  <a:pt x="1200699" y="1531024"/>
                  <a:pt x="1202817" y="1532589"/>
                  <a:pt x="1202817" y="1535351"/>
                </a:cubicBezTo>
                <a:cubicBezTo>
                  <a:pt x="1202817" y="1539771"/>
                  <a:pt x="1198213" y="1543730"/>
                  <a:pt x="1189006" y="1547229"/>
                </a:cubicBezTo>
                <a:lnTo>
                  <a:pt x="1189006" y="1592254"/>
                </a:lnTo>
                <a:lnTo>
                  <a:pt x="1215247" y="1592254"/>
                </a:lnTo>
                <a:lnTo>
                  <a:pt x="1215247" y="1553030"/>
                </a:lnTo>
                <a:cubicBezTo>
                  <a:pt x="1215247" y="1539955"/>
                  <a:pt x="1214879" y="1526604"/>
                  <a:pt x="1214142" y="1512977"/>
                </a:cubicBezTo>
                <a:close/>
                <a:moveTo>
                  <a:pt x="3470881" y="1511320"/>
                </a:moveTo>
                <a:lnTo>
                  <a:pt x="3521707" y="1515187"/>
                </a:lnTo>
                <a:cubicBezTo>
                  <a:pt x="3525942" y="1515555"/>
                  <a:pt x="3528060" y="1516936"/>
                  <a:pt x="3528060" y="1519330"/>
                </a:cubicBezTo>
                <a:cubicBezTo>
                  <a:pt x="3528060" y="1523750"/>
                  <a:pt x="3524009" y="1527893"/>
                  <a:pt x="3515906" y="1531760"/>
                </a:cubicBezTo>
                <a:lnTo>
                  <a:pt x="3515906" y="1559107"/>
                </a:lnTo>
                <a:lnTo>
                  <a:pt x="3554577" y="1559107"/>
                </a:lnTo>
                <a:lnTo>
                  <a:pt x="3567007" y="1537561"/>
                </a:lnTo>
                <a:lnTo>
                  <a:pt x="3609270" y="1554963"/>
                </a:lnTo>
                <a:cubicBezTo>
                  <a:pt x="3611295" y="1555884"/>
                  <a:pt x="3612309" y="1556989"/>
                  <a:pt x="3612309" y="1558278"/>
                </a:cubicBezTo>
                <a:cubicBezTo>
                  <a:pt x="3612309" y="1561961"/>
                  <a:pt x="3608810" y="1566565"/>
                  <a:pt x="3601812" y="1572089"/>
                </a:cubicBezTo>
                <a:lnTo>
                  <a:pt x="3601812" y="1591701"/>
                </a:lnTo>
                <a:cubicBezTo>
                  <a:pt x="3601812" y="1601277"/>
                  <a:pt x="3602365" y="1618495"/>
                  <a:pt x="3603469" y="1643355"/>
                </a:cubicBezTo>
                <a:cubicBezTo>
                  <a:pt x="3603469" y="1646854"/>
                  <a:pt x="3601904" y="1648972"/>
                  <a:pt x="3598774" y="1649709"/>
                </a:cubicBezTo>
                <a:cubicBezTo>
                  <a:pt x="3586804" y="1652287"/>
                  <a:pt x="3573729" y="1654036"/>
                  <a:pt x="3559549" y="1654957"/>
                </a:cubicBezTo>
                <a:lnTo>
                  <a:pt x="3559549" y="1633688"/>
                </a:lnTo>
                <a:lnTo>
                  <a:pt x="3513696" y="1633688"/>
                </a:lnTo>
                <a:cubicBezTo>
                  <a:pt x="3510934" y="1656890"/>
                  <a:pt x="3505225" y="1675582"/>
                  <a:pt x="3496570" y="1689761"/>
                </a:cubicBezTo>
                <a:cubicBezTo>
                  <a:pt x="3510382" y="1694365"/>
                  <a:pt x="3527784" y="1697588"/>
                  <a:pt x="3548777" y="1699429"/>
                </a:cubicBezTo>
                <a:cubicBezTo>
                  <a:pt x="3568849" y="1701271"/>
                  <a:pt x="3594998" y="1702191"/>
                  <a:pt x="3627225" y="1702191"/>
                </a:cubicBezTo>
                <a:lnTo>
                  <a:pt x="3626120" y="1706887"/>
                </a:lnTo>
                <a:cubicBezTo>
                  <a:pt x="3618938" y="1710018"/>
                  <a:pt x="3613413" y="1714898"/>
                  <a:pt x="3609546" y="1721527"/>
                </a:cubicBezTo>
                <a:cubicBezTo>
                  <a:pt x="3605679" y="1728156"/>
                  <a:pt x="3602365" y="1738469"/>
                  <a:pt x="3599602" y="1752464"/>
                </a:cubicBezTo>
                <a:cubicBezTo>
                  <a:pt x="3539938" y="1747861"/>
                  <a:pt x="3497767" y="1735615"/>
                  <a:pt x="3473091" y="1715726"/>
                </a:cubicBezTo>
                <a:cubicBezTo>
                  <a:pt x="3450993" y="1732300"/>
                  <a:pt x="3415544" y="1745835"/>
                  <a:pt x="3366745" y="1756332"/>
                </a:cubicBezTo>
                <a:lnTo>
                  <a:pt x="3364811" y="1750807"/>
                </a:lnTo>
                <a:cubicBezTo>
                  <a:pt x="3386725" y="1740863"/>
                  <a:pt x="3404127" y="1731563"/>
                  <a:pt x="3417017" y="1722908"/>
                </a:cubicBezTo>
                <a:cubicBezTo>
                  <a:pt x="3431197" y="1713332"/>
                  <a:pt x="3442246" y="1703020"/>
                  <a:pt x="3450165" y="1691971"/>
                </a:cubicBezTo>
                <a:cubicBezTo>
                  <a:pt x="3441509" y="1680185"/>
                  <a:pt x="3433959" y="1665545"/>
                  <a:pt x="3427514" y="1648051"/>
                </a:cubicBezTo>
                <a:cubicBezTo>
                  <a:pt x="3414991" y="1651182"/>
                  <a:pt x="3400997" y="1653392"/>
                  <a:pt x="3385528" y="1654681"/>
                </a:cubicBezTo>
                <a:cubicBezTo>
                  <a:pt x="3386633" y="1636266"/>
                  <a:pt x="3387185" y="1620889"/>
                  <a:pt x="3387185" y="1608551"/>
                </a:cubicBezTo>
                <a:lnTo>
                  <a:pt x="3387185" y="1590044"/>
                </a:lnTo>
                <a:cubicBezTo>
                  <a:pt x="3387185" y="1581389"/>
                  <a:pt x="3386817" y="1566657"/>
                  <a:pt x="3386080" y="1545848"/>
                </a:cubicBezTo>
                <a:lnTo>
                  <a:pt x="3430829" y="1559107"/>
                </a:lnTo>
                <a:lnTo>
                  <a:pt x="3472263" y="1559107"/>
                </a:lnTo>
                <a:cubicBezTo>
                  <a:pt x="3471894" y="1543270"/>
                  <a:pt x="3471434" y="1527341"/>
                  <a:pt x="3470881" y="1511320"/>
                </a:cubicBezTo>
                <a:close/>
                <a:moveTo>
                  <a:pt x="573443" y="1510767"/>
                </a:moveTo>
                <a:cubicBezTo>
                  <a:pt x="611562" y="1518133"/>
                  <a:pt x="630621" y="1530195"/>
                  <a:pt x="630621" y="1546953"/>
                </a:cubicBezTo>
                <a:cubicBezTo>
                  <a:pt x="630621" y="1554687"/>
                  <a:pt x="628043" y="1561040"/>
                  <a:pt x="622887" y="1566012"/>
                </a:cubicBezTo>
                <a:cubicBezTo>
                  <a:pt x="617915" y="1570800"/>
                  <a:pt x="611931" y="1573194"/>
                  <a:pt x="604933" y="1573194"/>
                </a:cubicBezTo>
                <a:cubicBezTo>
                  <a:pt x="595173" y="1573194"/>
                  <a:pt x="589188" y="1567762"/>
                  <a:pt x="586978" y="1556897"/>
                </a:cubicBezTo>
                <a:cubicBezTo>
                  <a:pt x="583479" y="1537930"/>
                  <a:pt x="578323" y="1523290"/>
                  <a:pt x="571510" y="1512977"/>
                </a:cubicBezTo>
                <a:close/>
                <a:moveTo>
                  <a:pt x="2624118" y="1509939"/>
                </a:moveTo>
                <a:cubicBezTo>
                  <a:pt x="2661685" y="1518962"/>
                  <a:pt x="2680468" y="1531392"/>
                  <a:pt x="2680468" y="1547229"/>
                </a:cubicBezTo>
                <a:cubicBezTo>
                  <a:pt x="2680468" y="1554963"/>
                  <a:pt x="2677522" y="1561593"/>
                  <a:pt x="2671629" y="1567117"/>
                </a:cubicBezTo>
                <a:cubicBezTo>
                  <a:pt x="2665920" y="1572458"/>
                  <a:pt x="2659659" y="1575128"/>
                  <a:pt x="2652845" y="1575128"/>
                </a:cubicBezTo>
                <a:cubicBezTo>
                  <a:pt x="2646953" y="1575128"/>
                  <a:pt x="2642441" y="1573563"/>
                  <a:pt x="2639311" y="1570432"/>
                </a:cubicBezTo>
                <a:cubicBezTo>
                  <a:pt x="2636180" y="1567117"/>
                  <a:pt x="2634154" y="1562145"/>
                  <a:pt x="2633234" y="1555516"/>
                </a:cubicBezTo>
                <a:cubicBezTo>
                  <a:pt x="2631024" y="1538022"/>
                  <a:pt x="2627525" y="1523198"/>
                  <a:pt x="2622737" y="1511044"/>
                </a:cubicBezTo>
                <a:close/>
                <a:moveTo>
                  <a:pt x="1827771" y="1508834"/>
                </a:moveTo>
                <a:lnTo>
                  <a:pt x="1882464" y="1512977"/>
                </a:lnTo>
                <a:cubicBezTo>
                  <a:pt x="1886515" y="1513161"/>
                  <a:pt x="1888541" y="1514266"/>
                  <a:pt x="1888541" y="1516292"/>
                </a:cubicBezTo>
                <a:cubicBezTo>
                  <a:pt x="1888541" y="1521264"/>
                  <a:pt x="1883661" y="1525592"/>
                  <a:pt x="1873901" y="1529275"/>
                </a:cubicBezTo>
                <a:lnTo>
                  <a:pt x="1873901" y="1600264"/>
                </a:lnTo>
                <a:lnTo>
                  <a:pt x="1876663" y="1600264"/>
                </a:lnTo>
                <a:lnTo>
                  <a:pt x="1894894" y="1574852"/>
                </a:lnTo>
                <a:lnTo>
                  <a:pt x="1927488" y="1598607"/>
                </a:lnTo>
                <a:cubicBezTo>
                  <a:pt x="1930435" y="1600633"/>
                  <a:pt x="1931263" y="1602566"/>
                  <a:pt x="1929974" y="1604408"/>
                </a:cubicBezTo>
                <a:cubicBezTo>
                  <a:pt x="1928869" y="1606065"/>
                  <a:pt x="1926107" y="1606894"/>
                  <a:pt x="1921688" y="1606894"/>
                </a:cubicBezTo>
                <a:lnTo>
                  <a:pt x="1873901" y="1606894"/>
                </a:lnTo>
                <a:lnTo>
                  <a:pt x="1873901" y="1738929"/>
                </a:lnTo>
                <a:lnTo>
                  <a:pt x="1886055" y="1738929"/>
                </a:lnTo>
                <a:lnTo>
                  <a:pt x="1906219" y="1710754"/>
                </a:lnTo>
                <a:lnTo>
                  <a:pt x="1941576" y="1737824"/>
                </a:lnTo>
                <a:cubicBezTo>
                  <a:pt x="1944154" y="1739666"/>
                  <a:pt x="1944891" y="1741415"/>
                  <a:pt x="1943785" y="1743073"/>
                </a:cubicBezTo>
                <a:cubicBezTo>
                  <a:pt x="1942681" y="1744730"/>
                  <a:pt x="1940103" y="1745559"/>
                  <a:pt x="1936051" y="1745559"/>
                </a:cubicBezTo>
                <a:lnTo>
                  <a:pt x="1766725" y="1745559"/>
                </a:lnTo>
                <a:lnTo>
                  <a:pt x="1766725" y="1738929"/>
                </a:lnTo>
                <a:lnTo>
                  <a:pt x="1828876" y="1738929"/>
                </a:lnTo>
                <a:lnTo>
                  <a:pt x="1828876" y="1606894"/>
                </a:lnTo>
                <a:lnTo>
                  <a:pt x="1781918" y="1606894"/>
                </a:lnTo>
                <a:lnTo>
                  <a:pt x="1781918" y="1600264"/>
                </a:lnTo>
                <a:lnTo>
                  <a:pt x="1828876" y="1600264"/>
                </a:lnTo>
                <a:lnTo>
                  <a:pt x="1828876" y="1568222"/>
                </a:lnTo>
                <a:cubicBezTo>
                  <a:pt x="1828876" y="1561040"/>
                  <a:pt x="1828508" y="1541244"/>
                  <a:pt x="1827771" y="1508834"/>
                </a:cubicBezTo>
                <a:close/>
                <a:moveTo>
                  <a:pt x="2895923" y="1507453"/>
                </a:moveTo>
                <a:lnTo>
                  <a:pt x="2948959" y="1514358"/>
                </a:lnTo>
                <a:cubicBezTo>
                  <a:pt x="2953563" y="1514911"/>
                  <a:pt x="2955864" y="1516660"/>
                  <a:pt x="2955864" y="1519607"/>
                </a:cubicBezTo>
                <a:cubicBezTo>
                  <a:pt x="2955864" y="1524210"/>
                  <a:pt x="2951169" y="1527985"/>
                  <a:pt x="2941777" y="1530932"/>
                </a:cubicBezTo>
                <a:cubicBezTo>
                  <a:pt x="2938278" y="1552662"/>
                  <a:pt x="2934871" y="1569695"/>
                  <a:pt x="2931557" y="1582033"/>
                </a:cubicBezTo>
                <a:lnTo>
                  <a:pt x="3007519" y="1582033"/>
                </a:lnTo>
                <a:lnTo>
                  <a:pt x="3027407" y="1556345"/>
                </a:lnTo>
                <a:lnTo>
                  <a:pt x="3061659" y="1580100"/>
                </a:lnTo>
                <a:cubicBezTo>
                  <a:pt x="3063132" y="1582310"/>
                  <a:pt x="3063869" y="1583875"/>
                  <a:pt x="3063869" y="1584796"/>
                </a:cubicBezTo>
                <a:cubicBezTo>
                  <a:pt x="3063500" y="1587006"/>
                  <a:pt x="3060553" y="1588295"/>
                  <a:pt x="3055029" y="1588663"/>
                </a:cubicBezTo>
                <a:lnTo>
                  <a:pt x="2929899" y="1588663"/>
                </a:lnTo>
                <a:cubicBezTo>
                  <a:pt x="2925664" y="1604316"/>
                  <a:pt x="2920692" y="1618587"/>
                  <a:pt x="2914983" y="1631478"/>
                </a:cubicBezTo>
                <a:lnTo>
                  <a:pt x="2975476" y="1631478"/>
                </a:lnTo>
                <a:lnTo>
                  <a:pt x="2991774" y="1609656"/>
                </a:lnTo>
                <a:lnTo>
                  <a:pt x="3037627" y="1635069"/>
                </a:lnTo>
                <a:cubicBezTo>
                  <a:pt x="3042231" y="1636910"/>
                  <a:pt x="3044533" y="1639120"/>
                  <a:pt x="3044533" y="1641698"/>
                </a:cubicBezTo>
                <a:cubicBezTo>
                  <a:pt x="3044533" y="1646302"/>
                  <a:pt x="3038732" y="1649985"/>
                  <a:pt x="3027131" y="1652747"/>
                </a:cubicBezTo>
                <a:cubicBezTo>
                  <a:pt x="3017003" y="1668952"/>
                  <a:pt x="3006690" y="1682303"/>
                  <a:pt x="2996193" y="1692800"/>
                </a:cubicBezTo>
                <a:cubicBezTo>
                  <a:pt x="3016081" y="1698140"/>
                  <a:pt x="3039377" y="1701731"/>
                  <a:pt x="3066078" y="1703573"/>
                </a:cubicBezTo>
                <a:lnTo>
                  <a:pt x="3066355" y="1706887"/>
                </a:lnTo>
                <a:cubicBezTo>
                  <a:pt x="3056963" y="1710938"/>
                  <a:pt x="3049413" y="1716831"/>
                  <a:pt x="3043704" y="1724566"/>
                </a:cubicBezTo>
                <a:cubicBezTo>
                  <a:pt x="3038548" y="1731563"/>
                  <a:pt x="3033207" y="1742704"/>
                  <a:pt x="3027683" y="1757989"/>
                </a:cubicBezTo>
                <a:cubicBezTo>
                  <a:pt x="2995273" y="1746571"/>
                  <a:pt x="2971333" y="1734694"/>
                  <a:pt x="2955864" y="1722356"/>
                </a:cubicBezTo>
                <a:cubicBezTo>
                  <a:pt x="2929715" y="1735799"/>
                  <a:pt x="2892149" y="1746111"/>
                  <a:pt x="2843165" y="1753293"/>
                </a:cubicBezTo>
                <a:lnTo>
                  <a:pt x="2841507" y="1749702"/>
                </a:lnTo>
                <a:cubicBezTo>
                  <a:pt x="2883125" y="1731840"/>
                  <a:pt x="2913786" y="1714806"/>
                  <a:pt x="2933490" y="1698600"/>
                </a:cubicBezTo>
                <a:cubicBezTo>
                  <a:pt x="2924099" y="1685342"/>
                  <a:pt x="2915996" y="1667111"/>
                  <a:pt x="2909182" y="1643908"/>
                </a:cubicBezTo>
                <a:cubicBezTo>
                  <a:pt x="2889110" y="1684237"/>
                  <a:pt x="2854306" y="1718581"/>
                  <a:pt x="2804769" y="1746940"/>
                </a:cubicBezTo>
                <a:lnTo>
                  <a:pt x="2803388" y="1744454"/>
                </a:lnTo>
                <a:cubicBezTo>
                  <a:pt x="2825118" y="1717568"/>
                  <a:pt x="2841968" y="1692892"/>
                  <a:pt x="2853937" y="1670425"/>
                </a:cubicBezTo>
                <a:cubicBezTo>
                  <a:pt x="2867196" y="1645565"/>
                  <a:pt x="2877509" y="1618311"/>
                  <a:pt x="2884875" y="1588663"/>
                </a:cubicBezTo>
                <a:lnTo>
                  <a:pt x="2861948" y="1588663"/>
                </a:lnTo>
                <a:lnTo>
                  <a:pt x="2848413" y="1603855"/>
                </a:lnTo>
                <a:cubicBezTo>
                  <a:pt x="2836627" y="1598147"/>
                  <a:pt x="2825855" y="1591793"/>
                  <a:pt x="2816095" y="1584796"/>
                </a:cubicBezTo>
                <a:cubicBezTo>
                  <a:pt x="2814621" y="1583691"/>
                  <a:pt x="2813977" y="1582494"/>
                  <a:pt x="2814161" y="1581205"/>
                </a:cubicBezTo>
                <a:cubicBezTo>
                  <a:pt x="2814345" y="1579916"/>
                  <a:pt x="2815358" y="1578811"/>
                  <a:pt x="2817199" y="1577890"/>
                </a:cubicBezTo>
                <a:cubicBezTo>
                  <a:pt x="2821435" y="1576049"/>
                  <a:pt x="2824289" y="1572550"/>
                  <a:pt x="2825763" y="1567394"/>
                </a:cubicBezTo>
                <a:cubicBezTo>
                  <a:pt x="2830735" y="1549899"/>
                  <a:pt x="2833681" y="1535259"/>
                  <a:pt x="2834602" y="1523474"/>
                </a:cubicBezTo>
                <a:lnTo>
                  <a:pt x="2875207" y="1530932"/>
                </a:lnTo>
                <a:cubicBezTo>
                  <a:pt x="2879258" y="1531853"/>
                  <a:pt x="2881284" y="1533418"/>
                  <a:pt x="2881284" y="1535628"/>
                </a:cubicBezTo>
                <a:cubicBezTo>
                  <a:pt x="2881284" y="1539311"/>
                  <a:pt x="2877509" y="1542073"/>
                  <a:pt x="2869959" y="1543914"/>
                </a:cubicBezTo>
                <a:cubicBezTo>
                  <a:pt x="2865907" y="1558462"/>
                  <a:pt x="2862224" y="1571169"/>
                  <a:pt x="2858909" y="1582033"/>
                </a:cubicBezTo>
                <a:lnTo>
                  <a:pt x="2886256" y="1582033"/>
                </a:lnTo>
                <a:cubicBezTo>
                  <a:pt x="2888281" y="1573378"/>
                  <a:pt x="2890675" y="1560856"/>
                  <a:pt x="2893437" y="1544467"/>
                </a:cubicBezTo>
                <a:cubicBezTo>
                  <a:pt x="2895095" y="1533418"/>
                  <a:pt x="2895923" y="1521080"/>
                  <a:pt x="2895923" y="1507453"/>
                </a:cubicBezTo>
                <a:close/>
                <a:moveTo>
                  <a:pt x="1707337" y="1506624"/>
                </a:moveTo>
                <a:cubicBezTo>
                  <a:pt x="1739011" y="1510860"/>
                  <a:pt x="1754848" y="1519883"/>
                  <a:pt x="1754848" y="1533694"/>
                </a:cubicBezTo>
                <a:cubicBezTo>
                  <a:pt x="1754848" y="1539771"/>
                  <a:pt x="1752085" y="1545204"/>
                  <a:pt x="1746561" y="1549991"/>
                </a:cubicBezTo>
                <a:cubicBezTo>
                  <a:pt x="1741221" y="1554595"/>
                  <a:pt x="1735144" y="1556897"/>
                  <a:pt x="1728330" y="1556897"/>
                </a:cubicBezTo>
                <a:cubicBezTo>
                  <a:pt x="1723358" y="1556897"/>
                  <a:pt x="1719675" y="1555976"/>
                  <a:pt x="1717281" y="1554135"/>
                </a:cubicBezTo>
                <a:cubicBezTo>
                  <a:pt x="1714519" y="1552109"/>
                  <a:pt x="1712954" y="1548702"/>
                  <a:pt x="1712585" y="1543914"/>
                </a:cubicBezTo>
                <a:cubicBezTo>
                  <a:pt x="1711480" y="1528814"/>
                  <a:pt x="1709271" y="1517029"/>
                  <a:pt x="1705956" y="1508558"/>
                </a:cubicBezTo>
                <a:close/>
                <a:moveTo>
                  <a:pt x="2335330" y="1505795"/>
                </a:moveTo>
                <a:cubicBezTo>
                  <a:pt x="2358533" y="1507085"/>
                  <a:pt x="2375014" y="1510031"/>
                  <a:pt x="2384774" y="1514635"/>
                </a:cubicBezTo>
                <a:cubicBezTo>
                  <a:pt x="2393797" y="1519054"/>
                  <a:pt x="2398309" y="1525592"/>
                  <a:pt x="2398309" y="1534247"/>
                </a:cubicBezTo>
                <a:cubicBezTo>
                  <a:pt x="2398309" y="1541981"/>
                  <a:pt x="2395363" y="1548702"/>
                  <a:pt x="2389470" y="1554411"/>
                </a:cubicBezTo>
                <a:cubicBezTo>
                  <a:pt x="2383577" y="1560120"/>
                  <a:pt x="2376303" y="1562974"/>
                  <a:pt x="2367648" y="1562974"/>
                </a:cubicBezTo>
                <a:cubicBezTo>
                  <a:pt x="2360835" y="1562974"/>
                  <a:pt x="2355955" y="1561777"/>
                  <a:pt x="2353008" y="1559383"/>
                </a:cubicBezTo>
                <a:cubicBezTo>
                  <a:pt x="2350246" y="1557173"/>
                  <a:pt x="2348313" y="1553214"/>
                  <a:pt x="2347207" y="1547505"/>
                </a:cubicBezTo>
                <a:cubicBezTo>
                  <a:pt x="2344629" y="1532958"/>
                  <a:pt x="2340025" y="1519883"/>
                  <a:pt x="2333396" y="1508281"/>
                </a:cubicBezTo>
                <a:close/>
                <a:moveTo>
                  <a:pt x="2061867" y="1504967"/>
                </a:moveTo>
                <a:lnTo>
                  <a:pt x="2124847" y="1518778"/>
                </a:lnTo>
                <a:cubicBezTo>
                  <a:pt x="2127793" y="1519330"/>
                  <a:pt x="2129266" y="1520435"/>
                  <a:pt x="2129266" y="1522093"/>
                </a:cubicBezTo>
                <a:cubicBezTo>
                  <a:pt x="2129266" y="1527249"/>
                  <a:pt x="2124478" y="1530748"/>
                  <a:pt x="2114902" y="1532589"/>
                </a:cubicBezTo>
                <a:cubicBezTo>
                  <a:pt x="2114534" y="1533142"/>
                  <a:pt x="2114166" y="1533602"/>
                  <a:pt x="2113797" y="1533970"/>
                </a:cubicBezTo>
                <a:cubicBezTo>
                  <a:pt x="2141236" y="1553122"/>
                  <a:pt x="2179171" y="1565184"/>
                  <a:pt x="2227602" y="1570156"/>
                </a:cubicBezTo>
                <a:lnTo>
                  <a:pt x="2226497" y="1574299"/>
                </a:lnTo>
                <a:cubicBezTo>
                  <a:pt x="2213054" y="1578719"/>
                  <a:pt x="2201269" y="1595200"/>
                  <a:pt x="2191141" y="1623744"/>
                </a:cubicBezTo>
                <a:cubicBezTo>
                  <a:pt x="2168674" y="1612510"/>
                  <a:pt x="2151180" y="1601093"/>
                  <a:pt x="2138658" y="1589492"/>
                </a:cubicBezTo>
                <a:cubicBezTo>
                  <a:pt x="2126319" y="1578074"/>
                  <a:pt x="2115179" y="1563250"/>
                  <a:pt x="2105235" y="1545019"/>
                </a:cubicBezTo>
                <a:cubicBezTo>
                  <a:pt x="2088477" y="1565092"/>
                  <a:pt x="2068865" y="1582033"/>
                  <a:pt x="2046399" y="1595845"/>
                </a:cubicBezTo>
                <a:cubicBezTo>
                  <a:pt x="2025774" y="1608551"/>
                  <a:pt x="1999993" y="1620429"/>
                  <a:pt x="1969055" y="1631478"/>
                </a:cubicBezTo>
                <a:lnTo>
                  <a:pt x="1966846" y="1627611"/>
                </a:lnTo>
                <a:cubicBezTo>
                  <a:pt x="2000177" y="1600541"/>
                  <a:pt x="2025313" y="1573839"/>
                  <a:pt x="2042255" y="1547505"/>
                </a:cubicBezTo>
                <a:cubicBezTo>
                  <a:pt x="2051647" y="1532589"/>
                  <a:pt x="2058184" y="1518410"/>
                  <a:pt x="2061867" y="1504967"/>
                </a:cubicBezTo>
                <a:close/>
                <a:moveTo>
                  <a:pt x="99717" y="1504967"/>
                </a:moveTo>
                <a:lnTo>
                  <a:pt x="162697" y="1518778"/>
                </a:lnTo>
                <a:cubicBezTo>
                  <a:pt x="165643" y="1519330"/>
                  <a:pt x="167116" y="1520435"/>
                  <a:pt x="167116" y="1522093"/>
                </a:cubicBezTo>
                <a:cubicBezTo>
                  <a:pt x="167116" y="1527249"/>
                  <a:pt x="162328" y="1530748"/>
                  <a:pt x="152753" y="1532589"/>
                </a:cubicBezTo>
                <a:cubicBezTo>
                  <a:pt x="152384" y="1533142"/>
                  <a:pt x="152016" y="1533602"/>
                  <a:pt x="151648" y="1533970"/>
                </a:cubicBezTo>
                <a:cubicBezTo>
                  <a:pt x="179086" y="1553122"/>
                  <a:pt x="217021" y="1565184"/>
                  <a:pt x="265452" y="1570156"/>
                </a:cubicBezTo>
                <a:lnTo>
                  <a:pt x="264347" y="1574299"/>
                </a:lnTo>
                <a:cubicBezTo>
                  <a:pt x="250904" y="1578719"/>
                  <a:pt x="239119" y="1595200"/>
                  <a:pt x="228991" y="1623744"/>
                </a:cubicBezTo>
                <a:cubicBezTo>
                  <a:pt x="206524" y="1612510"/>
                  <a:pt x="189030" y="1601093"/>
                  <a:pt x="176508" y="1589492"/>
                </a:cubicBezTo>
                <a:cubicBezTo>
                  <a:pt x="164170" y="1578074"/>
                  <a:pt x="153029" y="1563250"/>
                  <a:pt x="143085" y="1545019"/>
                </a:cubicBezTo>
                <a:cubicBezTo>
                  <a:pt x="126327" y="1565092"/>
                  <a:pt x="106715" y="1582033"/>
                  <a:pt x="84249" y="1595845"/>
                </a:cubicBezTo>
                <a:cubicBezTo>
                  <a:pt x="63624" y="1608551"/>
                  <a:pt x="37843" y="1620429"/>
                  <a:pt x="6906" y="1631478"/>
                </a:cubicBezTo>
                <a:lnTo>
                  <a:pt x="4696" y="1627611"/>
                </a:lnTo>
                <a:cubicBezTo>
                  <a:pt x="38027" y="1600541"/>
                  <a:pt x="63164" y="1573839"/>
                  <a:pt x="80105" y="1547505"/>
                </a:cubicBezTo>
                <a:cubicBezTo>
                  <a:pt x="89497" y="1532589"/>
                  <a:pt x="96034" y="1518410"/>
                  <a:pt x="99717" y="1504967"/>
                </a:cubicBezTo>
                <a:close/>
                <a:moveTo>
                  <a:pt x="1598228" y="1504690"/>
                </a:moveTo>
                <a:lnTo>
                  <a:pt x="1641043" y="1520159"/>
                </a:lnTo>
                <a:cubicBezTo>
                  <a:pt x="1644542" y="1521264"/>
                  <a:pt x="1646291" y="1522921"/>
                  <a:pt x="1646291" y="1525131"/>
                </a:cubicBezTo>
                <a:cubicBezTo>
                  <a:pt x="1646291" y="1529367"/>
                  <a:pt x="1641872" y="1533970"/>
                  <a:pt x="1633033" y="1538942"/>
                </a:cubicBezTo>
                <a:lnTo>
                  <a:pt x="1633033" y="1555792"/>
                </a:lnTo>
                <a:cubicBezTo>
                  <a:pt x="1633033" y="1571813"/>
                  <a:pt x="1633401" y="1591425"/>
                  <a:pt x="1634137" y="1614628"/>
                </a:cubicBezTo>
                <a:cubicBezTo>
                  <a:pt x="1634137" y="1616838"/>
                  <a:pt x="1634414" y="1618219"/>
                  <a:pt x="1634966" y="1618771"/>
                </a:cubicBezTo>
                <a:cubicBezTo>
                  <a:pt x="1618209" y="1622270"/>
                  <a:pt x="1603753" y="1624020"/>
                  <a:pt x="1591599" y="1624020"/>
                </a:cubicBezTo>
                <a:lnTo>
                  <a:pt x="1591599" y="1615457"/>
                </a:lnTo>
                <a:lnTo>
                  <a:pt x="1558728" y="1615457"/>
                </a:lnTo>
                <a:cubicBezTo>
                  <a:pt x="1584509" y="1626137"/>
                  <a:pt x="1620326" y="1631754"/>
                  <a:pt x="1666179" y="1632306"/>
                </a:cubicBezTo>
                <a:lnTo>
                  <a:pt x="1665351" y="1636726"/>
                </a:lnTo>
                <a:cubicBezTo>
                  <a:pt x="1653749" y="1640409"/>
                  <a:pt x="1643713" y="1656798"/>
                  <a:pt x="1635243" y="1685894"/>
                </a:cubicBezTo>
                <a:cubicBezTo>
                  <a:pt x="1621063" y="1681106"/>
                  <a:pt x="1609093" y="1676042"/>
                  <a:pt x="1599333" y="1670702"/>
                </a:cubicBezTo>
                <a:cubicBezTo>
                  <a:pt x="1597860" y="1672175"/>
                  <a:pt x="1595834" y="1673464"/>
                  <a:pt x="1593256" y="1674569"/>
                </a:cubicBezTo>
                <a:lnTo>
                  <a:pt x="1593256" y="1712688"/>
                </a:lnTo>
                <a:cubicBezTo>
                  <a:pt x="1593256" y="1718949"/>
                  <a:pt x="1593440" y="1729998"/>
                  <a:pt x="1593809" y="1745835"/>
                </a:cubicBezTo>
                <a:cubicBezTo>
                  <a:pt x="1593809" y="1749702"/>
                  <a:pt x="1591691" y="1752096"/>
                  <a:pt x="1587455" y="1753017"/>
                </a:cubicBezTo>
                <a:cubicBezTo>
                  <a:pt x="1574565" y="1755042"/>
                  <a:pt x="1563148" y="1756055"/>
                  <a:pt x="1553204" y="1756055"/>
                </a:cubicBezTo>
                <a:cubicBezTo>
                  <a:pt x="1553940" y="1736167"/>
                  <a:pt x="1554309" y="1723645"/>
                  <a:pt x="1554309" y="1718489"/>
                </a:cubicBezTo>
                <a:lnTo>
                  <a:pt x="1554309" y="1688104"/>
                </a:lnTo>
                <a:cubicBezTo>
                  <a:pt x="1554309" y="1680738"/>
                  <a:pt x="1554124" y="1670241"/>
                  <a:pt x="1553756" y="1656614"/>
                </a:cubicBezTo>
                <a:lnTo>
                  <a:pt x="1580550" y="1658824"/>
                </a:lnTo>
                <a:cubicBezTo>
                  <a:pt x="1566370" y="1647591"/>
                  <a:pt x="1554677" y="1633135"/>
                  <a:pt x="1545469" y="1615457"/>
                </a:cubicBezTo>
                <a:lnTo>
                  <a:pt x="1542707" y="1615457"/>
                </a:lnTo>
                <a:cubicBezTo>
                  <a:pt x="1526318" y="1631846"/>
                  <a:pt x="1508823" y="1645657"/>
                  <a:pt x="1490224" y="1656890"/>
                </a:cubicBezTo>
                <a:lnTo>
                  <a:pt x="1512046" y="1658824"/>
                </a:lnTo>
                <a:cubicBezTo>
                  <a:pt x="1515729" y="1658824"/>
                  <a:pt x="1517571" y="1659653"/>
                  <a:pt x="1517571" y="1661310"/>
                </a:cubicBezTo>
                <a:cubicBezTo>
                  <a:pt x="1517571" y="1665730"/>
                  <a:pt x="1514348" y="1669781"/>
                  <a:pt x="1507903" y="1673464"/>
                </a:cubicBezTo>
                <a:lnTo>
                  <a:pt x="1507903" y="1674845"/>
                </a:lnTo>
                <a:cubicBezTo>
                  <a:pt x="1507903" y="1697864"/>
                  <a:pt x="1501273" y="1715911"/>
                  <a:pt x="1488015" y="1728985"/>
                </a:cubicBezTo>
                <a:cubicBezTo>
                  <a:pt x="1474387" y="1742428"/>
                  <a:pt x="1451645" y="1752648"/>
                  <a:pt x="1419787" y="1759646"/>
                </a:cubicBezTo>
                <a:lnTo>
                  <a:pt x="1418406" y="1756055"/>
                </a:lnTo>
                <a:cubicBezTo>
                  <a:pt x="1437557" y="1743165"/>
                  <a:pt x="1450816" y="1730919"/>
                  <a:pt x="1458182" y="1719317"/>
                </a:cubicBezTo>
                <a:cubicBezTo>
                  <a:pt x="1465732" y="1707348"/>
                  <a:pt x="1469507" y="1692063"/>
                  <a:pt x="1469507" y="1673464"/>
                </a:cubicBezTo>
                <a:lnTo>
                  <a:pt x="1469507" y="1668492"/>
                </a:lnTo>
                <a:cubicBezTo>
                  <a:pt x="1450172" y="1678068"/>
                  <a:pt x="1428442" y="1685986"/>
                  <a:pt x="1404318" y="1692247"/>
                </a:cubicBezTo>
                <a:lnTo>
                  <a:pt x="1402661" y="1687828"/>
                </a:lnTo>
                <a:cubicBezTo>
                  <a:pt x="1435624" y="1667755"/>
                  <a:pt x="1462786" y="1643632"/>
                  <a:pt x="1484147" y="1615457"/>
                </a:cubicBezTo>
                <a:lnTo>
                  <a:pt x="1472822" y="1615457"/>
                </a:lnTo>
                <a:lnTo>
                  <a:pt x="1472822" y="1617943"/>
                </a:lnTo>
                <a:cubicBezTo>
                  <a:pt x="1472822" y="1621073"/>
                  <a:pt x="1472178" y="1623007"/>
                  <a:pt x="1470889" y="1623744"/>
                </a:cubicBezTo>
                <a:cubicBezTo>
                  <a:pt x="1462049" y="1625585"/>
                  <a:pt x="1448514" y="1627242"/>
                  <a:pt x="1430283" y="1628715"/>
                </a:cubicBezTo>
                <a:cubicBezTo>
                  <a:pt x="1431020" y="1616562"/>
                  <a:pt x="1431388" y="1607170"/>
                  <a:pt x="1431388" y="1600541"/>
                </a:cubicBezTo>
                <a:lnTo>
                  <a:pt x="1431388" y="1544743"/>
                </a:lnTo>
                <a:cubicBezTo>
                  <a:pt x="1431388" y="1533142"/>
                  <a:pt x="1431204" y="1522737"/>
                  <a:pt x="1430836" y="1513530"/>
                </a:cubicBezTo>
                <a:lnTo>
                  <a:pt x="1476965" y="1525684"/>
                </a:lnTo>
                <a:lnTo>
                  <a:pt x="1586074" y="1525684"/>
                </a:lnTo>
                <a:close/>
                <a:moveTo>
                  <a:pt x="686419" y="1504690"/>
                </a:moveTo>
                <a:cubicBezTo>
                  <a:pt x="722697" y="1506532"/>
                  <a:pt x="740835" y="1514819"/>
                  <a:pt x="740835" y="1529551"/>
                </a:cubicBezTo>
                <a:cubicBezTo>
                  <a:pt x="740835" y="1535075"/>
                  <a:pt x="738718" y="1540047"/>
                  <a:pt x="734482" y="1544467"/>
                </a:cubicBezTo>
                <a:cubicBezTo>
                  <a:pt x="730247" y="1548886"/>
                  <a:pt x="724814" y="1551741"/>
                  <a:pt x="718185" y="1553030"/>
                </a:cubicBezTo>
                <a:lnTo>
                  <a:pt x="755751" y="1553030"/>
                </a:lnTo>
                <a:lnTo>
                  <a:pt x="775363" y="1525684"/>
                </a:lnTo>
                <a:lnTo>
                  <a:pt x="812378" y="1551925"/>
                </a:lnTo>
                <a:cubicBezTo>
                  <a:pt x="815140" y="1553766"/>
                  <a:pt x="815969" y="1555516"/>
                  <a:pt x="814864" y="1557173"/>
                </a:cubicBezTo>
                <a:cubicBezTo>
                  <a:pt x="813759" y="1558831"/>
                  <a:pt x="811089" y="1559659"/>
                  <a:pt x="806853" y="1559659"/>
                </a:cubicBezTo>
                <a:lnTo>
                  <a:pt x="772601" y="1559659"/>
                </a:lnTo>
                <a:cubicBezTo>
                  <a:pt x="767813" y="1583967"/>
                  <a:pt x="760539" y="1604039"/>
                  <a:pt x="750779" y="1619876"/>
                </a:cubicBezTo>
                <a:cubicBezTo>
                  <a:pt x="762197" y="1626874"/>
                  <a:pt x="771036" y="1634240"/>
                  <a:pt x="777297" y="1641974"/>
                </a:cubicBezTo>
                <a:cubicBezTo>
                  <a:pt x="783006" y="1649156"/>
                  <a:pt x="785860" y="1655878"/>
                  <a:pt x="785860" y="1662139"/>
                </a:cubicBezTo>
                <a:cubicBezTo>
                  <a:pt x="785860" y="1670610"/>
                  <a:pt x="783374" y="1677607"/>
                  <a:pt x="778402" y="1683132"/>
                </a:cubicBezTo>
                <a:cubicBezTo>
                  <a:pt x="773798" y="1688104"/>
                  <a:pt x="768458" y="1690590"/>
                  <a:pt x="762381" y="1690590"/>
                </a:cubicBezTo>
                <a:cubicBezTo>
                  <a:pt x="754831" y="1690958"/>
                  <a:pt x="747833" y="1685986"/>
                  <a:pt x="741388" y="1675674"/>
                </a:cubicBezTo>
                <a:cubicBezTo>
                  <a:pt x="736416" y="1667571"/>
                  <a:pt x="730707" y="1659284"/>
                  <a:pt x="724262" y="1650814"/>
                </a:cubicBezTo>
                <a:lnTo>
                  <a:pt x="639541" y="1690714"/>
                </a:lnTo>
                <a:lnTo>
                  <a:pt x="636554" y="1687151"/>
                </a:lnTo>
                <a:lnTo>
                  <a:pt x="702164" y="1625125"/>
                </a:lnTo>
                <a:cubicBezTo>
                  <a:pt x="688905" y="1610945"/>
                  <a:pt x="671779" y="1596121"/>
                  <a:pt x="650786" y="1580652"/>
                </a:cubicBezTo>
                <a:lnTo>
                  <a:pt x="652719" y="1576785"/>
                </a:lnTo>
                <a:cubicBezTo>
                  <a:pt x="673160" y="1583783"/>
                  <a:pt x="693877" y="1592070"/>
                  <a:pt x="714870" y="1601645"/>
                </a:cubicBezTo>
                <a:cubicBezTo>
                  <a:pt x="720579" y="1588203"/>
                  <a:pt x="724814" y="1574207"/>
                  <a:pt x="727577" y="1559659"/>
                </a:cubicBezTo>
                <a:lnTo>
                  <a:pt x="639461" y="1559659"/>
                </a:lnTo>
                <a:lnTo>
                  <a:pt x="639461" y="1553030"/>
                </a:lnTo>
                <a:lnTo>
                  <a:pt x="706583" y="1553030"/>
                </a:lnTo>
                <a:cubicBezTo>
                  <a:pt x="699954" y="1551373"/>
                  <a:pt x="696087" y="1547137"/>
                  <a:pt x="694982" y="1540323"/>
                </a:cubicBezTo>
                <a:cubicBezTo>
                  <a:pt x="692772" y="1526696"/>
                  <a:pt x="689181" y="1515740"/>
                  <a:pt x="684209" y="1507453"/>
                </a:cubicBezTo>
                <a:close/>
                <a:moveTo>
                  <a:pt x="1019127" y="1502757"/>
                </a:moveTo>
                <a:lnTo>
                  <a:pt x="1067467" y="1521816"/>
                </a:lnTo>
                <a:cubicBezTo>
                  <a:pt x="1070413" y="1523105"/>
                  <a:pt x="1071886" y="1524855"/>
                  <a:pt x="1071886" y="1527065"/>
                </a:cubicBezTo>
                <a:cubicBezTo>
                  <a:pt x="1071886" y="1530564"/>
                  <a:pt x="1067743" y="1534891"/>
                  <a:pt x="1059456" y="1540047"/>
                </a:cubicBezTo>
                <a:lnTo>
                  <a:pt x="1059456" y="1557449"/>
                </a:lnTo>
                <a:cubicBezTo>
                  <a:pt x="1059824" y="1573655"/>
                  <a:pt x="1060193" y="1589860"/>
                  <a:pt x="1060561" y="1606065"/>
                </a:cubicBezTo>
                <a:cubicBezTo>
                  <a:pt x="1060745" y="1610300"/>
                  <a:pt x="1058443" y="1612879"/>
                  <a:pt x="1053655" y="1613799"/>
                </a:cubicBezTo>
                <a:cubicBezTo>
                  <a:pt x="1047394" y="1615088"/>
                  <a:pt x="1033951" y="1616470"/>
                  <a:pt x="1013327" y="1617943"/>
                </a:cubicBezTo>
                <a:lnTo>
                  <a:pt x="1013327" y="1603303"/>
                </a:lnTo>
                <a:lnTo>
                  <a:pt x="928802" y="1603303"/>
                </a:lnTo>
                <a:lnTo>
                  <a:pt x="928802" y="1607446"/>
                </a:lnTo>
                <a:cubicBezTo>
                  <a:pt x="928986" y="1613339"/>
                  <a:pt x="925211" y="1616654"/>
                  <a:pt x="917477" y="1617390"/>
                </a:cubicBezTo>
                <a:cubicBezTo>
                  <a:pt x="906796" y="1619048"/>
                  <a:pt x="895102" y="1619876"/>
                  <a:pt x="882396" y="1619876"/>
                </a:cubicBezTo>
                <a:cubicBezTo>
                  <a:pt x="883133" y="1604224"/>
                  <a:pt x="883501" y="1588018"/>
                  <a:pt x="883501" y="1571261"/>
                </a:cubicBezTo>
                <a:lnTo>
                  <a:pt x="883501" y="1554687"/>
                </a:lnTo>
                <a:cubicBezTo>
                  <a:pt x="883501" y="1540508"/>
                  <a:pt x="883225" y="1526512"/>
                  <a:pt x="882672" y="1512701"/>
                </a:cubicBezTo>
                <a:lnTo>
                  <a:pt x="938746" y="1523750"/>
                </a:lnTo>
                <a:lnTo>
                  <a:pt x="1008355" y="1523750"/>
                </a:lnTo>
                <a:close/>
                <a:moveTo>
                  <a:pt x="3292716" y="1501376"/>
                </a:moveTo>
                <a:lnTo>
                  <a:pt x="3332769" y="1517949"/>
                </a:lnTo>
                <a:cubicBezTo>
                  <a:pt x="3336820" y="1519422"/>
                  <a:pt x="3338846" y="1521264"/>
                  <a:pt x="3338846" y="1523474"/>
                </a:cubicBezTo>
                <a:cubicBezTo>
                  <a:pt x="3338846" y="1527341"/>
                  <a:pt x="3335623" y="1531300"/>
                  <a:pt x="3329178" y="1535351"/>
                </a:cubicBezTo>
                <a:lnTo>
                  <a:pt x="3329178" y="1543914"/>
                </a:lnTo>
                <a:cubicBezTo>
                  <a:pt x="3329178" y="1552754"/>
                  <a:pt x="3329362" y="1560672"/>
                  <a:pt x="3329731" y="1567670"/>
                </a:cubicBezTo>
                <a:cubicBezTo>
                  <a:pt x="3329731" y="1572274"/>
                  <a:pt x="3328073" y="1575312"/>
                  <a:pt x="3324759" y="1576785"/>
                </a:cubicBezTo>
                <a:cubicBezTo>
                  <a:pt x="3313157" y="1579732"/>
                  <a:pt x="3301647" y="1581573"/>
                  <a:pt x="3290230" y="1582310"/>
                </a:cubicBezTo>
                <a:cubicBezTo>
                  <a:pt x="3293361" y="1583046"/>
                  <a:pt x="3294926" y="1584059"/>
                  <a:pt x="3294926" y="1585348"/>
                </a:cubicBezTo>
                <a:cubicBezTo>
                  <a:pt x="3294926" y="1589031"/>
                  <a:pt x="3291427" y="1592898"/>
                  <a:pt x="3284429" y="1596950"/>
                </a:cubicBezTo>
                <a:lnTo>
                  <a:pt x="3284429" y="1609656"/>
                </a:lnTo>
                <a:lnTo>
                  <a:pt x="3288573" y="1609656"/>
                </a:lnTo>
                <a:lnTo>
                  <a:pt x="3303765" y="1588387"/>
                </a:lnTo>
                <a:lnTo>
                  <a:pt x="3333598" y="1609380"/>
                </a:lnTo>
                <a:cubicBezTo>
                  <a:pt x="3335991" y="1611037"/>
                  <a:pt x="3336728" y="1612602"/>
                  <a:pt x="3335807" y="1614076"/>
                </a:cubicBezTo>
                <a:cubicBezTo>
                  <a:pt x="3334887" y="1615549"/>
                  <a:pt x="3332493" y="1616285"/>
                  <a:pt x="3328625" y="1616285"/>
                </a:cubicBezTo>
                <a:lnTo>
                  <a:pt x="3284429" y="1616285"/>
                </a:lnTo>
                <a:lnTo>
                  <a:pt x="3284429" y="1649432"/>
                </a:lnTo>
                <a:lnTo>
                  <a:pt x="3291888" y="1649432"/>
                </a:lnTo>
                <a:lnTo>
                  <a:pt x="3308461" y="1626229"/>
                </a:lnTo>
                <a:lnTo>
                  <a:pt x="3341885" y="1648880"/>
                </a:lnTo>
                <a:cubicBezTo>
                  <a:pt x="3344647" y="1650537"/>
                  <a:pt x="3345475" y="1652195"/>
                  <a:pt x="3344370" y="1653852"/>
                </a:cubicBezTo>
                <a:cubicBezTo>
                  <a:pt x="3343265" y="1655509"/>
                  <a:pt x="3340687" y="1656338"/>
                  <a:pt x="3336636" y="1656338"/>
                </a:cubicBezTo>
                <a:lnTo>
                  <a:pt x="3292440" y="1656338"/>
                </a:lnTo>
                <a:lnTo>
                  <a:pt x="3326692" y="1674016"/>
                </a:lnTo>
                <a:cubicBezTo>
                  <a:pt x="3330191" y="1675674"/>
                  <a:pt x="3331940" y="1677423"/>
                  <a:pt x="3331940" y="1679265"/>
                </a:cubicBezTo>
                <a:cubicBezTo>
                  <a:pt x="3331756" y="1683684"/>
                  <a:pt x="3326876" y="1685434"/>
                  <a:pt x="3317301" y="1684513"/>
                </a:cubicBezTo>
                <a:cubicBezTo>
                  <a:pt x="3309197" y="1688564"/>
                  <a:pt x="3301279" y="1691787"/>
                  <a:pt x="3293545" y="1694181"/>
                </a:cubicBezTo>
                <a:cubicBezTo>
                  <a:pt x="3308645" y="1699521"/>
                  <a:pt x="3328349" y="1703573"/>
                  <a:pt x="3352657" y="1706335"/>
                </a:cubicBezTo>
                <a:lnTo>
                  <a:pt x="3352381" y="1710754"/>
                </a:lnTo>
                <a:cubicBezTo>
                  <a:pt x="3345383" y="1713148"/>
                  <a:pt x="3339490" y="1717844"/>
                  <a:pt x="3334703" y="1724842"/>
                </a:cubicBezTo>
                <a:cubicBezTo>
                  <a:pt x="3329915" y="1732024"/>
                  <a:pt x="3325863" y="1742244"/>
                  <a:pt x="3322549" y="1755503"/>
                </a:cubicBezTo>
                <a:cubicBezTo>
                  <a:pt x="3296031" y="1745927"/>
                  <a:pt x="3275774" y="1733589"/>
                  <a:pt x="3261779" y="1718489"/>
                </a:cubicBezTo>
                <a:cubicBezTo>
                  <a:pt x="3247968" y="1703573"/>
                  <a:pt x="3237103" y="1682856"/>
                  <a:pt x="3229185" y="1656338"/>
                </a:cubicBezTo>
                <a:lnTo>
                  <a:pt x="3207087" y="1656338"/>
                </a:lnTo>
                <a:lnTo>
                  <a:pt x="3207087" y="1707992"/>
                </a:lnTo>
                <a:lnTo>
                  <a:pt x="3246587" y="1701915"/>
                </a:lnTo>
                <a:lnTo>
                  <a:pt x="3249625" y="1706335"/>
                </a:lnTo>
                <a:cubicBezTo>
                  <a:pt x="3225686" y="1722908"/>
                  <a:pt x="3203127" y="1736443"/>
                  <a:pt x="3181950" y="1746940"/>
                </a:cubicBezTo>
                <a:cubicBezTo>
                  <a:pt x="3180661" y="1754490"/>
                  <a:pt x="3177807" y="1758265"/>
                  <a:pt x="3173387" y="1758265"/>
                </a:cubicBezTo>
                <a:cubicBezTo>
                  <a:pt x="3170625" y="1758449"/>
                  <a:pt x="3168415" y="1756792"/>
                  <a:pt x="3166757" y="1753293"/>
                </a:cubicBezTo>
                <a:lnTo>
                  <a:pt x="3152670" y="1717660"/>
                </a:lnTo>
                <a:cubicBezTo>
                  <a:pt x="3157458" y="1716187"/>
                  <a:pt x="3160773" y="1714437"/>
                  <a:pt x="3162614" y="1712412"/>
                </a:cubicBezTo>
                <a:cubicBezTo>
                  <a:pt x="3164640" y="1710202"/>
                  <a:pt x="3165653" y="1706795"/>
                  <a:pt x="3165653" y="1702191"/>
                </a:cubicBezTo>
                <a:lnTo>
                  <a:pt x="3165653" y="1656338"/>
                </a:lnTo>
                <a:lnTo>
                  <a:pt x="3153499" y="1656338"/>
                </a:lnTo>
                <a:cubicBezTo>
                  <a:pt x="3150184" y="1676595"/>
                  <a:pt x="3143739" y="1694733"/>
                  <a:pt x="3134163" y="1710754"/>
                </a:cubicBezTo>
                <a:cubicBezTo>
                  <a:pt x="3125140" y="1725855"/>
                  <a:pt x="3111329" y="1742060"/>
                  <a:pt x="3092729" y="1759370"/>
                </a:cubicBezTo>
                <a:lnTo>
                  <a:pt x="3088586" y="1756884"/>
                </a:lnTo>
                <a:cubicBezTo>
                  <a:pt x="3098346" y="1732576"/>
                  <a:pt x="3104883" y="1710478"/>
                  <a:pt x="3108198" y="1690590"/>
                </a:cubicBezTo>
                <a:cubicBezTo>
                  <a:pt x="3111697" y="1669597"/>
                  <a:pt x="3113446" y="1640593"/>
                  <a:pt x="3113446" y="1603579"/>
                </a:cubicBezTo>
                <a:lnTo>
                  <a:pt x="3113446" y="1574575"/>
                </a:lnTo>
                <a:cubicBezTo>
                  <a:pt x="3113446" y="1557081"/>
                  <a:pt x="3113078" y="1536917"/>
                  <a:pt x="3112341" y="1514082"/>
                </a:cubicBezTo>
                <a:lnTo>
                  <a:pt x="3160405" y="1522921"/>
                </a:lnTo>
                <a:lnTo>
                  <a:pt x="3278905" y="1522921"/>
                </a:lnTo>
                <a:close/>
                <a:moveTo>
                  <a:pt x="1175747" y="1188803"/>
                </a:moveTo>
                <a:lnTo>
                  <a:pt x="1175747" y="1223331"/>
                </a:lnTo>
                <a:lnTo>
                  <a:pt x="1320765" y="1223331"/>
                </a:lnTo>
                <a:lnTo>
                  <a:pt x="1320765" y="1188803"/>
                </a:lnTo>
                <a:close/>
                <a:moveTo>
                  <a:pt x="448589" y="1151237"/>
                </a:moveTo>
                <a:cubicBezTo>
                  <a:pt x="479158" y="1158419"/>
                  <a:pt x="501164" y="1166429"/>
                  <a:pt x="514607" y="1175268"/>
                </a:cubicBezTo>
                <a:cubicBezTo>
                  <a:pt x="526209" y="1183003"/>
                  <a:pt x="532009" y="1192026"/>
                  <a:pt x="532009" y="1202338"/>
                </a:cubicBezTo>
                <a:cubicBezTo>
                  <a:pt x="532009" y="1210257"/>
                  <a:pt x="529155" y="1217255"/>
                  <a:pt x="523446" y="1223331"/>
                </a:cubicBezTo>
                <a:cubicBezTo>
                  <a:pt x="517738" y="1229408"/>
                  <a:pt x="511477" y="1232447"/>
                  <a:pt x="504663" y="1232447"/>
                </a:cubicBezTo>
                <a:cubicBezTo>
                  <a:pt x="498954" y="1232447"/>
                  <a:pt x="494719" y="1231434"/>
                  <a:pt x="491957" y="1229408"/>
                </a:cubicBezTo>
                <a:cubicBezTo>
                  <a:pt x="489747" y="1227751"/>
                  <a:pt x="487721" y="1224621"/>
                  <a:pt x="485880" y="1220017"/>
                </a:cubicBezTo>
                <a:cubicBezTo>
                  <a:pt x="477041" y="1195893"/>
                  <a:pt x="463966" y="1174071"/>
                  <a:pt x="446656" y="1154552"/>
                </a:cubicBezTo>
                <a:close/>
                <a:moveTo>
                  <a:pt x="60493" y="1138807"/>
                </a:moveTo>
                <a:lnTo>
                  <a:pt x="60493" y="1199024"/>
                </a:lnTo>
                <a:lnTo>
                  <a:pt x="78724" y="1199024"/>
                </a:lnTo>
                <a:lnTo>
                  <a:pt x="78724" y="1138807"/>
                </a:lnTo>
                <a:close/>
                <a:moveTo>
                  <a:pt x="2740133" y="1117261"/>
                </a:moveTo>
                <a:lnTo>
                  <a:pt x="2775213" y="1143226"/>
                </a:lnTo>
                <a:cubicBezTo>
                  <a:pt x="2777791" y="1145068"/>
                  <a:pt x="2778528" y="1146817"/>
                  <a:pt x="2777423" y="1148475"/>
                </a:cubicBezTo>
                <a:cubicBezTo>
                  <a:pt x="2776318" y="1150132"/>
                  <a:pt x="2773740" y="1150961"/>
                  <a:pt x="2769689" y="1150961"/>
                </a:cubicBezTo>
                <a:lnTo>
                  <a:pt x="2669971" y="1150961"/>
                </a:lnTo>
                <a:cubicBezTo>
                  <a:pt x="2646216" y="1175637"/>
                  <a:pt x="2625960" y="1194052"/>
                  <a:pt x="2609202" y="1206205"/>
                </a:cubicBezTo>
                <a:lnTo>
                  <a:pt x="2700357" y="1204548"/>
                </a:lnTo>
                <a:cubicBezTo>
                  <a:pt x="2694648" y="1190921"/>
                  <a:pt x="2687282" y="1177662"/>
                  <a:pt x="2678258" y="1164772"/>
                </a:cubicBezTo>
                <a:lnTo>
                  <a:pt x="2680744" y="1162010"/>
                </a:lnTo>
                <a:cubicBezTo>
                  <a:pt x="2733411" y="1181714"/>
                  <a:pt x="2759745" y="1202246"/>
                  <a:pt x="2759745" y="1223608"/>
                </a:cubicBezTo>
                <a:cubicBezTo>
                  <a:pt x="2759745" y="1231158"/>
                  <a:pt x="2756706" y="1237879"/>
                  <a:pt x="2750629" y="1243772"/>
                </a:cubicBezTo>
                <a:cubicBezTo>
                  <a:pt x="2744737" y="1249481"/>
                  <a:pt x="2738015" y="1252335"/>
                  <a:pt x="2730465" y="1252335"/>
                </a:cubicBezTo>
                <a:cubicBezTo>
                  <a:pt x="2725677" y="1252335"/>
                  <a:pt x="2721994" y="1251599"/>
                  <a:pt x="2719416" y="1250125"/>
                </a:cubicBezTo>
                <a:cubicBezTo>
                  <a:pt x="2716470" y="1248468"/>
                  <a:pt x="2714352" y="1245706"/>
                  <a:pt x="2713063" y="1241839"/>
                </a:cubicBezTo>
                <a:cubicBezTo>
                  <a:pt x="2710485" y="1232815"/>
                  <a:pt x="2708183" y="1225357"/>
                  <a:pt x="2706157" y="1219464"/>
                </a:cubicBezTo>
                <a:cubicBezTo>
                  <a:pt x="2677429" y="1226462"/>
                  <a:pt x="2637101" y="1234657"/>
                  <a:pt x="2585171" y="1244048"/>
                </a:cubicBezTo>
                <a:cubicBezTo>
                  <a:pt x="2584434" y="1248836"/>
                  <a:pt x="2583145" y="1252335"/>
                  <a:pt x="2581303" y="1254545"/>
                </a:cubicBezTo>
                <a:cubicBezTo>
                  <a:pt x="2579646" y="1256386"/>
                  <a:pt x="2577713" y="1257307"/>
                  <a:pt x="2575503" y="1257307"/>
                </a:cubicBezTo>
                <a:cubicBezTo>
                  <a:pt x="2572740" y="1257307"/>
                  <a:pt x="2570715" y="1255005"/>
                  <a:pt x="2569426" y="1250401"/>
                </a:cubicBezTo>
                <a:lnTo>
                  <a:pt x="2554785" y="1205377"/>
                </a:lnTo>
                <a:cubicBezTo>
                  <a:pt x="2568965" y="1205193"/>
                  <a:pt x="2578081" y="1202615"/>
                  <a:pt x="2582132" y="1197643"/>
                </a:cubicBezTo>
                <a:cubicBezTo>
                  <a:pt x="2588577" y="1187883"/>
                  <a:pt x="2594931" y="1172322"/>
                  <a:pt x="2601191" y="1150961"/>
                </a:cubicBezTo>
                <a:lnTo>
                  <a:pt x="2536279" y="1150961"/>
                </a:lnTo>
                <a:lnTo>
                  <a:pt x="2536279" y="1144331"/>
                </a:lnTo>
                <a:lnTo>
                  <a:pt x="2720797" y="1144331"/>
                </a:lnTo>
                <a:close/>
                <a:moveTo>
                  <a:pt x="2683231" y="1076104"/>
                </a:moveTo>
                <a:lnTo>
                  <a:pt x="2716377" y="1099859"/>
                </a:lnTo>
                <a:cubicBezTo>
                  <a:pt x="2718771" y="1101516"/>
                  <a:pt x="2719508" y="1103082"/>
                  <a:pt x="2718587" y="1104555"/>
                </a:cubicBezTo>
                <a:cubicBezTo>
                  <a:pt x="2717667" y="1106028"/>
                  <a:pt x="2715272" y="1106765"/>
                  <a:pt x="2711405" y="1106765"/>
                </a:cubicBezTo>
                <a:lnTo>
                  <a:pt x="2594010" y="1106765"/>
                </a:lnTo>
                <a:lnTo>
                  <a:pt x="2594010" y="1100135"/>
                </a:lnTo>
                <a:lnTo>
                  <a:pt x="2666105" y="1100135"/>
                </a:lnTo>
                <a:close/>
                <a:moveTo>
                  <a:pt x="1175747" y="1069750"/>
                </a:moveTo>
                <a:lnTo>
                  <a:pt x="1175747" y="1182726"/>
                </a:lnTo>
                <a:lnTo>
                  <a:pt x="1224363" y="1182726"/>
                </a:lnTo>
                <a:lnTo>
                  <a:pt x="1224363" y="1123890"/>
                </a:lnTo>
                <a:lnTo>
                  <a:pt x="1185139" y="1123890"/>
                </a:lnTo>
                <a:lnTo>
                  <a:pt x="1185139" y="1117814"/>
                </a:lnTo>
                <a:lnTo>
                  <a:pt x="1224363" y="1117814"/>
                </a:lnTo>
                <a:lnTo>
                  <a:pt x="1224363" y="1069750"/>
                </a:lnTo>
                <a:close/>
                <a:moveTo>
                  <a:pt x="1320765" y="1069474"/>
                </a:moveTo>
                <a:cubicBezTo>
                  <a:pt x="1320028" y="1069658"/>
                  <a:pt x="1318739" y="1069750"/>
                  <a:pt x="1316898" y="1069750"/>
                </a:cubicBezTo>
                <a:lnTo>
                  <a:pt x="1265796" y="1069750"/>
                </a:lnTo>
                <a:lnTo>
                  <a:pt x="1265796" y="1117814"/>
                </a:lnTo>
                <a:lnTo>
                  <a:pt x="1276845" y="1117814"/>
                </a:lnTo>
                <a:lnTo>
                  <a:pt x="1290933" y="1097925"/>
                </a:lnTo>
                <a:lnTo>
                  <a:pt x="1316898" y="1117261"/>
                </a:lnTo>
                <a:cubicBezTo>
                  <a:pt x="1319292" y="1118919"/>
                  <a:pt x="1320028" y="1120484"/>
                  <a:pt x="1319108" y="1121957"/>
                </a:cubicBezTo>
                <a:cubicBezTo>
                  <a:pt x="1318371" y="1123246"/>
                  <a:pt x="1316345" y="1123890"/>
                  <a:pt x="1313031" y="1123890"/>
                </a:cubicBezTo>
                <a:lnTo>
                  <a:pt x="1265796" y="1123890"/>
                </a:lnTo>
                <a:lnTo>
                  <a:pt x="1265796" y="1182726"/>
                </a:lnTo>
                <a:lnTo>
                  <a:pt x="1284856" y="1182726"/>
                </a:lnTo>
                <a:lnTo>
                  <a:pt x="1292866" y="1171401"/>
                </a:lnTo>
                <a:lnTo>
                  <a:pt x="1292037" y="1171401"/>
                </a:lnTo>
                <a:cubicBezTo>
                  <a:pt x="1284303" y="1171401"/>
                  <a:pt x="1279607" y="1167718"/>
                  <a:pt x="1277950" y="1160352"/>
                </a:cubicBezTo>
                <a:cubicBezTo>
                  <a:pt x="1276109" y="1150224"/>
                  <a:pt x="1272610" y="1141109"/>
                  <a:pt x="1267454" y="1133006"/>
                </a:cubicBezTo>
                <a:lnTo>
                  <a:pt x="1268835" y="1130796"/>
                </a:lnTo>
                <a:cubicBezTo>
                  <a:pt x="1298483" y="1132269"/>
                  <a:pt x="1313307" y="1138899"/>
                  <a:pt x="1313307" y="1150684"/>
                </a:cubicBezTo>
                <a:cubicBezTo>
                  <a:pt x="1313307" y="1156761"/>
                  <a:pt x="1310913" y="1161918"/>
                  <a:pt x="1306125" y="1166153"/>
                </a:cubicBezTo>
                <a:lnTo>
                  <a:pt x="1320765" y="1176373"/>
                </a:lnTo>
                <a:close/>
                <a:moveTo>
                  <a:pt x="60493" y="1066988"/>
                </a:moveTo>
                <a:lnTo>
                  <a:pt x="60493" y="1132177"/>
                </a:lnTo>
                <a:lnTo>
                  <a:pt x="78724" y="1132177"/>
                </a:lnTo>
                <a:lnTo>
                  <a:pt x="78724" y="1066988"/>
                </a:lnTo>
                <a:close/>
                <a:moveTo>
                  <a:pt x="1552099" y="1062016"/>
                </a:moveTo>
                <a:lnTo>
                  <a:pt x="1552099" y="1067817"/>
                </a:lnTo>
                <a:cubicBezTo>
                  <a:pt x="1552099" y="1087153"/>
                  <a:pt x="1550994" y="1103726"/>
                  <a:pt x="1548784" y="1117537"/>
                </a:cubicBezTo>
                <a:lnTo>
                  <a:pt x="1569777" y="1117537"/>
                </a:lnTo>
                <a:lnTo>
                  <a:pt x="1569777" y="1062016"/>
                </a:lnTo>
                <a:close/>
                <a:moveTo>
                  <a:pt x="3444364" y="1036603"/>
                </a:moveTo>
                <a:lnTo>
                  <a:pt x="3485245" y="1059806"/>
                </a:lnTo>
                <a:cubicBezTo>
                  <a:pt x="3486534" y="1059990"/>
                  <a:pt x="3487455" y="1061187"/>
                  <a:pt x="3488007" y="1063397"/>
                </a:cubicBezTo>
                <a:cubicBezTo>
                  <a:pt x="3488007" y="1066896"/>
                  <a:pt x="3483219" y="1070211"/>
                  <a:pt x="3473643" y="1073341"/>
                </a:cubicBezTo>
                <a:cubicBezTo>
                  <a:pt x="3462042" y="1091941"/>
                  <a:pt x="3450901" y="1106949"/>
                  <a:pt x="3440221" y="1118366"/>
                </a:cubicBezTo>
                <a:lnTo>
                  <a:pt x="3440221" y="1125824"/>
                </a:lnTo>
                <a:cubicBezTo>
                  <a:pt x="3455505" y="1128955"/>
                  <a:pt x="3466646" y="1133006"/>
                  <a:pt x="3473643" y="1137978"/>
                </a:cubicBezTo>
                <a:cubicBezTo>
                  <a:pt x="3479905" y="1142398"/>
                  <a:pt x="3483035" y="1147738"/>
                  <a:pt x="3483035" y="1153999"/>
                </a:cubicBezTo>
                <a:cubicBezTo>
                  <a:pt x="3483035" y="1160076"/>
                  <a:pt x="3480733" y="1165508"/>
                  <a:pt x="3476130" y="1170296"/>
                </a:cubicBezTo>
                <a:cubicBezTo>
                  <a:pt x="3471526" y="1175084"/>
                  <a:pt x="3466462" y="1177478"/>
                  <a:pt x="3460937" y="1177478"/>
                </a:cubicBezTo>
                <a:cubicBezTo>
                  <a:pt x="3456518" y="1177478"/>
                  <a:pt x="3453387" y="1176649"/>
                  <a:pt x="3451546" y="1174992"/>
                </a:cubicBezTo>
                <a:cubicBezTo>
                  <a:pt x="3449520" y="1173151"/>
                  <a:pt x="3448139" y="1170020"/>
                  <a:pt x="3447402" y="1165600"/>
                </a:cubicBezTo>
                <a:cubicBezTo>
                  <a:pt x="3445929" y="1153263"/>
                  <a:pt x="3443535" y="1142582"/>
                  <a:pt x="3440221" y="1133558"/>
                </a:cubicBezTo>
                <a:lnTo>
                  <a:pt x="3440221" y="1238524"/>
                </a:lnTo>
                <a:cubicBezTo>
                  <a:pt x="3440221" y="1242023"/>
                  <a:pt x="3439392" y="1244601"/>
                  <a:pt x="3437734" y="1246258"/>
                </a:cubicBezTo>
                <a:cubicBezTo>
                  <a:pt x="3436261" y="1247731"/>
                  <a:pt x="3433683" y="1248836"/>
                  <a:pt x="3430000" y="1249573"/>
                </a:cubicBezTo>
                <a:cubicBezTo>
                  <a:pt x="3419872" y="1251230"/>
                  <a:pt x="3409283" y="1252059"/>
                  <a:pt x="3398234" y="1252059"/>
                </a:cubicBezTo>
                <a:cubicBezTo>
                  <a:pt x="3398971" y="1218544"/>
                  <a:pt x="3399339" y="1189172"/>
                  <a:pt x="3399339" y="1163943"/>
                </a:cubicBezTo>
                <a:lnTo>
                  <a:pt x="3399339" y="1152065"/>
                </a:lnTo>
                <a:cubicBezTo>
                  <a:pt x="3389211" y="1158511"/>
                  <a:pt x="3377609" y="1164772"/>
                  <a:pt x="3364535" y="1170849"/>
                </a:cubicBezTo>
                <a:lnTo>
                  <a:pt x="3362325" y="1167534"/>
                </a:lnTo>
                <a:cubicBezTo>
                  <a:pt x="3378899" y="1148567"/>
                  <a:pt x="3391789" y="1132085"/>
                  <a:pt x="3400997" y="1118090"/>
                </a:cubicBezTo>
                <a:cubicBezTo>
                  <a:pt x="3411493" y="1102437"/>
                  <a:pt x="3420792" y="1084943"/>
                  <a:pt x="3428895" y="1065607"/>
                </a:cubicBezTo>
                <a:lnTo>
                  <a:pt x="3370335" y="1065607"/>
                </a:lnTo>
                <a:lnTo>
                  <a:pt x="3370335" y="1058978"/>
                </a:lnTo>
                <a:lnTo>
                  <a:pt x="3427514" y="1058978"/>
                </a:lnTo>
                <a:close/>
                <a:moveTo>
                  <a:pt x="2320414" y="1036603"/>
                </a:moveTo>
                <a:lnTo>
                  <a:pt x="2361295" y="1059806"/>
                </a:lnTo>
                <a:cubicBezTo>
                  <a:pt x="2362584" y="1059990"/>
                  <a:pt x="2363505" y="1061187"/>
                  <a:pt x="2364057" y="1063397"/>
                </a:cubicBezTo>
                <a:cubicBezTo>
                  <a:pt x="2364057" y="1066896"/>
                  <a:pt x="2359269" y="1070211"/>
                  <a:pt x="2349693" y="1073341"/>
                </a:cubicBezTo>
                <a:cubicBezTo>
                  <a:pt x="2338092" y="1091941"/>
                  <a:pt x="2326951" y="1106949"/>
                  <a:pt x="2316271" y="1118366"/>
                </a:cubicBezTo>
                <a:lnTo>
                  <a:pt x="2316271" y="1125824"/>
                </a:lnTo>
                <a:cubicBezTo>
                  <a:pt x="2331555" y="1128955"/>
                  <a:pt x="2342696" y="1133006"/>
                  <a:pt x="2349693" y="1137978"/>
                </a:cubicBezTo>
                <a:cubicBezTo>
                  <a:pt x="2355955" y="1142398"/>
                  <a:pt x="2359085" y="1147738"/>
                  <a:pt x="2359085" y="1153999"/>
                </a:cubicBezTo>
                <a:cubicBezTo>
                  <a:pt x="2359085" y="1160076"/>
                  <a:pt x="2356783" y="1165508"/>
                  <a:pt x="2352179" y="1170296"/>
                </a:cubicBezTo>
                <a:cubicBezTo>
                  <a:pt x="2347575" y="1175084"/>
                  <a:pt x="2342512" y="1177478"/>
                  <a:pt x="2336987" y="1177478"/>
                </a:cubicBezTo>
                <a:cubicBezTo>
                  <a:pt x="2332568" y="1177478"/>
                  <a:pt x="2329437" y="1176649"/>
                  <a:pt x="2327595" y="1174992"/>
                </a:cubicBezTo>
                <a:cubicBezTo>
                  <a:pt x="2325570" y="1173151"/>
                  <a:pt x="2324189" y="1170020"/>
                  <a:pt x="2323452" y="1165600"/>
                </a:cubicBezTo>
                <a:cubicBezTo>
                  <a:pt x="2321979" y="1153263"/>
                  <a:pt x="2319585" y="1142582"/>
                  <a:pt x="2316271" y="1133558"/>
                </a:cubicBezTo>
                <a:lnTo>
                  <a:pt x="2316271" y="1238524"/>
                </a:lnTo>
                <a:cubicBezTo>
                  <a:pt x="2316271" y="1242023"/>
                  <a:pt x="2315442" y="1244601"/>
                  <a:pt x="2313784" y="1246258"/>
                </a:cubicBezTo>
                <a:cubicBezTo>
                  <a:pt x="2312311" y="1247731"/>
                  <a:pt x="2309733" y="1248836"/>
                  <a:pt x="2306050" y="1249573"/>
                </a:cubicBezTo>
                <a:cubicBezTo>
                  <a:pt x="2295922" y="1251230"/>
                  <a:pt x="2285333" y="1252059"/>
                  <a:pt x="2274284" y="1252059"/>
                </a:cubicBezTo>
                <a:cubicBezTo>
                  <a:pt x="2275021" y="1218544"/>
                  <a:pt x="2275389" y="1189172"/>
                  <a:pt x="2275389" y="1163943"/>
                </a:cubicBezTo>
                <a:lnTo>
                  <a:pt x="2275389" y="1152065"/>
                </a:lnTo>
                <a:cubicBezTo>
                  <a:pt x="2265261" y="1158511"/>
                  <a:pt x="2253659" y="1164772"/>
                  <a:pt x="2240585" y="1170849"/>
                </a:cubicBezTo>
                <a:lnTo>
                  <a:pt x="2238375" y="1167534"/>
                </a:lnTo>
                <a:cubicBezTo>
                  <a:pt x="2254949" y="1148567"/>
                  <a:pt x="2267839" y="1132085"/>
                  <a:pt x="2277046" y="1118090"/>
                </a:cubicBezTo>
                <a:cubicBezTo>
                  <a:pt x="2287543" y="1102437"/>
                  <a:pt x="2296843" y="1084943"/>
                  <a:pt x="2304945" y="1065607"/>
                </a:cubicBezTo>
                <a:lnTo>
                  <a:pt x="2246385" y="1065607"/>
                </a:lnTo>
                <a:lnTo>
                  <a:pt x="2246385" y="1058978"/>
                </a:lnTo>
                <a:lnTo>
                  <a:pt x="2303564" y="1058978"/>
                </a:lnTo>
                <a:close/>
                <a:moveTo>
                  <a:pt x="3019396" y="1033841"/>
                </a:moveTo>
                <a:lnTo>
                  <a:pt x="3054753" y="1060359"/>
                </a:lnTo>
                <a:cubicBezTo>
                  <a:pt x="3057331" y="1062200"/>
                  <a:pt x="3058068" y="1063950"/>
                  <a:pt x="3056963" y="1065607"/>
                </a:cubicBezTo>
                <a:cubicBezTo>
                  <a:pt x="3055858" y="1067264"/>
                  <a:pt x="3053280" y="1068093"/>
                  <a:pt x="3049229" y="1068093"/>
                </a:cubicBezTo>
                <a:lnTo>
                  <a:pt x="2957246" y="1068093"/>
                </a:lnTo>
                <a:lnTo>
                  <a:pt x="2957246" y="1138254"/>
                </a:lnTo>
                <a:lnTo>
                  <a:pt x="2984039" y="1138254"/>
                </a:lnTo>
                <a:lnTo>
                  <a:pt x="3003928" y="1110356"/>
                </a:lnTo>
                <a:lnTo>
                  <a:pt x="3038456" y="1137149"/>
                </a:lnTo>
                <a:cubicBezTo>
                  <a:pt x="3041034" y="1138991"/>
                  <a:pt x="3041771" y="1140740"/>
                  <a:pt x="3040665" y="1142398"/>
                </a:cubicBezTo>
                <a:cubicBezTo>
                  <a:pt x="3039561" y="1144055"/>
                  <a:pt x="3036983" y="1144884"/>
                  <a:pt x="3032931" y="1144884"/>
                </a:cubicBezTo>
                <a:lnTo>
                  <a:pt x="2957246" y="1144884"/>
                </a:lnTo>
                <a:lnTo>
                  <a:pt x="2957246" y="1232723"/>
                </a:lnTo>
                <a:lnTo>
                  <a:pt x="3005033" y="1232723"/>
                </a:lnTo>
                <a:lnTo>
                  <a:pt x="3026302" y="1202891"/>
                </a:lnTo>
                <a:lnTo>
                  <a:pt x="3062487" y="1230790"/>
                </a:lnTo>
                <a:cubicBezTo>
                  <a:pt x="3065249" y="1232999"/>
                  <a:pt x="3066078" y="1234933"/>
                  <a:pt x="3064973" y="1236590"/>
                </a:cubicBezTo>
                <a:cubicBezTo>
                  <a:pt x="3063685" y="1238432"/>
                  <a:pt x="3060830" y="1239353"/>
                  <a:pt x="3056410" y="1239353"/>
                </a:cubicBezTo>
                <a:lnTo>
                  <a:pt x="2803388" y="1239353"/>
                </a:lnTo>
                <a:lnTo>
                  <a:pt x="2803388" y="1232723"/>
                </a:lnTo>
                <a:lnTo>
                  <a:pt x="2908906" y="1232723"/>
                </a:lnTo>
                <a:lnTo>
                  <a:pt x="2908906" y="1144884"/>
                </a:lnTo>
                <a:lnTo>
                  <a:pt x="2833221" y="1144884"/>
                </a:lnTo>
                <a:lnTo>
                  <a:pt x="2833221" y="1138254"/>
                </a:lnTo>
                <a:lnTo>
                  <a:pt x="2908906" y="1138254"/>
                </a:lnTo>
                <a:lnTo>
                  <a:pt x="2908906" y="1068093"/>
                </a:lnTo>
                <a:lnTo>
                  <a:pt x="2814437" y="1068093"/>
                </a:lnTo>
                <a:lnTo>
                  <a:pt x="2814437" y="1061464"/>
                </a:lnTo>
                <a:lnTo>
                  <a:pt x="2999784" y="1061464"/>
                </a:lnTo>
                <a:close/>
                <a:moveTo>
                  <a:pt x="1175747" y="1030803"/>
                </a:moveTo>
                <a:lnTo>
                  <a:pt x="1175747" y="1063674"/>
                </a:lnTo>
                <a:lnTo>
                  <a:pt x="1277398" y="1063674"/>
                </a:lnTo>
                <a:lnTo>
                  <a:pt x="1293143" y="1041575"/>
                </a:lnTo>
                <a:lnTo>
                  <a:pt x="1320765" y="1062016"/>
                </a:lnTo>
                <a:lnTo>
                  <a:pt x="1320765" y="1030803"/>
                </a:lnTo>
                <a:close/>
                <a:moveTo>
                  <a:pt x="775363" y="1027764"/>
                </a:moveTo>
                <a:lnTo>
                  <a:pt x="811549" y="1052348"/>
                </a:lnTo>
                <a:cubicBezTo>
                  <a:pt x="815600" y="1055111"/>
                  <a:pt x="817073" y="1057504"/>
                  <a:pt x="815969" y="1059530"/>
                </a:cubicBezTo>
                <a:cubicBezTo>
                  <a:pt x="814864" y="1061372"/>
                  <a:pt x="811733" y="1062292"/>
                  <a:pt x="806577" y="1062292"/>
                </a:cubicBezTo>
                <a:lnTo>
                  <a:pt x="677856" y="1062292"/>
                </a:lnTo>
                <a:lnTo>
                  <a:pt x="677856" y="1074446"/>
                </a:lnTo>
                <a:cubicBezTo>
                  <a:pt x="677856" y="1088626"/>
                  <a:pt x="677212" y="1101148"/>
                  <a:pt x="675923" y="1112013"/>
                </a:cubicBezTo>
                <a:lnTo>
                  <a:pt x="728405" y="1112013"/>
                </a:lnTo>
                <a:lnTo>
                  <a:pt x="741664" y="1088257"/>
                </a:lnTo>
                <a:lnTo>
                  <a:pt x="788070" y="1107593"/>
                </a:lnTo>
                <a:cubicBezTo>
                  <a:pt x="793042" y="1109619"/>
                  <a:pt x="795528" y="1111829"/>
                  <a:pt x="795528" y="1114223"/>
                </a:cubicBezTo>
                <a:cubicBezTo>
                  <a:pt x="795528" y="1119195"/>
                  <a:pt x="790464" y="1124351"/>
                  <a:pt x="780335" y="1129691"/>
                </a:cubicBezTo>
                <a:cubicBezTo>
                  <a:pt x="779599" y="1155288"/>
                  <a:pt x="778310" y="1178031"/>
                  <a:pt x="776468" y="1197919"/>
                </a:cubicBezTo>
                <a:cubicBezTo>
                  <a:pt x="774627" y="1216518"/>
                  <a:pt x="768458" y="1229593"/>
                  <a:pt x="757961" y="1237143"/>
                </a:cubicBezTo>
                <a:cubicBezTo>
                  <a:pt x="747465" y="1244693"/>
                  <a:pt x="729142" y="1249112"/>
                  <a:pt x="702992" y="1250401"/>
                </a:cubicBezTo>
                <a:cubicBezTo>
                  <a:pt x="701888" y="1238800"/>
                  <a:pt x="698757" y="1230329"/>
                  <a:pt x="693601" y="1224989"/>
                </a:cubicBezTo>
                <a:cubicBezTo>
                  <a:pt x="688261" y="1219464"/>
                  <a:pt x="677764" y="1214124"/>
                  <a:pt x="662111" y="1208968"/>
                </a:cubicBezTo>
                <a:lnTo>
                  <a:pt x="663216" y="1203443"/>
                </a:lnTo>
                <a:lnTo>
                  <a:pt x="706583" y="1206205"/>
                </a:lnTo>
                <a:cubicBezTo>
                  <a:pt x="720579" y="1207126"/>
                  <a:pt x="728313" y="1200773"/>
                  <a:pt x="729786" y="1187146"/>
                </a:cubicBezTo>
                <a:cubicBezTo>
                  <a:pt x="731996" y="1169283"/>
                  <a:pt x="733561" y="1146449"/>
                  <a:pt x="734482" y="1118642"/>
                </a:cubicBezTo>
                <a:lnTo>
                  <a:pt x="675370" y="1118642"/>
                </a:lnTo>
                <a:cubicBezTo>
                  <a:pt x="671135" y="1151237"/>
                  <a:pt x="660546" y="1177662"/>
                  <a:pt x="643604" y="1197919"/>
                </a:cubicBezTo>
                <a:cubicBezTo>
                  <a:pt x="627215" y="1217623"/>
                  <a:pt x="600697" y="1236314"/>
                  <a:pt x="564052" y="1253993"/>
                </a:cubicBezTo>
                <a:lnTo>
                  <a:pt x="560461" y="1249849"/>
                </a:lnTo>
                <a:cubicBezTo>
                  <a:pt x="587531" y="1221306"/>
                  <a:pt x="606038" y="1194696"/>
                  <a:pt x="615982" y="1170020"/>
                </a:cubicBezTo>
                <a:cubicBezTo>
                  <a:pt x="625926" y="1145160"/>
                  <a:pt x="630898" y="1113210"/>
                  <a:pt x="630898" y="1074170"/>
                </a:cubicBezTo>
                <a:lnTo>
                  <a:pt x="630898" y="1062292"/>
                </a:lnTo>
                <a:lnTo>
                  <a:pt x="562670" y="1062292"/>
                </a:lnTo>
                <a:lnTo>
                  <a:pt x="562670" y="1055663"/>
                </a:lnTo>
                <a:lnTo>
                  <a:pt x="755475" y="1055663"/>
                </a:lnTo>
                <a:close/>
                <a:moveTo>
                  <a:pt x="3260122" y="1021687"/>
                </a:moveTo>
                <a:lnTo>
                  <a:pt x="3318957" y="1033012"/>
                </a:lnTo>
                <a:cubicBezTo>
                  <a:pt x="3322456" y="1033749"/>
                  <a:pt x="3324206" y="1035406"/>
                  <a:pt x="3324206" y="1037985"/>
                </a:cubicBezTo>
                <a:cubicBezTo>
                  <a:pt x="3324206" y="1043141"/>
                  <a:pt x="3318865" y="1047376"/>
                  <a:pt x="3308185" y="1050691"/>
                </a:cubicBezTo>
                <a:cubicBezTo>
                  <a:pt x="3296215" y="1102253"/>
                  <a:pt x="3278537" y="1141753"/>
                  <a:pt x="3255149" y="1169191"/>
                </a:cubicBezTo>
                <a:cubicBezTo>
                  <a:pt x="3280194" y="1180240"/>
                  <a:pt x="3312420" y="1187514"/>
                  <a:pt x="3351829" y="1191013"/>
                </a:cubicBezTo>
                <a:lnTo>
                  <a:pt x="3350723" y="1194052"/>
                </a:lnTo>
                <a:cubicBezTo>
                  <a:pt x="3341516" y="1198655"/>
                  <a:pt x="3333505" y="1205285"/>
                  <a:pt x="3326692" y="1213940"/>
                </a:cubicBezTo>
                <a:cubicBezTo>
                  <a:pt x="3319326" y="1223331"/>
                  <a:pt x="3312052" y="1236590"/>
                  <a:pt x="3304870" y="1253716"/>
                </a:cubicBezTo>
                <a:cubicBezTo>
                  <a:pt x="3264173" y="1240089"/>
                  <a:pt x="3233512" y="1224160"/>
                  <a:pt x="3212887" y="1205929"/>
                </a:cubicBezTo>
                <a:cubicBezTo>
                  <a:pt x="3185633" y="1223055"/>
                  <a:pt x="3145949" y="1238524"/>
                  <a:pt x="3093834" y="1252335"/>
                </a:cubicBezTo>
                <a:lnTo>
                  <a:pt x="3091624" y="1248192"/>
                </a:lnTo>
                <a:cubicBezTo>
                  <a:pt x="3136373" y="1224436"/>
                  <a:pt x="3169888" y="1202430"/>
                  <a:pt x="3192170" y="1182174"/>
                </a:cubicBezTo>
                <a:cubicBezTo>
                  <a:pt x="3169335" y="1148290"/>
                  <a:pt x="3153959" y="1097097"/>
                  <a:pt x="3146041" y="1028593"/>
                </a:cubicBezTo>
                <a:lnTo>
                  <a:pt x="3151013" y="1026935"/>
                </a:lnTo>
                <a:cubicBezTo>
                  <a:pt x="3169244" y="1081812"/>
                  <a:pt x="3192999" y="1122141"/>
                  <a:pt x="3222279" y="1147922"/>
                </a:cubicBezTo>
                <a:cubicBezTo>
                  <a:pt x="3239036" y="1123983"/>
                  <a:pt x="3250822" y="1093598"/>
                  <a:pt x="3257636" y="1056768"/>
                </a:cubicBezTo>
                <a:cubicBezTo>
                  <a:pt x="3259661" y="1046456"/>
                  <a:pt x="3260490" y="1034762"/>
                  <a:pt x="3260122" y="1021687"/>
                </a:cubicBezTo>
                <a:close/>
                <a:moveTo>
                  <a:pt x="1777775" y="1007324"/>
                </a:moveTo>
                <a:lnTo>
                  <a:pt x="1813131" y="1008428"/>
                </a:lnTo>
                <a:cubicBezTo>
                  <a:pt x="1815893" y="1008428"/>
                  <a:pt x="1817275" y="1009441"/>
                  <a:pt x="1817275" y="1011467"/>
                </a:cubicBezTo>
                <a:cubicBezTo>
                  <a:pt x="1817275" y="1016439"/>
                  <a:pt x="1813131" y="1020951"/>
                  <a:pt x="1804845" y="1025002"/>
                </a:cubicBezTo>
                <a:cubicBezTo>
                  <a:pt x="1816814" y="1070303"/>
                  <a:pt x="1833664" y="1106396"/>
                  <a:pt x="1855394" y="1133282"/>
                </a:cubicBezTo>
                <a:cubicBezTo>
                  <a:pt x="1877492" y="1160536"/>
                  <a:pt x="1907324" y="1181622"/>
                  <a:pt x="1944891" y="1196538"/>
                </a:cubicBezTo>
                <a:lnTo>
                  <a:pt x="1943233" y="1199300"/>
                </a:lnTo>
                <a:cubicBezTo>
                  <a:pt x="1930343" y="1202615"/>
                  <a:pt x="1920123" y="1207771"/>
                  <a:pt x="1912572" y="1214768"/>
                </a:cubicBezTo>
                <a:cubicBezTo>
                  <a:pt x="1905206" y="1221582"/>
                  <a:pt x="1897472" y="1233092"/>
                  <a:pt x="1889369" y="1249297"/>
                </a:cubicBezTo>
                <a:cubicBezTo>
                  <a:pt x="1871138" y="1233092"/>
                  <a:pt x="1856130" y="1216334"/>
                  <a:pt x="1844345" y="1199024"/>
                </a:cubicBezTo>
                <a:cubicBezTo>
                  <a:pt x="1832007" y="1180793"/>
                  <a:pt x="1821510" y="1159524"/>
                  <a:pt x="1812855" y="1135216"/>
                </a:cubicBezTo>
                <a:cubicBezTo>
                  <a:pt x="1796281" y="1161365"/>
                  <a:pt x="1777406" y="1183647"/>
                  <a:pt x="1756229" y="1202062"/>
                </a:cubicBezTo>
                <a:cubicBezTo>
                  <a:pt x="1735420" y="1220293"/>
                  <a:pt x="1710099" y="1236959"/>
                  <a:pt x="1680267" y="1252059"/>
                </a:cubicBezTo>
                <a:lnTo>
                  <a:pt x="1678333" y="1248744"/>
                </a:lnTo>
                <a:cubicBezTo>
                  <a:pt x="1732658" y="1191842"/>
                  <a:pt x="1770777" y="1129047"/>
                  <a:pt x="1792691" y="1060359"/>
                </a:cubicBezTo>
                <a:cubicBezTo>
                  <a:pt x="1790665" y="1051520"/>
                  <a:pt x="1789100" y="1043601"/>
                  <a:pt x="1787995" y="1036603"/>
                </a:cubicBezTo>
                <a:cubicBezTo>
                  <a:pt x="1785601" y="1025923"/>
                  <a:pt x="1782194" y="1016163"/>
                  <a:pt x="1777775" y="1007324"/>
                </a:cubicBezTo>
                <a:close/>
                <a:moveTo>
                  <a:pt x="1418406" y="1005666"/>
                </a:moveTo>
                <a:cubicBezTo>
                  <a:pt x="1438662" y="1008428"/>
                  <a:pt x="1453486" y="1012572"/>
                  <a:pt x="1462878" y="1018096"/>
                </a:cubicBezTo>
                <a:cubicBezTo>
                  <a:pt x="1471717" y="1023437"/>
                  <a:pt x="1476137" y="1030342"/>
                  <a:pt x="1476137" y="1038813"/>
                </a:cubicBezTo>
                <a:cubicBezTo>
                  <a:pt x="1476137" y="1045811"/>
                  <a:pt x="1473467" y="1051796"/>
                  <a:pt x="1468126" y="1056768"/>
                </a:cubicBezTo>
                <a:cubicBezTo>
                  <a:pt x="1463154" y="1061372"/>
                  <a:pt x="1457077" y="1063674"/>
                  <a:pt x="1449895" y="1063674"/>
                </a:cubicBezTo>
                <a:cubicBezTo>
                  <a:pt x="1441240" y="1063674"/>
                  <a:pt x="1435900" y="1058701"/>
                  <a:pt x="1433874" y="1048757"/>
                </a:cubicBezTo>
                <a:cubicBezTo>
                  <a:pt x="1430560" y="1033841"/>
                  <a:pt x="1424851" y="1020214"/>
                  <a:pt x="1416748" y="1007876"/>
                </a:cubicBezTo>
                <a:close/>
                <a:moveTo>
                  <a:pt x="3186093" y="1005114"/>
                </a:moveTo>
                <a:cubicBezTo>
                  <a:pt x="3223660" y="1014137"/>
                  <a:pt x="3242443" y="1026567"/>
                  <a:pt x="3242443" y="1042404"/>
                </a:cubicBezTo>
                <a:cubicBezTo>
                  <a:pt x="3242443" y="1050138"/>
                  <a:pt x="3239497" y="1056768"/>
                  <a:pt x="3233604" y="1062292"/>
                </a:cubicBezTo>
                <a:cubicBezTo>
                  <a:pt x="3227895" y="1067633"/>
                  <a:pt x="3221634" y="1070303"/>
                  <a:pt x="3214821" y="1070303"/>
                </a:cubicBezTo>
                <a:cubicBezTo>
                  <a:pt x="3208928" y="1070303"/>
                  <a:pt x="3204416" y="1068738"/>
                  <a:pt x="3201286" y="1065607"/>
                </a:cubicBezTo>
                <a:cubicBezTo>
                  <a:pt x="3198155" y="1062292"/>
                  <a:pt x="3196129" y="1057320"/>
                  <a:pt x="3195209" y="1050691"/>
                </a:cubicBezTo>
                <a:cubicBezTo>
                  <a:pt x="3192999" y="1033197"/>
                  <a:pt x="3189500" y="1018373"/>
                  <a:pt x="3184712" y="1006219"/>
                </a:cubicBezTo>
                <a:close/>
                <a:moveTo>
                  <a:pt x="3513696" y="1004009"/>
                </a:moveTo>
                <a:lnTo>
                  <a:pt x="3568389" y="1008152"/>
                </a:lnTo>
                <a:cubicBezTo>
                  <a:pt x="3572440" y="1008336"/>
                  <a:pt x="3574466" y="1009441"/>
                  <a:pt x="3574466" y="1011467"/>
                </a:cubicBezTo>
                <a:cubicBezTo>
                  <a:pt x="3574466" y="1016439"/>
                  <a:pt x="3569585" y="1020767"/>
                  <a:pt x="3559826" y="1024450"/>
                </a:cubicBezTo>
                <a:lnTo>
                  <a:pt x="3559826" y="1095439"/>
                </a:lnTo>
                <a:lnTo>
                  <a:pt x="3562588" y="1095439"/>
                </a:lnTo>
                <a:lnTo>
                  <a:pt x="3580819" y="1070027"/>
                </a:lnTo>
                <a:lnTo>
                  <a:pt x="3613413" y="1093782"/>
                </a:lnTo>
                <a:cubicBezTo>
                  <a:pt x="3616360" y="1095808"/>
                  <a:pt x="3617189" y="1097741"/>
                  <a:pt x="3615900" y="1099583"/>
                </a:cubicBezTo>
                <a:cubicBezTo>
                  <a:pt x="3614795" y="1101240"/>
                  <a:pt x="3612033" y="1102069"/>
                  <a:pt x="3607613" y="1102069"/>
                </a:cubicBezTo>
                <a:lnTo>
                  <a:pt x="3559826" y="1102069"/>
                </a:lnTo>
                <a:lnTo>
                  <a:pt x="3559826" y="1234104"/>
                </a:lnTo>
                <a:lnTo>
                  <a:pt x="3571980" y="1234104"/>
                </a:lnTo>
                <a:lnTo>
                  <a:pt x="3592144" y="1205929"/>
                </a:lnTo>
                <a:lnTo>
                  <a:pt x="3627501" y="1232999"/>
                </a:lnTo>
                <a:cubicBezTo>
                  <a:pt x="3630079" y="1234841"/>
                  <a:pt x="3630815" y="1236590"/>
                  <a:pt x="3629711" y="1238248"/>
                </a:cubicBezTo>
                <a:cubicBezTo>
                  <a:pt x="3628606" y="1239905"/>
                  <a:pt x="3626027" y="1240734"/>
                  <a:pt x="3621977" y="1240734"/>
                </a:cubicBezTo>
                <a:lnTo>
                  <a:pt x="3452651" y="1240734"/>
                </a:lnTo>
                <a:lnTo>
                  <a:pt x="3452651" y="1234104"/>
                </a:lnTo>
                <a:lnTo>
                  <a:pt x="3514801" y="1234104"/>
                </a:lnTo>
                <a:lnTo>
                  <a:pt x="3514801" y="1102069"/>
                </a:lnTo>
                <a:lnTo>
                  <a:pt x="3467843" y="1102069"/>
                </a:lnTo>
                <a:lnTo>
                  <a:pt x="3467843" y="1095439"/>
                </a:lnTo>
                <a:lnTo>
                  <a:pt x="3514801" y="1095439"/>
                </a:lnTo>
                <a:lnTo>
                  <a:pt x="3514801" y="1063397"/>
                </a:lnTo>
                <a:cubicBezTo>
                  <a:pt x="3514801" y="1056215"/>
                  <a:pt x="3514433" y="1036419"/>
                  <a:pt x="3513696" y="1004009"/>
                </a:cubicBezTo>
                <a:close/>
                <a:moveTo>
                  <a:pt x="2389746" y="1004009"/>
                </a:moveTo>
                <a:lnTo>
                  <a:pt x="2444439" y="1008152"/>
                </a:lnTo>
                <a:cubicBezTo>
                  <a:pt x="2448490" y="1008336"/>
                  <a:pt x="2450515" y="1009441"/>
                  <a:pt x="2450515" y="1011467"/>
                </a:cubicBezTo>
                <a:cubicBezTo>
                  <a:pt x="2450515" y="1016439"/>
                  <a:pt x="2445635" y="1020767"/>
                  <a:pt x="2435876" y="1024450"/>
                </a:cubicBezTo>
                <a:lnTo>
                  <a:pt x="2435876" y="1095439"/>
                </a:lnTo>
                <a:lnTo>
                  <a:pt x="2438638" y="1095439"/>
                </a:lnTo>
                <a:lnTo>
                  <a:pt x="2456869" y="1070027"/>
                </a:lnTo>
                <a:lnTo>
                  <a:pt x="2489463" y="1093782"/>
                </a:lnTo>
                <a:cubicBezTo>
                  <a:pt x="2492410" y="1095808"/>
                  <a:pt x="2493239" y="1097741"/>
                  <a:pt x="2491949" y="1099583"/>
                </a:cubicBezTo>
                <a:cubicBezTo>
                  <a:pt x="2490845" y="1101240"/>
                  <a:pt x="2488082" y="1102069"/>
                  <a:pt x="2483663" y="1102069"/>
                </a:cubicBezTo>
                <a:lnTo>
                  <a:pt x="2435876" y="1102069"/>
                </a:lnTo>
                <a:lnTo>
                  <a:pt x="2435876" y="1234104"/>
                </a:lnTo>
                <a:lnTo>
                  <a:pt x="2448030" y="1234104"/>
                </a:lnTo>
                <a:lnTo>
                  <a:pt x="2468194" y="1205929"/>
                </a:lnTo>
                <a:lnTo>
                  <a:pt x="2503551" y="1232999"/>
                </a:lnTo>
                <a:cubicBezTo>
                  <a:pt x="2506129" y="1234841"/>
                  <a:pt x="2506865" y="1236590"/>
                  <a:pt x="2505761" y="1238248"/>
                </a:cubicBezTo>
                <a:cubicBezTo>
                  <a:pt x="2504656" y="1239905"/>
                  <a:pt x="2502078" y="1240734"/>
                  <a:pt x="2498026" y="1240734"/>
                </a:cubicBezTo>
                <a:lnTo>
                  <a:pt x="2328701" y="1240734"/>
                </a:lnTo>
                <a:lnTo>
                  <a:pt x="2328701" y="1234104"/>
                </a:lnTo>
                <a:lnTo>
                  <a:pt x="2390851" y="1234104"/>
                </a:lnTo>
                <a:lnTo>
                  <a:pt x="2390851" y="1102069"/>
                </a:lnTo>
                <a:lnTo>
                  <a:pt x="2343893" y="1102069"/>
                </a:lnTo>
                <a:lnTo>
                  <a:pt x="2343893" y="1095439"/>
                </a:lnTo>
                <a:lnTo>
                  <a:pt x="2390851" y="1095439"/>
                </a:lnTo>
                <a:lnTo>
                  <a:pt x="2390851" y="1063397"/>
                </a:lnTo>
                <a:cubicBezTo>
                  <a:pt x="2390851" y="1056215"/>
                  <a:pt x="2390483" y="1036419"/>
                  <a:pt x="2389746" y="1004009"/>
                </a:cubicBezTo>
                <a:close/>
                <a:moveTo>
                  <a:pt x="138389" y="1003180"/>
                </a:moveTo>
                <a:lnTo>
                  <a:pt x="194186" y="1015610"/>
                </a:lnTo>
                <a:cubicBezTo>
                  <a:pt x="197133" y="1015979"/>
                  <a:pt x="198606" y="1017268"/>
                  <a:pt x="198606" y="1019478"/>
                </a:cubicBezTo>
                <a:cubicBezTo>
                  <a:pt x="198606" y="1024818"/>
                  <a:pt x="193910" y="1029145"/>
                  <a:pt x="184518" y="1032460"/>
                </a:cubicBezTo>
                <a:cubicBezTo>
                  <a:pt x="180835" y="1041299"/>
                  <a:pt x="176232" y="1050875"/>
                  <a:pt x="170707" y="1061187"/>
                </a:cubicBezTo>
                <a:lnTo>
                  <a:pt x="203578" y="1061187"/>
                </a:lnTo>
                <a:lnTo>
                  <a:pt x="216560" y="1038537"/>
                </a:lnTo>
                <a:lnTo>
                  <a:pt x="259375" y="1056768"/>
                </a:lnTo>
                <a:cubicBezTo>
                  <a:pt x="260849" y="1057504"/>
                  <a:pt x="261585" y="1058609"/>
                  <a:pt x="261585" y="1060083"/>
                </a:cubicBezTo>
                <a:cubicBezTo>
                  <a:pt x="261769" y="1063950"/>
                  <a:pt x="258547" y="1068553"/>
                  <a:pt x="251917" y="1073894"/>
                </a:cubicBezTo>
                <a:cubicBezTo>
                  <a:pt x="251917" y="1112013"/>
                  <a:pt x="251181" y="1154367"/>
                  <a:pt x="249708" y="1200957"/>
                </a:cubicBezTo>
                <a:cubicBezTo>
                  <a:pt x="248971" y="1217347"/>
                  <a:pt x="244091" y="1229040"/>
                  <a:pt x="235068" y="1236038"/>
                </a:cubicBezTo>
                <a:cubicBezTo>
                  <a:pt x="225308" y="1243772"/>
                  <a:pt x="207721" y="1248468"/>
                  <a:pt x="182309" y="1250125"/>
                </a:cubicBezTo>
                <a:cubicBezTo>
                  <a:pt x="181204" y="1239076"/>
                  <a:pt x="178073" y="1230790"/>
                  <a:pt x="172917" y="1225265"/>
                </a:cubicBezTo>
                <a:cubicBezTo>
                  <a:pt x="167761" y="1219741"/>
                  <a:pt x="157448" y="1213664"/>
                  <a:pt x="141980" y="1207034"/>
                </a:cubicBezTo>
                <a:lnTo>
                  <a:pt x="143361" y="1201510"/>
                </a:lnTo>
                <a:lnTo>
                  <a:pt x="188662" y="1203996"/>
                </a:lnTo>
                <a:cubicBezTo>
                  <a:pt x="194739" y="1204180"/>
                  <a:pt x="198882" y="1203167"/>
                  <a:pt x="201092" y="1200957"/>
                </a:cubicBezTo>
                <a:cubicBezTo>
                  <a:pt x="203118" y="1198932"/>
                  <a:pt x="204315" y="1194880"/>
                  <a:pt x="204683" y="1188803"/>
                </a:cubicBezTo>
                <a:cubicBezTo>
                  <a:pt x="207261" y="1151237"/>
                  <a:pt x="208550" y="1111000"/>
                  <a:pt x="208550" y="1068093"/>
                </a:cubicBezTo>
                <a:lnTo>
                  <a:pt x="166840" y="1068093"/>
                </a:lnTo>
                <a:cubicBezTo>
                  <a:pt x="160763" y="1078958"/>
                  <a:pt x="154226" y="1089086"/>
                  <a:pt x="147228" y="1098478"/>
                </a:cubicBezTo>
                <a:cubicBezTo>
                  <a:pt x="164906" y="1104739"/>
                  <a:pt x="177797" y="1111184"/>
                  <a:pt x="185900" y="1117814"/>
                </a:cubicBezTo>
                <a:cubicBezTo>
                  <a:pt x="193266" y="1123890"/>
                  <a:pt x="196949" y="1130520"/>
                  <a:pt x="196949" y="1137702"/>
                </a:cubicBezTo>
                <a:cubicBezTo>
                  <a:pt x="196949" y="1145804"/>
                  <a:pt x="194370" y="1152710"/>
                  <a:pt x="189214" y="1158419"/>
                </a:cubicBezTo>
                <a:cubicBezTo>
                  <a:pt x="184058" y="1164127"/>
                  <a:pt x="178073" y="1166982"/>
                  <a:pt x="171260" y="1166982"/>
                </a:cubicBezTo>
                <a:cubicBezTo>
                  <a:pt x="165919" y="1166982"/>
                  <a:pt x="161960" y="1166153"/>
                  <a:pt x="159382" y="1164496"/>
                </a:cubicBezTo>
                <a:cubicBezTo>
                  <a:pt x="156436" y="1162654"/>
                  <a:pt x="154594" y="1159524"/>
                  <a:pt x="153857" y="1155104"/>
                </a:cubicBezTo>
                <a:cubicBezTo>
                  <a:pt x="150543" y="1136873"/>
                  <a:pt x="145755" y="1121312"/>
                  <a:pt x="139494" y="1108422"/>
                </a:cubicBezTo>
                <a:cubicBezTo>
                  <a:pt x="132312" y="1117445"/>
                  <a:pt x="125038" y="1125456"/>
                  <a:pt x="117672" y="1132453"/>
                </a:cubicBezTo>
                <a:lnTo>
                  <a:pt x="117672" y="1136321"/>
                </a:lnTo>
                <a:cubicBezTo>
                  <a:pt x="117672" y="1139819"/>
                  <a:pt x="118040" y="1168086"/>
                  <a:pt x="118777" y="1221122"/>
                </a:cubicBezTo>
                <a:cubicBezTo>
                  <a:pt x="118777" y="1224436"/>
                  <a:pt x="116383" y="1226646"/>
                  <a:pt x="111595" y="1227751"/>
                </a:cubicBezTo>
                <a:cubicBezTo>
                  <a:pt x="105886" y="1228856"/>
                  <a:pt x="94929" y="1229961"/>
                  <a:pt x="78724" y="1231066"/>
                </a:cubicBezTo>
                <a:lnTo>
                  <a:pt x="78724" y="1205653"/>
                </a:lnTo>
                <a:lnTo>
                  <a:pt x="60493" y="1205653"/>
                </a:lnTo>
                <a:lnTo>
                  <a:pt x="60493" y="1220017"/>
                </a:lnTo>
                <a:cubicBezTo>
                  <a:pt x="60493" y="1224436"/>
                  <a:pt x="59757" y="1227751"/>
                  <a:pt x="58284" y="1229961"/>
                </a:cubicBezTo>
                <a:cubicBezTo>
                  <a:pt x="56995" y="1231987"/>
                  <a:pt x="54509" y="1233552"/>
                  <a:pt x="50826" y="1234657"/>
                </a:cubicBezTo>
                <a:cubicBezTo>
                  <a:pt x="43091" y="1236130"/>
                  <a:pt x="31950" y="1237327"/>
                  <a:pt x="17402" y="1238248"/>
                </a:cubicBezTo>
                <a:cubicBezTo>
                  <a:pt x="18507" y="1186870"/>
                  <a:pt x="19060" y="1157406"/>
                  <a:pt x="19060" y="1149856"/>
                </a:cubicBezTo>
                <a:lnTo>
                  <a:pt x="19060" y="1118642"/>
                </a:lnTo>
                <a:cubicBezTo>
                  <a:pt x="19060" y="1101332"/>
                  <a:pt x="18691" y="1078590"/>
                  <a:pt x="17955" y="1050415"/>
                </a:cubicBezTo>
                <a:lnTo>
                  <a:pt x="46130" y="1056768"/>
                </a:lnTo>
                <a:cubicBezTo>
                  <a:pt x="45761" y="1037800"/>
                  <a:pt x="44472" y="1020214"/>
                  <a:pt x="42263" y="1004009"/>
                </a:cubicBezTo>
                <a:lnTo>
                  <a:pt x="88945" y="1010638"/>
                </a:lnTo>
                <a:cubicBezTo>
                  <a:pt x="92812" y="1011191"/>
                  <a:pt x="94745" y="1012848"/>
                  <a:pt x="94745" y="1015610"/>
                </a:cubicBezTo>
                <a:cubicBezTo>
                  <a:pt x="94745" y="1017452"/>
                  <a:pt x="93917" y="1019017"/>
                  <a:pt x="92259" y="1020306"/>
                </a:cubicBezTo>
                <a:cubicBezTo>
                  <a:pt x="90418" y="1021595"/>
                  <a:pt x="87379" y="1022976"/>
                  <a:pt x="83144" y="1024450"/>
                </a:cubicBezTo>
                <a:cubicBezTo>
                  <a:pt x="75594" y="1038261"/>
                  <a:pt x="67675" y="1050046"/>
                  <a:pt x="59389" y="1059806"/>
                </a:cubicBezTo>
                <a:lnTo>
                  <a:pt x="62703" y="1060359"/>
                </a:lnTo>
                <a:lnTo>
                  <a:pt x="73752" y="1060359"/>
                </a:lnTo>
                <a:lnTo>
                  <a:pt x="86182" y="1040471"/>
                </a:lnTo>
                <a:lnTo>
                  <a:pt x="124025" y="1057044"/>
                </a:lnTo>
                <a:cubicBezTo>
                  <a:pt x="126787" y="1057965"/>
                  <a:pt x="128169" y="1059438"/>
                  <a:pt x="128169" y="1061464"/>
                </a:cubicBezTo>
                <a:cubicBezTo>
                  <a:pt x="128169" y="1064410"/>
                  <a:pt x="124670" y="1069290"/>
                  <a:pt x="117672" y="1076104"/>
                </a:cubicBezTo>
                <a:lnTo>
                  <a:pt x="117672" y="1112842"/>
                </a:lnTo>
                <a:cubicBezTo>
                  <a:pt x="125590" y="1087613"/>
                  <a:pt x="131391" y="1062937"/>
                  <a:pt x="135074" y="1038813"/>
                </a:cubicBezTo>
                <a:cubicBezTo>
                  <a:pt x="137284" y="1023713"/>
                  <a:pt x="138389" y="1011835"/>
                  <a:pt x="138389" y="1003180"/>
                </a:cubicBezTo>
                <a:close/>
                <a:moveTo>
                  <a:pt x="2162137" y="1002904"/>
                </a:moveTo>
                <a:lnTo>
                  <a:pt x="2209371" y="1036327"/>
                </a:lnTo>
                <a:cubicBezTo>
                  <a:pt x="2212686" y="1038721"/>
                  <a:pt x="2214343" y="1040931"/>
                  <a:pt x="2214343" y="1042957"/>
                </a:cubicBezTo>
                <a:cubicBezTo>
                  <a:pt x="2214343" y="1048849"/>
                  <a:pt x="2207161" y="1051520"/>
                  <a:pt x="2192798" y="1050967"/>
                </a:cubicBezTo>
                <a:cubicBezTo>
                  <a:pt x="2174567" y="1061832"/>
                  <a:pt x="2151548" y="1072513"/>
                  <a:pt x="2123741" y="1083009"/>
                </a:cubicBezTo>
                <a:lnTo>
                  <a:pt x="2126780" y="1083285"/>
                </a:lnTo>
                <a:cubicBezTo>
                  <a:pt x="2130831" y="1083838"/>
                  <a:pt x="2132857" y="1085403"/>
                  <a:pt x="2132857" y="1087981"/>
                </a:cubicBezTo>
                <a:cubicBezTo>
                  <a:pt x="2132857" y="1092585"/>
                  <a:pt x="2127977" y="1097005"/>
                  <a:pt x="2118217" y="1101240"/>
                </a:cubicBezTo>
                <a:lnTo>
                  <a:pt x="2118217" y="1147370"/>
                </a:lnTo>
                <a:cubicBezTo>
                  <a:pt x="2118217" y="1164311"/>
                  <a:pt x="2118585" y="1187146"/>
                  <a:pt x="2119322" y="1215873"/>
                </a:cubicBezTo>
                <a:cubicBezTo>
                  <a:pt x="2119875" y="1237603"/>
                  <a:pt x="2098697" y="1249941"/>
                  <a:pt x="2055790" y="1252888"/>
                </a:cubicBezTo>
                <a:cubicBezTo>
                  <a:pt x="2053765" y="1239260"/>
                  <a:pt x="2049989" y="1229869"/>
                  <a:pt x="2044465" y="1224713"/>
                </a:cubicBezTo>
                <a:cubicBezTo>
                  <a:pt x="2038572" y="1219372"/>
                  <a:pt x="2025866" y="1213848"/>
                  <a:pt x="2006346" y="1208139"/>
                </a:cubicBezTo>
                <a:lnTo>
                  <a:pt x="2007451" y="1203720"/>
                </a:lnTo>
                <a:lnTo>
                  <a:pt x="2058553" y="1205653"/>
                </a:lnTo>
                <a:cubicBezTo>
                  <a:pt x="2068865" y="1206390"/>
                  <a:pt x="2073929" y="1201694"/>
                  <a:pt x="2073745" y="1191566"/>
                </a:cubicBezTo>
                <a:lnTo>
                  <a:pt x="2073745" y="1137978"/>
                </a:lnTo>
                <a:cubicBezTo>
                  <a:pt x="2073745" y="1117537"/>
                  <a:pt x="2073192" y="1097097"/>
                  <a:pt x="2072087" y="1076656"/>
                </a:cubicBezTo>
                <a:lnTo>
                  <a:pt x="2104682" y="1080799"/>
                </a:lnTo>
                <a:lnTo>
                  <a:pt x="2144458" y="1031631"/>
                </a:lnTo>
                <a:lnTo>
                  <a:pt x="1980381" y="1031631"/>
                </a:lnTo>
                <a:lnTo>
                  <a:pt x="1980381" y="1025002"/>
                </a:lnTo>
                <a:lnTo>
                  <a:pt x="2139763" y="1025002"/>
                </a:lnTo>
                <a:close/>
                <a:moveTo>
                  <a:pt x="939851" y="1002904"/>
                </a:moveTo>
                <a:lnTo>
                  <a:pt x="997582" y="1007047"/>
                </a:lnTo>
                <a:cubicBezTo>
                  <a:pt x="1000896" y="1007416"/>
                  <a:pt x="1002554" y="1008613"/>
                  <a:pt x="1002554" y="1010638"/>
                </a:cubicBezTo>
                <a:cubicBezTo>
                  <a:pt x="1002554" y="1015794"/>
                  <a:pt x="997490" y="1020767"/>
                  <a:pt x="987361" y="1025554"/>
                </a:cubicBezTo>
                <a:lnTo>
                  <a:pt x="987361" y="1032736"/>
                </a:lnTo>
                <a:cubicBezTo>
                  <a:pt x="987361" y="1050415"/>
                  <a:pt x="986625" y="1067541"/>
                  <a:pt x="985151" y="1084114"/>
                </a:cubicBezTo>
                <a:lnTo>
                  <a:pt x="1040120" y="1084114"/>
                </a:lnTo>
                <a:lnTo>
                  <a:pt x="1060837" y="1055111"/>
                </a:lnTo>
                <a:lnTo>
                  <a:pt x="1097299" y="1081904"/>
                </a:lnTo>
                <a:cubicBezTo>
                  <a:pt x="1100429" y="1084114"/>
                  <a:pt x="1101350" y="1086232"/>
                  <a:pt x="1100061" y="1088257"/>
                </a:cubicBezTo>
                <a:cubicBezTo>
                  <a:pt x="1098588" y="1090283"/>
                  <a:pt x="1095365" y="1091296"/>
                  <a:pt x="1090393" y="1091296"/>
                </a:cubicBezTo>
                <a:lnTo>
                  <a:pt x="992333" y="1091296"/>
                </a:lnTo>
                <a:cubicBezTo>
                  <a:pt x="1002646" y="1117261"/>
                  <a:pt x="1016181" y="1138530"/>
                  <a:pt x="1032939" y="1155104"/>
                </a:cubicBezTo>
                <a:cubicBezTo>
                  <a:pt x="1049512" y="1171862"/>
                  <a:pt x="1074096" y="1186962"/>
                  <a:pt x="1106691" y="1200405"/>
                </a:cubicBezTo>
                <a:lnTo>
                  <a:pt x="1105033" y="1204548"/>
                </a:lnTo>
                <a:cubicBezTo>
                  <a:pt x="1093800" y="1206574"/>
                  <a:pt x="1084040" y="1211454"/>
                  <a:pt x="1075753" y="1219188"/>
                </a:cubicBezTo>
                <a:cubicBezTo>
                  <a:pt x="1067283" y="1226738"/>
                  <a:pt x="1058812" y="1238432"/>
                  <a:pt x="1050341" y="1254269"/>
                </a:cubicBezTo>
                <a:cubicBezTo>
                  <a:pt x="1028427" y="1231987"/>
                  <a:pt x="1012866" y="1209060"/>
                  <a:pt x="1003659" y="1185489"/>
                </a:cubicBezTo>
                <a:cubicBezTo>
                  <a:pt x="994635" y="1162470"/>
                  <a:pt x="988650" y="1131072"/>
                  <a:pt x="985704" y="1091296"/>
                </a:cubicBezTo>
                <a:lnTo>
                  <a:pt x="984323" y="1091296"/>
                </a:lnTo>
                <a:cubicBezTo>
                  <a:pt x="979351" y="1135308"/>
                  <a:pt x="966000" y="1169283"/>
                  <a:pt x="944270" y="1193223"/>
                </a:cubicBezTo>
                <a:cubicBezTo>
                  <a:pt x="923461" y="1216242"/>
                  <a:pt x="888841" y="1236314"/>
                  <a:pt x="840410" y="1253440"/>
                </a:cubicBezTo>
                <a:lnTo>
                  <a:pt x="838752" y="1250125"/>
                </a:lnTo>
                <a:cubicBezTo>
                  <a:pt x="871163" y="1226738"/>
                  <a:pt x="894734" y="1203812"/>
                  <a:pt x="909466" y="1181345"/>
                </a:cubicBezTo>
                <a:cubicBezTo>
                  <a:pt x="925487" y="1156853"/>
                  <a:pt x="935339" y="1126837"/>
                  <a:pt x="939022" y="1091296"/>
                </a:cubicBezTo>
                <a:lnTo>
                  <a:pt x="845658" y="1091296"/>
                </a:lnTo>
                <a:lnTo>
                  <a:pt x="845658" y="1084114"/>
                </a:lnTo>
                <a:lnTo>
                  <a:pt x="939851" y="1084114"/>
                </a:lnTo>
                <a:cubicBezTo>
                  <a:pt x="940771" y="1072513"/>
                  <a:pt x="941232" y="1061095"/>
                  <a:pt x="941232" y="1049862"/>
                </a:cubicBezTo>
                <a:cubicBezTo>
                  <a:pt x="941232" y="1033289"/>
                  <a:pt x="940771" y="1017636"/>
                  <a:pt x="939851" y="1002904"/>
                </a:cubicBezTo>
                <a:close/>
                <a:moveTo>
                  <a:pt x="1507903" y="1002075"/>
                </a:moveTo>
                <a:lnTo>
                  <a:pt x="1557899" y="1005390"/>
                </a:lnTo>
                <a:cubicBezTo>
                  <a:pt x="1561582" y="1005758"/>
                  <a:pt x="1563700" y="1007139"/>
                  <a:pt x="1564253" y="1009533"/>
                </a:cubicBezTo>
                <a:cubicBezTo>
                  <a:pt x="1563884" y="1013216"/>
                  <a:pt x="1559833" y="1016715"/>
                  <a:pt x="1552099" y="1020030"/>
                </a:cubicBezTo>
                <a:lnTo>
                  <a:pt x="1552099" y="1055387"/>
                </a:lnTo>
                <a:lnTo>
                  <a:pt x="1569777" y="1055387"/>
                </a:lnTo>
                <a:lnTo>
                  <a:pt x="1569777" y="1053729"/>
                </a:lnTo>
                <a:cubicBezTo>
                  <a:pt x="1569777" y="1034762"/>
                  <a:pt x="1569409" y="1017544"/>
                  <a:pt x="1568672" y="1002075"/>
                </a:cubicBezTo>
                <a:lnTo>
                  <a:pt x="1617288" y="1004561"/>
                </a:lnTo>
                <a:cubicBezTo>
                  <a:pt x="1621339" y="1005114"/>
                  <a:pt x="1623549" y="1006403"/>
                  <a:pt x="1623917" y="1008428"/>
                </a:cubicBezTo>
                <a:cubicBezTo>
                  <a:pt x="1623917" y="1012296"/>
                  <a:pt x="1620142" y="1015887"/>
                  <a:pt x="1612592" y="1019201"/>
                </a:cubicBezTo>
                <a:lnTo>
                  <a:pt x="1612592" y="1053729"/>
                </a:lnTo>
                <a:lnTo>
                  <a:pt x="1625851" y="1034670"/>
                </a:lnTo>
                <a:lnTo>
                  <a:pt x="1653749" y="1055111"/>
                </a:lnTo>
                <a:cubicBezTo>
                  <a:pt x="1656143" y="1056768"/>
                  <a:pt x="1656880" y="1058333"/>
                  <a:pt x="1655959" y="1059806"/>
                </a:cubicBezTo>
                <a:cubicBezTo>
                  <a:pt x="1655039" y="1061279"/>
                  <a:pt x="1652645" y="1062016"/>
                  <a:pt x="1648777" y="1062016"/>
                </a:cubicBezTo>
                <a:lnTo>
                  <a:pt x="1612592" y="1062016"/>
                </a:lnTo>
                <a:lnTo>
                  <a:pt x="1612592" y="1117537"/>
                </a:lnTo>
                <a:lnTo>
                  <a:pt x="1613973" y="1117537"/>
                </a:lnTo>
                <a:lnTo>
                  <a:pt x="1630547" y="1094334"/>
                </a:lnTo>
                <a:lnTo>
                  <a:pt x="1662036" y="1118090"/>
                </a:lnTo>
                <a:cubicBezTo>
                  <a:pt x="1664062" y="1119563"/>
                  <a:pt x="1664614" y="1120944"/>
                  <a:pt x="1663694" y="1122233"/>
                </a:cubicBezTo>
                <a:cubicBezTo>
                  <a:pt x="1662773" y="1123522"/>
                  <a:pt x="1660747" y="1124167"/>
                  <a:pt x="1657617" y="1124167"/>
                </a:cubicBezTo>
                <a:lnTo>
                  <a:pt x="1612592" y="1124167"/>
                </a:lnTo>
                <a:cubicBezTo>
                  <a:pt x="1612592" y="1131349"/>
                  <a:pt x="1612776" y="1154091"/>
                  <a:pt x="1613144" y="1192394"/>
                </a:cubicBezTo>
                <a:cubicBezTo>
                  <a:pt x="1613144" y="1197182"/>
                  <a:pt x="1611579" y="1200037"/>
                  <a:pt x="1608449" y="1200957"/>
                </a:cubicBezTo>
                <a:cubicBezTo>
                  <a:pt x="1593164" y="1204088"/>
                  <a:pt x="1579905" y="1205469"/>
                  <a:pt x="1568672" y="1205101"/>
                </a:cubicBezTo>
                <a:cubicBezTo>
                  <a:pt x="1569409" y="1174900"/>
                  <a:pt x="1569777" y="1147922"/>
                  <a:pt x="1569777" y="1124167"/>
                </a:cubicBezTo>
                <a:lnTo>
                  <a:pt x="1547403" y="1124167"/>
                </a:lnTo>
                <a:cubicBezTo>
                  <a:pt x="1543720" y="1142398"/>
                  <a:pt x="1536906" y="1157590"/>
                  <a:pt x="1526962" y="1169744"/>
                </a:cubicBezTo>
                <a:cubicBezTo>
                  <a:pt x="1518123" y="1180609"/>
                  <a:pt x="1504680" y="1191289"/>
                  <a:pt x="1486633" y="1201786"/>
                </a:cubicBezTo>
                <a:cubicBezTo>
                  <a:pt x="1497498" y="1206574"/>
                  <a:pt x="1516558" y="1209060"/>
                  <a:pt x="1543812" y="1209244"/>
                </a:cubicBezTo>
                <a:cubicBezTo>
                  <a:pt x="1578616" y="1209612"/>
                  <a:pt x="1619590" y="1207311"/>
                  <a:pt x="1666732" y="1202338"/>
                </a:cubicBezTo>
                <a:lnTo>
                  <a:pt x="1666456" y="1206482"/>
                </a:lnTo>
                <a:cubicBezTo>
                  <a:pt x="1659826" y="1210533"/>
                  <a:pt x="1655223" y="1215137"/>
                  <a:pt x="1652645" y="1220293"/>
                </a:cubicBezTo>
                <a:cubicBezTo>
                  <a:pt x="1650435" y="1225081"/>
                  <a:pt x="1648869" y="1233184"/>
                  <a:pt x="1647949" y="1244601"/>
                </a:cubicBezTo>
                <a:cubicBezTo>
                  <a:pt x="1613329" y="1246626"/>
                  <a:pt x="1581287" y="1247455"/>
                  <a:pt x="1551822" y="1247087"/>
                </a:cubicBezTo>
                <a:cubicBezTo>
                  <a:pt x="1526962" y="1246719"/>
                  <a:pt x="1507718" y="1242944"/>
                  <a:pt x="1494091" y="1235762"/>
                </a:cubicBezTo>
                <a:cubicBezTo>
                  <a:pt x="1479912" y="1228211"/>
                  <a:pt x="1469415" y="1215781"/>
                  <a:pt x="1462602" y="1198471"/>
                </a:cubicBezTo>
                <a:cubicBezTo>
                  <a:pt x="1452842" y="1213572"/>
                  <a:pt x="1442161" y="1227659"/>
                  <a:pt x="1430560" y="1240734"/>
                </a:cubicBezTo>
                <a:cubicBezTo>
                  <a:pt x="1430560" y="1248836"/>
                  <a:pt x="1428350" y="1252888"/>
                  <a:pt x="1423930" y="1252888"/>
                </a:cubicBezTo>
                <a:cubicBezTo>
                  <a:pt x="1422457" y="1252888"/>
                  <a:pt x="1420892" y="1251230"/>
                  <a:pt x="1419234" y="1247916"/>
                </a:cubicBezTo>
                <a:lnTo>
                  <a:pt x="1396031" y="1201510"/>
                </a:lnTo>
                <a:cubicBezTo>
                  <a:pt x="1410027" y="1198011"/>
                  <a:pt x="1421813" y="1193775"/>
                  <a:pt x="1431388" y="1188803"/>
                </a:cubicBezTo>
                <a:lnTo>
                  <a:pt x="1431388" y="1108422"/>
                </a:lnTo>
                <a:lnTo>
                  <a:pt x="1404042" y="1108422"/>
                </a:lnTo>
                <a:lnTo>
                  <a:pt x="1404042" y="1101793"/>
                </a:lnTo>
                <a:lnTo>
                  <a:pt x="1426692" y="1101793"/>
                </a:lnTo>
                <a:lnTo>
                  <a:pt x="1437741" y="1081076"/>
                </a:lnTo>
                <a:lnTo>
                  <a:pt x="1478347" y="1096544"/>
                </a:lnTo>
                <a:cubicBezTo>
                  <a:pt x="1481293" y="1097833"/>
                  <a:pt x="1482766" y="1099307"/>
                  <a:pt x="1482766" y="1100964"/>
                </a:cubicBezTo>
                <a:cubicBezTo>
                  <a:pt x="1482766" y="1105015"/>
                  <a:pt x="1479175" y="1109711"/>
                  <a:pt x="1471993" y="1115051"/>
                </a:cubicBezTo>
                <a:lnTo>
                  <a:pt x="1471993" y="1181898"/>
                </a:lnTo>
                <a:lnTo>
                  <a:pt x="1483245" y="1198307"/>
                </a:lnTo>
                <a:lnTo>
                  <a:pt x="1483042" y="1198748"/>
                </a:lnTo>
                <a:lnTo>
                  <a:pt x="1485252" y="1201234"/>
                </a:lnTo>
                <a:lnTo>
                  <a:pt x="1483245" y="1198307"/>
                </a:lnTo>
                <a:lnTo>
                  <a:pt x="1499340" y="1163391"/>
                </a:lnTo>
                <a:cubicBezTo>
                  <a:pt x="1503023" y="1152342"/>
                  <a:pt x="1505601" y="1139267"/>
                  <a:pt x="1507074" y="1124167"/>
                </a:cubicBezTo>
                <a:lnTo>
                  <a:pt x="1477518" y="1124167"/>
                </a:lnTo>
                <a:lnTo>
                  <a:pt x="1477518" y="1117537"/>
                </a:lnTo>
                <a:lnTo>
                  <a:pt x="1507626" y="1117537"/>
                </a:lnTo>
                <a:cubicBezTo>
                  <a:pt x="1508547" y="1102805"/>
                  <a:pt x="1509008" y="1086600"/>
                  <a:pt x="1509008" y="1068922"/>
                </a:cubicBezTo>
                <a:lnTo>
                  <a:pt x="1509008" y="1062016"/>
                </a:lnTo>
                <a:lnTo>
                  <a:pt x="1483595" y="1062016"/>
                </a:lnTo>
                <a:lnTo>
                  <a:pt x="1483595" y="1055387"/>
                </a:lnTo>
                <a:lnTo>
                  <a:pt x="1509008" y="1055387"/>
                </a:lnTo>
                <a:lnTo>
                  <a:pt x="1509008" y="1046824"/>
                </a:lnTo>
                <a:cubicBezTo>
                  <a:pt x="1509008" y="1035406"/>
                  <a:pt x="1508639" y="1020490"/>
                  <a:pt x="1507903" y="1002075"/>
                </a:cubicBezTo>
                <a:close/>
                <a:moveTo>
                  <a:pt x="3393262" y="1001799"/>
                </a:moveTo>
                <a:cubicBezTo>
                  <a:pt x="3424936" y="1006035"/>
                  <a:pt x="3440773" y="1015058"/>
                  <a:pt x="3440773" y="1028869"/>
                </a:cubicBezTo>
                <a:cubicBezTo>
                  <a:pt x="3440773" y="1034946"/>
                  <a:pt x="3438011" y="1040379"/>
                  <a:pt x="3432486" y="1045166"/>
                </a:cubicBezTo>
                <a:cubicBezTo>
                  <a:pt x="3427145" y="1049770"/>
                  <a:pt x="3421069" y="1052072"/>
                  <a:pt x="3414255" y="1052072"/>
                </a:cubicBezTo>
                <a:cubicBezTo>
                  <a:pt x="3409283" y="1052072"/>
                  <a:pt x="3405600" y="1051151"/>
                  <a:pt x="3403206" y="1049310"/>
                </a:cubicBezTo>
                <a:cubicBezTo>
                  <a:pt x="3400444" y="1047284"/>
                  <a:pt x="3398879" y="1043877"/>
                  <a:pt x="3398511" y="1039089"/>
                </a:cubicBezTo>
                <a:cubicBezTo>
                  <a:pt x="3397405" y="1023989"/>
                  <a:pt x="3395196" y="1012204"/>
                  <a:pt x="3391881" y="1003733"/>
                </a:cubicBezTo>
                <a:close/>
                <a:moveTo>
                  <a:pt x="2269312" y="1001799"/>
                </a:moveTo>
                <a:cubicBezTo>
                  <a:pt x="2300986" y="1006035"/>
                  <a:pt x="2316823" y="1015058"/>
                  <a:pt x="2316823" y="1028869"/>
                </a:cubicBezTo>
                <a:cubicBezTo>
                  <a:pt x="2316823" y="1034946"/>
                  <a:pt x="2314061" y="1040379"/>
                  <a:pt x="2308536" y="1045166"/>
                </a:cubicBezTo>
                <a:cubicBezTo>
                  <a:pt x="2303196" y="1049770"/>
                  <a:pt x="2297119" y="1052072"/>
                  <a:pt x="2290305" y="1052072"/>
                </a:cubicBezTo>
                <a:cubicBezTo>
                  <a:pt x="2285333" y="1052072"/>
                  <a:pt x="2281650" y="1051151"/>
                  <a:pt x="2279256" y="1049310"/>
                </a:cubicBezTo>
                <a:cubicBezTo>
                  <a:pt x="2276494" y="1047284"/>
                  <a:pt x="2274929" y="1043877"/>
                  <a:pt x="2274560" y="1039089"/>
                </a:cubicBezTo>
                <a:cubicBezTo>
                  <a:pt x="2273455" y="1023989"/>
                  <a:pt x="2271246" y="1012204"/>
                  <a:pt x="2267931" y="1003733"/>
                </a:cubicBezTo>
                <a:close/>
                <a:moveTo>
                  <a:pt x="2897305" y="1000970"/>
                </a:moveTo>
                <a:cubicBezTo>
                  <a:pt x="2920508" y="1002259"/>
                  <a:pt x="2936989" y="1005206"/>
                  <a:pt x="2946749" y="1009810"/>
                </a:cubicBezTo>
                <a:cubicBezTo>
                  <a:pt x="2955773" y="1014229"/>
                  <a:pt x="2960284" y="1020767"/>
                  <a:pt x="2960284" y="1029422"/>
                </a:cubicBezTo>
                <a:cubicBezTo>
                  <a:pt x="2960284" y="1037156"/>
                  <a:pt x="2957338" y="1043877"/>
                  <a:pt x="2951445" y="1049586"/>
                </a:cubicBezTo>
                <a:cubicBezTo>
                  <a:pt x="2945552" y="1055295"/>
                  <a:pt x="2938278" y="1058149"/>
                  <a:pt x="2929623" y="1058149"/>
                </a:cubicBezTo>
                <a:cubicBezTo>
                  <a:pt x="2922810" y="1058149"/>
                  <a:pt x="2917930" y="1056952"/>
                  <a:pt x="2914983" y="1054558"/>
                </a:cubicBezTo>
                <a:cubicBezTo>
                  <a:pt x="2912221" y="1052348"/>
                  <a:pt x="2910287" y="1048389"/>
                  <a:pt x="2909182" y="1042680"/>
                </a:cubicBezTo>
                <a:cubicBezTo>
                  <a:pt x="2906605" y="1028133"/>
                  <a:pt x="2902001" y="1015058"/>
                  <a:pt x="2895371" y="1003456"/>
                </a:cubicBezTo>
                <a:close/>
                <a:moveTo>
                  <a:pt x="1326289" y="1000970"/>
                </a:moveTo>
                <a:lnTo>
                  <a:pt x="1371867" y="1019754"/>
                </a:lnTo>
                <a:cubicBezTo>
                  <a:pt x="1373524" y="1020490"/>
                  <a:pt x="1374353" y="1021779"/>
                  <a:pt x="1374353" y="1023621"/>
                </a:cubicBezTo>
                <a:cubicBezTo>
                  <a:pt x="1374353" y="1027488"/>
                  <a:pt x="1370762" y="1032184"/>
                  <a:pt x="1363580" y="1037708"/>
                </a:cubicBezTo>
                <a:lnTo>
                  <a:pt x="1363580" y="1109527"/>
                </a:lnTo>
                <a:cubicBezTo>
                  <a:pt x="1363580" y="1143226"/>
                  <a:pt x="1364409" y="1185397"/>
                  <a:pt x="1366066" y="1236038"/>
                </a:cubicBezTo>
                <a:cubicBezTo>
                  <a:pt x="1366250" y="1243220"/>
                  <a:pt x="1363396" y="1247455"/>
                  <a:pt x="1357503" y="1248744"/>
                </a:cubicBezTo>
                <a:cubicBezTo>
                  <a:pt x="1348848" y="1250586"/>
                  <a:pt x="1336602" y="1251691"/>
                  <a:pt x="1320765" y="1252059"/>
                </a:cubicBezTo>
                <a:lnTo>
                  <a:pt x="1320765" y="1229961"/>
                </a:lnTo>
                <a:lnTo>
                  <a:pt x="1175747" y="1229961"/>
                </a:lnTo>
                <a:lnTo>
                  <a:pt x="1175747" y="1239076"/>
                </a:lnTo>
                <a:cubicBezTo>
                  <a:pt x="1175747" y="1245153"/>
                  <a:pt x="1172893" y="1248560"/>
                  <a:pt x="1167184" y="1249297"/>
                </a:cubicBezTo>
                <a:cubicBezTo>
                  <a:pt x="1156687" y="1250954"/>
                  <a:pt x="1144810" y="1251783"/>
                  <a:pt x="1131551" y="1251783"/>
                </a:cubicBezTo>
                <a:cubicBezTo>
                  <a:pt x="1132656" y="1218267"/>
                  <a:pt x="1133208" y="1183463"/>
                  <a:pt x="1133208" y="1147370"/>
                </a:cubicBezTo>
                <a:lnTo>
                  <a:pt x="1133208" y="1075827"/>
                </a:lnTo>
                <a:cubicBezTo>
                  <a:pt x="1133208" y="1049494"/>
                  <a:pt x="1132840" y="1027764"/>
                  <a:pt x="1132103" y="1010638"/>
                </a:cubicBezTo>
                <a:lnTo>
                  <a:pt x="1186796" y="1024173"/>
                </a:lnTo>
                <a:lnTo>
                  <a:pt x="1313031" y="1024173"/>
                </a:lnTo>
                <a:close/>
                <a:moveTo>
                  <a:pt x="2623842" y="1000142"/>
                </a:moveTo>
                <a:lnTo>
                  <a:pt x="2686821" y="1013953"/>
                </a:lnTo>
                <a:cubicBezTo>
                  <a:pt x="2689768" y="1014505"/>
                  <a:pt x="2691241" y="1015610"/>
                  <a:pt x="2691241" y="1017268"/>
                </a:cubicBezTo>
                <a:cubicBezTo>
                  <a:pt x="2691241" y="1022424"/>
                  <a:pt x="2686453" y="1025923"/>
                  <a:pt x="2676877" y="1027764"/>
                </a:cubicBezTo>
                <a:cubicBezTo>
                  <a:pt x="2676509" y="1028317"/>
                  <a:pt x="2676141" y="1028777"/>
                  <a:pt x="2675773" y="1029145"/>
                </a:cubicBezTo>
                <a:cubicBezTo>
                  <a:pt x="2703211" y="1048297"/>
                  <a:pt x="2741146" y="1060359"/>
                  <a:pt x="2789577" y="1065331"/>
                </a:cubicBezTo>
                <a:lnTo>
                  <a:pt x="2788472" y="1069474"/>
                </a:lnTo>
                <a:cubicBezTo>
                  <a:pt x="2775029" y="1073894"/>
                  <a:pt x="2763243" y="1090375"/>
                  <a:pt x="2753115" y="1118919"/>
                </a:cubicBezTo>
                <a:cubicBezTo>
                  <a:pt x="2730649" y="1107685"/>
                  <a:pt x="2713155" y="1096268"/>
                  <a:pt x="2700633" y="1084667"/>
                </a:cubicBezTo>
                <a:cubicBezTo>
                  <a:pt x="2688295" y="1073249"/>
                  <a:pt x="2677153" y="1058425"/>
                  <a:pt x="2667209" y="1040194"/>
                </a:cubicBezTo>
                <a:cubicBezTo>
                  <a:pt x="2650452" y="1060267"/>
                  <a:pt x="2630840" y="1077208"/>
                  <a:pt x="2608373" y="1091020"/>
                </a:cubicBezTo>
                <a:cubicBezTo>
                  <a:pt x="2587749" y="1103726"/>
                  <a:pt x="2561968" y="1115604"/>
                  <a:pt x="2531031" y="1126653"/>
                </a:cubicBezTo>
                <a:lnTo>
                  <a:pt x="2528821" y="1122786"/>
                </a:lnTo>
                <a:cubicBezTo>
                  <a:pt x="2562152" y="1095716"/>
                  <a:pt x="2587288" y="1069014"/>
                  <a:pt x="2604230" y="1042680"/>
                </a:cubicBezTo>
                <a:cubicBezTo>
                  <a:pt x="2613621" y="1027764"/>
                  <a:pt x="2620159" y="1013585"/>
                  <a:pt x="2623842" y="1000142"/>
                </a:cubicBezTo>
                <a:close/>
                <a:moveTo>
                  <a:pt x="354121" y="999865"/>
                </a:moveTo>
                <a:lnTo>
                  <a:pt x="410747" y="1012296"/>
                </a:lnTo>
                <a:cubicBezTo>
                  <a:pt x="413693" y="1013032"/>
                  <a:pt x="415166" y="1014413"/>
                  <a:pt x="415166" y="1016439"/>
                </a:cubicBezTo>
                <a:cubicBezTo>
                  <a:pt x="415166" y="1021411"/>
                  <a:pt x="408905" y="1025554"/>
                  <a:pt x="396383" y="1028869"/>
                </a:cubicBezTo>
                <a:cubicBezTo>
                  <a:pt x="393989" y="1034394"/>
                  <a:pt x="391595" y="1039918"/>
                  <a:pt x="389201" y="1045443"/>
                </a:cubicBezTo>
                <a:lnTo>
                  <a:pt x="478974" y="1045443"/>
                </a:lnTo>
                <a:lnTo>
                  <a:pt x="498310" y="1018373"/>
                </a:lnTo>
                <a:lnTo>
                  <a:pt x="533667" y="1044061"/>
                </a:lnTo>
                <a:cubicBezTo>
                  <a:pt x="536429" y="1046087"/>
                  <a:pt x="537258" y="1047929"/>
                  <a:pt x="536153" y="1049586"/>
                </a:cubicBezTo>
                <a:cubicBezTo>
                  <a:pt x="535048" y="1051243"/>
                  <a:pt x="532286" y="1052072"/>
                  <a:pt x="527866" y="1052072"/>
                </a:cubicBezTo>
                <a:lnTo>
                  <a:pt x="386163" y="1052072"/>
                </a:lnTo>
                <a:cubicBezTo>
                  <a:pt x="375298" y="1075827"/>
                  <a:pt x="362499" y="1100964"/>
                  <a:pt x="347767" y="1127481"/>
                </a:cubicBezTo>
                <a:lnTo>
                  <a:pt x="394449" y="1127481"/>
                </a:lnTo>
                <a:lnTo>
                  <a:pt x="394449" y="1125824"/>
                </a:lnTo>
                <a:cubicBezTo>
                  <a:pt x="394449" y="1113486"/>
                  <a:pt x="394081" y="1095163"/>
                  <a:pt x="393344" y="1070855"/>
                </a:cubicBezTo>
                <a:lnTo>
                  <a:pt x="442513" y="1074723"/>
                </a:lnTo>
                <a:cubicBezTo>
                  <a:pt x="448589" y="1075091"/>
                  <a:pt x="451628" y="1076472"/>
                  <a:pt x="451628" y="1078866"/>
                </a:cubicBezTo>
                <a:cubicBezTo>
                  <a:pt x="451628" y="1082181"/>
                  <a:pt x="447761" y="1086324"/>
                  <a:pt x="440026" y="1091296"/>
                </a:cubicBezTo>
                <a:lnTo>
                  <a:pt x="440026" y="1127481"/>
                </a:lnTo>
                <a:lnTo>
                  <a:pt x="457429" y="1127481"/>
                </a:lnTo>
                <a:lnTo>
                  <a:pt x="478698" y="1097649"/>
                </a:lnTo>
                <a:lnTo>
                  <a:pt x="517646" y="1126653"/>
                </a:lnTo>
                <a:cubicBezTo>
                  <a:pt x="519119" y="1127758"/>
                  <a:pt x="519856" y="1129047"/>
                  <a:pt x="519856" y="1130520"/>
                </a:cubicBezTo>
                <a:cubicBezTo>
                  <a:pt x="519487" y="1132730"/>
                  <a:pt x="515988" y="1133927"/>
                  <a:pt x="509359" y="1134111"/>
                </a:cubicBezTo>
                <a:lnTo>
                  <a:pt x="440026" y="1134111"/>
                </a:lnTo>
                <a:lnTo>
                  <a:pt x="440026" y="1150684"/>
                </a:lnTo>
                <a:cubicBezTo>
                  <a:pt x="440026" y="1169099"/>
                  <a:pt x="440395" y="1191842"/>
                  <a:pt x="441131" y="1218912"/>
                </a:cubicBezTo>
                <a:cubicBezTo>
                  <a:pt x="441500" y="1228488"/>
                  <a:pt x="437725" y="1235762"/>
                  <a:pt x="429806" y="1240734"/>
                </a:cubicBezTo>
                <a:cubicBezTo>
                  <a:pt x="421151" y="1246258"/>
                  <a:pt x="406143" y="1250125"/>
                  <a:pt x="384782" y="1252335"/>
                </a:cubicBezTo>
                <a:cubicBezTo>
                  <a:pt x="383861" y="1240734"/>
                  <a:pt x="381099" y="1232263"/>
                  <a:pt x="376495" y="1226922"/>
                </a:cubicBezTo>
                <a:cubicBezTo>
                  <a:pt x="371891" y="1221398"/>
                  <a:pt x="362776" y="1216150"/>
                  <a:pt x="349149" y="1211178"/>
                </a:cubicBezTo>
                <a:lnTo>
                  <a:pt x="349977" y="1206758"/>
                </a:lnTo>
                <a:cubicBezTo>
                  <a:pt x="333956" y="1219280"/>
                  <a:pt x="313331" y="1231250"/>
                  <a:pt x="288103" y="1242667"/>
                </a:cubicBezTo>
                <a:lnTo>
                  <a:pt x="285064" y="1238800"/>
                </a:lnTo>
                <a:cubicBezTo>
                  <a:pt x="299244" y="1219833"/>
                  <a:pt x="310017" y="1203535"/>
                  <a:pt x="317383" y="1189908"/>
                </a:cubicBezTo>
                <a:cubicBezTo>
                  <a:pt x="324564" y="1176834"/>
                  <a:pt x="330089" y="1163115"/>
                  <a:pt x="333956" y="1148751"/>
                </a:cubicBezTo>
                <a:lnTo>
                  <a:pt x="388649" y="1169744"/>
                </a:lnTo>
                <a:cubicBezTo>
                  <a:pt x="391595" y="1170480"/>
                  <a:pt x="393068" y="1171677"/>
                  <a:pt x="393068" y="1173335"/>
                </a:cubicBezTo>
                <a:cubicBezTo>
                  <a:pt x="393068" y="1178675"/>
                  <a:pt x="387544" y="1181806"/>
                  <a:pt x="376495" y="1182726"/>
                </a:cubicBezTo>
                <a:cubicBezTo>
                  <a:pt x="366551" y="1192671"/>
                  <a:pt x="358172" y="1200313"/>
                  <a:pt x="351358" y="1205653"/>
                </a:cubicBezTo>
                <a:lnTo>
                  <a:pt x="385610" y="1206758"/>
                </a:lnTo>
                <a:cubicBezTo>
                  <a:pt x="391503" y="1207126"/>
                  <a:pt x="394449" y="1202523"/>
                  <a:pt x="394449" y="1192947"/>
                </a:cubicBezTo>
                <a:lnTo>
                  <a:pt x="394449" y="1134111"/>
                </a:lnTo>
                <a:lnTo>
                  <a:pt x="350806" y="1134111"/>
                </a:lnTo>
                <a:lnTo>
                  <a:pt x="338376" y="1147922"/>
                </a:lnTo>
                <a:cubicBezTo>
                  <a:pt x="322355" y="1137426"/>
                  <a:pt x="310937" y="1129507"/>
                  <a:pt x="304124" y="1124167"/>
                </a:cubicBezTo>
                <a:cubicBezTo>
                  <a:pt x="301362" y="1121220"/>
                  <a:pt x="301638" y="1118458"/>
                  <a:pt x="304953" y="1115880"/>
                </a:cubicBezTo>
                <a:cubicBezTo>
                  <a:pt x="309556" y="1113118"/>
                  <a:pt x="313331" y="1108974"/>
                  <a:pt x="316278" y="1103450"/>
                </a:cubicBezTo>
                <a:cubicBezTo>
                  <a:pt x="325301" y="1085956"/>
                  <a:pt x="333496" y="1068830"/>
                  <a:pt x="340862" y="1052072"/>
                </a:cubicBezTo>
                <a:lnTo>
                  <a:pt x="284236" y="1052072"/>
                </a:lnTo>
                <a:lnTo>
                  <a:pt x="284236" y="1045443"/>
                </a:lnTo>
                <a:lnTo>
                  <a:pt x="343624" y="1045443"/>
                </a:lnTo>
                <a:cubicBezTo>
                  <a:pt x="344361" y="1043601"/>
                  <a:pt x="345097" y="1041760"/>
                  <a:pt x="345834" y="1039918"/>
                </a:cubicBezTo>
                <a:cubicBezTo>
                  <a:pt x="350438" y="1024818"/>
                  <a:pt x="353200" y="1011467"/>
                  <a:pt x="354121" y="999865"/>
                </a:cubicBezTo>
                <a:close/>
                <a:moveTo>
                  <a:pt x="654653" y="999313"/>
                </a:moveTo>
                <a:cubicBezTo>
                  <a:pt x="675094" y="1000786"/>
                  <a:pt x="690562" y="1004377"/>
                  <a:pt x="701059" y="1010086"/>
                </a:cubicBezTo>
                <a:cubicBezTo>
                  <a:pt x="710082" y="1014874"/>
                  <a:pt x="714594" y="1020951"/>
                  <a:pt x="714594" y="1028317"/>
                </a:cubicBezTo>
                <a:cubicBezTo>
                  <a:pt x="714594" y="1035867"/>
                  <a:pt x="711555" y="1042220"/>
                  <a:pt x="705479" y="1047376"/>
                </a:cubicBezTo>
                <a:cubicBezTo>
                  <a:pt x="699586" y="1052348"/>
                  <a:pt x="692128" y="1054834"/>
                  <a:pt x="683104" y="1054834"/>
                </a:cubicBezTo>
                <a:cubicBezTo>
                  <a:pt x="672239" y="1054834"/>
                  <a:pt x="666255" y="1050231"/>
                  <a:pt x="665150" y="1041023"/>
                </a:cubicBezTo>
                <a:cubicBezTo>
                  <a:pt x="663492" y="1027764"/>
                  <a:pt x="659257" y="1014690"/>
                  <a:pt x="652443" y="1001799"/>
                </a:cubicBezTo>
                <a:close/>
                <a:moveTo>
                  <a:pt x="3130296" y="677349"/>
                </a:moveTo>
                <a:cubicBezTo>
                  <a:pt x="3129559" y="677533"/>
                  <a:pt x="3128639" y="677809"/>
                  <a:pt x="3127533" y="678178"/>
                </a:cubicBezTo>
                <a:lnTo>
                  <a:pt x="3129191" y="678178"/>
                </a:lnTo>
                <a:cubicBezTo>
                  <a:pt x="3129559" y="677809"/>
                  <a:pt x="3129927" y="677533"/>
                  <a:pt x="3130296" y="677349"/>
                </a:cubicBezTo>
                <a:close/>
                <a:moveTo>
                  <a:pt x="201644" y="665471"/>
                </a:moveTo>
                <a:cubicBezTo>
                  <a:pt x="201644" y="684439"/>
                  <a:pt x="201736" y="698618"/>
                  <a:pt x="201921" y="708010"/>
                </a:cubicBezTo>
                <a:lnTo>
                  <a:pt x="209102" y="708286"/>
                </a:lnTo>
                <a:cubicBezTo>
                  <a:pt x="211128" y="708470"/>
                  <a:pt x="212785" y="707734"/>
                  <a:pt x="214074" y="706076"/>
                </a:cubicBezTo>
                <a:cubicBezTo>
                  <a:pt x="215548" y="704235"/>
                  <a:pt x="216284" y="701473"/>
                  <a:pt x="216284" y="697790"/>
                </a:cubicBezTo>
                <a:lnTo>
                  <a:pt x="216284" y="665471"/>
                </a:lnTo>
                <a:close/>
                <a:moveTo>
                  <a:pt x="615153" y="657737"/>
                </a:moveTo>
                <a:cubicBezTo>
                  <a:pt x="623992" y="657737"/>
                  <a:pt x="631174" y="660775"/>
                  <a:pt x="636699" y="666852"/>
                </a:cubicBezTo>
                <a:cubicBezTo>
                  <a:pt x="642591" y="673298"/>
                  <a:pt x="645538" y="681861"/>
                  <a:pt x="645538" y="692541"/>
                </a:cubicBezTo>
                <a:cubicBezTo>
                  <a:pt x="645538" y="721085"/>
                  <a:pt x="629056" y="742354"/>
                  <a:pt x="596094" y="756349"/>
                </a:cubicBezTo>
                <a:lnTo>
                  <a:pt x="589188" y="747510"/>
                </a:lnTo>
                <a:cubicBezTo>
                  <a:pt x="605393" y="739039"/>
                  <a:pt x="614509" y="731305"/>
                  <a:pt x="616534" y="724307"/>
                </a:cubicBezTo>
                <a:cubicBezTo>
                  <a:pt x="618007" y="716941"/>
                  <a:pt x="614693" y="712982"/>
                  <a:pt x="606590" y="712430"/>
                </a:cubicBezTo>
                <a:cubicBezTo>
                  <a:pt x="599408" y="711325"/>
                  <a:pt x="593884" y="708470"/>
                  <a:pt x="590017" y="703867"/>
                </a:cubicBezTo>
                <a:cubicBezTo>
                  <a:pt x="586149" y="699263"/>
                  <a:pt x="584216" y="693554"/>
                  <a:pt x="584216" y="686741"/>
                </a:cubicBezTo>
                <a:cubicBezTo>
                  <a:pt x="584216" y="678454"/>
                  <a:pt x="587162" y="671548"/>
                  <a:pt x="593055" y="666024"/>
                </a:cubicBezTo>
                <a:cubicBezTo>
                  <a:pt x="598948" y="660499"/>
                  <a:pt x="606314" y="657737"/>
                  <a:pt x="615153" y="657737"/>
                </a:cubicBezTo>
                <a:close/>
                <a:moveTo>
                  <a:pt x="961673" y="640611"/>
                </a:moveTo>
                <a:lnTo>
                  <a:pt x="961673" y="650555"/>
                </a:lnTo>
                <a:cubicBezTo>
                  <a:pt x="961673" y="655343"/>
                  <a:pt x="959186" y="658105"/>
                  <a:pt x="954214" y="658842"/>
                </a:cubicBezTo>
                <a:cubicBezTo>
                  <a:pt x="953294" y="659026"/>
                  <a:pt x="952373" y="659210"/>
                  <a:pt x="951452" y="659394"/>
                </a:cubicBezTo>
                <a:cubicBezTo>
                  <a:pt x="958634" y="666576"/>
                  <a:pt x="965447" y="672285"/>
                  <a:pt x="971893" y="676520"/>
                </a:cubicBezTo>
                <a:cubicBezTo>
                  <a:pt x="975944" y="666392"/>
                  <a:pt x="978798" y="654422"/>
                  <a:pt x="980456" y="640611"/>
                </a:cubicBezTo>
                <a:close/>
                <a:moveTo>
                  <a:pt x="1192320" y="629286"/>
                </a:moveTo>
                <a:lnTo>
                  <a:pt x="1192320" y="716573"/>
                </a:lnTo>
                <a:lnTo>
                  <a:pt x="1301705" y="716573"/>
                </a:lnTo>
                <a:lnTo>
                  <a:pt x="1301705" y="629286"/>
                </a:lnTo>
                <a:close/>
                <a:moveTo>
                  <a:pt x="201644" y="620999"/>
                </a:moveTo>
                <a:lnTo>
                  <a:pt x="201644" y="658842"/>
                </a:lnTo>
                <a:lnTo>
                  <a:pt x="216284" y="658842"/>
                </a:lnTo>
                <a:lnTo>
                  <a:pt x="216284" y="620999"/>
                </a:lnTo>
                <a:close/>
                <a:moveTo>
                  <a:pt x="149162" y="620999"/>
                </a:moveTo>
                <a:cubicBezTo>
                  <a:pt x="148793" y="636836"/>
                  <a:pt x="148057" y="649450"/>
                  <a:pt x="146952" y="658842"/>
                </a:cubicBezTo>
                <a:lnTo>
                  <a:pt x="164630" y="658842"/>
                </a:lnTo>
                <a:lnTo>
                  <a:pt x="164630" y="620999"/>
                </a:lnTo>
                <a:close/>
                <a:moveTo>
                  <a:pt x="53864" y="597520"/>
                </a:moveTo>
                <a:lnTo>
                  <a:pt x="53864" y="683978"/>
                </a:lnTo>
                <a:lnTo>
                  <a:pt x="67123" y="683978"/>
                </a:lnTo>
                <a:lnTo>
                  <a:pt x="67123" y="597520"/>
                </a:lnTo>
                <a:close/>
                <a:moveTo>
                  <a:pt x="1543812" y="589233"/>
                </a:moveTo>
                <a:lnTo>
                  <a:pt x="1543812" y="656356"/>
                </a:lnTo>
                <a:lnTo>
                  <a:pt x="1572815" y="656356"/>
                </a:lnTo>
                <a:lnTo>
                  <a:pt x="1572815" y="589233"/>
                </a:lnTo>
                <a:close/>
                <a:moveTo>
                  <a:pt x="3578333" y="585090"/>
                </a:moveTo>
                <a:lnTo>
                  <a:pt x="3621424" y="617684"/>
                </a:lnTo>
                <a:cubicBezTo>
                  <a:pt x="3624186" y="619894"/>
                  <a:pt x="3625015" y="621828"/>
                  <a:pt x="3623910" y="623485"/>
                </a:cubicBezTo>
                <a:cubicBezTo>
                  <a:pt x="3622621" y="625327"/>
                  <a:pt x="3619767" y="626247"/>
                  <a:pt x="3615347" y="626247"/>
                </a:cubicBezTo>
                <a:lnTo>
                  <a:pt x="3370059" y="626247"/>
                </a:lnTo>
                <a:lnTo>
                  <a:pt x="3370059" y="619066"/>
                </a:lnTo>
                <a:lnTo>
                  <a:pt x="3554025" y="619066"/>
                </a:lnTo>
                <a:close/>
                <a:moveTo>
                  <a:pt x="1024928" y="582051"/>
                </a:moveTo>
                <a:lnTo>
                  <a:pt x="1024928" y="602216"/>
                </a:lnTo>
                <a:cubicBezTo>
                  <a:pt x="1024928" y="613817"/>
                  <a:pt x="1024375" y="624406"/>
                  <a:pt x="1023271" y="633982"/>
                </a:cubicBezTo>
                <a:lnTo>
                  <a:pt x="1046473" y="633982"/>
                </a:lnTo>
                <a:lnTo>
                  <a:pt x="1046473" y="582051"/>
                </a:lnTo>
                <a:close/>
                <a:moveTo>
                  <a:pt x="961673" y="582051"/>
                </a:moveTo>
                <a:lnTo>
                  <a:pt x="961673" y="633982"/>
                </a:lnTo>
                <a:lnTo>
                  <a:pt x="981008" y="633982"/>
                </a:lnTo>
                <a:cubicBezTo>
                  <a:pt x="981929" y="624406"/>
                  <a:pt x="982389" y="614922"/>
                  <a:pt x="982389" y="605530"/>
                </a:cubicBezTo>
                <a:lnTo>
                  <a:pt x="982389" y="582051"/>
                </a:lnTo>
                <a:close/>
                <a:moveTo>
                  <a:pt x="324012" y="580670"/>
                </a:moveTo>
                <a:cubicBezTo>
                  <a:pt x="369313" y="617500"/>
                  <a:pt x="391963" y="649174"/>
                  <a:pt x="391963" y="675692"/>
                </a:cubicBezTo>
                <a:cubicBezTo>
                  <a:pt x="391963" y="686556"/>
                  <a:pt x="389017" y="695119"/>
                  <a:pt x="383124" y="701381"/>
                </a:cubicBezTo>
                <a:cubicBezTo>
                  <a:pt x="377600" y="707273"/>
                  <a:pt x="370602" y="710220"/>
                  <a:pt x="362131" y="710220"/>
                </a:cubicBezTo>
                <a:cubicBezTo>
                  <a:pt x="356054" y="710220"/>
                  <a:pt x="351542" y="708562"/>
                  <a:pt x="348596" y="705248"/>
                </a:cubicBezTo>
                <a:cubicBezTo>
                  <a:pt x="345650" y="701933"/>
                  <a:pt x="343900" y="696501"/>
                  <a:pt x="343348" y="688950"/>
                </a:cubicBezTo>
                <a:cubicBezTo>
                  <a:pt x="341138" y="648622"/>
                  <a:pt x="333680" y="613173"/>
                  <a:pt x="320974" y="582604"/>
                </a:cubicBezTo>
                <a:close/>
                <a:moveTo>
                  <a:pt x="201644" y="576527"/>
                </a:moveTo>
                <a:lnTo>
                  <a:pt x="201644" y="614370"/>
                </a:lnTo>
                <a:lnTo>
                  <a:pt x="216284" y="614370"/>
                </a:lnTo>
                <a:lnTo>
                  <a:pt x="216284" y="576527"/>
                </a:lnTo>
                <a:close/>
                <a:moveTo>
                  <a:pt x="149162" y="576527"/>
                </a:moveTo>
                <a:lnTo>
                  <a:pt x="149162" y="614370"/>
                </a:lnTo>
                <a:lnTo>
                  <a:pt x="164630" y="614370"/>
                </a:lnTo>
                <a:lnTo>
                  <a:pt x="164630" y="576527"/>
                </a:lnTo>
                <a:close/>
                <a:moveTo>
                  <a:pt x="444722" y="571555"/>
                </a:moveTo>
                <a:lnTo>
                  <a:pt x="506320" y="587300"/>
                </a:lnTo>
                <a:cubicBezTo>
                  <a:pt x="510188" y="588220"/>
                  <a:pt x="512121" y="589970"/>
                  <a:pt x="512121" y="592548"/>
                </a:cubicBezTo>
                <a:cubicBezTo>
                  <a:pt x="512121" y="599177"/>
                  <a:pt x="505492" y="603965"/>
                  <a:pt x="492233" y="606912"/>
                </a:cubicBezTo>
                <a:cubicBezTo>
                  <a:pt x="473818" y="651844"/>
                  <a:pt x="452180" y="691989"/>
                  <a:pt x="427320" y="727346"/>
                </a:cubicBezTo>
                <a:lnTo>
                  <a:pt x="480632" y="727346"/>
                </a:lnTo>
                <a:lnTo>
                  <a:pt x="501625" y="697790"/>
                </a:lnTo>
                <a:lnTo>
                  <a:pt x="538363" y="725965"/>
                </a:lnTo>
                <a:cubicBezTo>
                  <a:pt x="541125" y="728174"/>
                  <a:pt x="541953" y="730108"/>
                  <a:pt x="540849" y="731765"/>
                </a:cubicBezTo>
                <a:cubicBezTo>
                  <a:pt x="539560" y="733607"/>
                  <a:pt x="536705" y="734527"/>
                  <a:pt x="532286" y="734527"/>
                </a:cubicBezTo>
                <a:lnTo>
                  <a:pt x="279540" y="734527"/>
                </a:lnTo>
                <a:lnTo>
                  <a:pt x="279540" y="727346"/>
                </a:lnTo>
                <a:lnTo>
                  <a:pt x="414338" y="727346"/>
                </a:lnTo>
                <a:cubicBezTo>
                  <a:pt x="434594" y="656448"/>
                  <a:pt x="444722" y="604518"/>
                  <a:pt x="444722" y="571555"/>
                </a:cubicBezTo>
                <a:close/>
                <a:moveTo>
                  <a:pt x="1828876" y="564097"/>
                </a:moveTo>
                <a:lnTo>
                  <a:pt x="1828876" y="599177"/>
                </a:lnTo>
                <a:lnTo>
                  <a:pt x="1867824" y="599177"/>
                </a:lnTo>
                <a:lnTo>
                  <a:pt x="1867824" y="564097"/>
                </a:lnTo>
                <a:close/>
                <a:moveTo>
                  <a:pt x="1749047" y="564097"/>
                </a:moveTo>
                <a:lnTo>
                  <a:pt x="1749047" y="599177"/>
                </a:lnTo>
                <a:lnTo>
                  <a:pt x="1786890" y="599177"/>
                </a:lnTo>
                <a:lnTo>
                  <a:pt x="1786890" y="564097"/>
                </a:lnTo>
                <a:close/>
                <a:moveTo>
                  <a:pt x="2311298" y="539236"/>
                </a:moveTo>
                <a:lnTo>
                  <a:pt x="2311298" y="697513"/>
                </a:lnTo>
                <a:lnTo>
                  <a:pt x="2433389" y="697513"/>
                </a:lnTo>
                <a:lnTo>
                  <a:pt x="2433389" y="539236"/>
                </a:lnTo>
                <a:close/>
                <a:moveTo>
                  <a:pt x="3271447" y="536750"/>
                </a:moveTo>
                <a:lnTo>
                  <a:pt x="3325035" y="574041"/>
                </a:lnTo>
                <a:cubicBezTo>
                  <a:pt x="3328717" y="576619"/>
                  <a:pt x="3330559" y="579197"/>
                  <a:pt x="3330559" y="581775"/>
                </a:cubicBezTo>
                <a:cubicBezTo>
                  <a:pt x="3330559" y="587300"/>
                  <a:pt x="3323377" y="590338"/>
                  <a:pt x="3309013" y="590891"/>
                </a:cubicBezTo>
                <a:cubicBezTo>
                  <a:pt x="3269053" y="624774"/>
                  <a:pt x="3217123" y="651476"/>
                  <a:pt x="3153222" y="670996"/>
                </a:cubicBezTo>
                <a:cubicBezTo>
                  <a:pt x="3159668" y="678546"/>
                  <a:pt x="3167494" y="684162"/>
                  <a:pt x="3176701" y="687846"/>
                </a:cubicBezTo>
                <a:cubicBezTo>
                  <a:pt x="3187382" y="692081"/>
                  <a:pt x="3201009" y="694199"/>
                  <a:pt x="3217583" y="694199"/>
                </a:cubicBezTo>
                <a:cubicBezTo>
                  <a:pt x="3254413" y="694199"/>
                  <a:pt x="3297136" y="690055"/>
                  <a:pt x="3345751" y="681769"/>
                </a:cubicBezTo>
                <a:lnTo>
                  <a:pt x="3345751" y="687293"/>
                </a:lnTo>
                <a:cubicBezTo>
                  <a:pt x="3334150" y="694659"/>
                  <a:pt x="3327429" y="710680"/>
                  <a:pt x="3325587" y="735356"/>
                </a:cubicBezTo>
                <a:cubicBezTo>
                  <a:pt x="3299253" y="736829"/>
                  <a:pt x="3269237" y="737566"/>
                  <a:pt x="3235537" y="737566"/>
                </a:cubicBezTo>
                <a:cubicBezTo>
                  <a:pt x="3209020" y="737566"/>
                  <a:pt x="3188395" y="732226"/>
                  <a:pt x="3173663" y="721545"/>
                </a:cubicBezTo>
                <a:cubicBezTo>
                  <a:pt x="3161141" y="712522"/>
                  <a:pt x="3151197" y="697974"/>
                  <a:pt x="3143831" y="677901"/>
                </a:cubicBezTo>
                <a:cubicBezTo>
                  <a:pt x="3138306" y="696501"/>
                  <a:pt x="3132413" y="712153"/>
                  <a:pt x="3126152" y="724860"/>
                </a:cubicBezTo>
                <a:cubicBezTo>
                  <a:pt x="3126705" y="736461"/>
                  <a:pt x="3124771" y="742170"/>
                  <a:pt x="3120352" y="741986"/>
                </a:cubicBezTo>
                <a:cubicBezTo>
                  <a:pt x="3118142" y="741986"/>
                  <a:pt x="3116116" y="740512"/>
                  <a:pt x="3114275" y="737566"/>
                </a:cubicBezTo>
                <a:lnTo>
                  <a:pt x="3086376" y="694199"/>
                </a:lnTo>
                <a:cubicBezTo>
                  <a:pt x="3099819" y="689595"/>
                  <a:pt x="3117037" y="679467"/>
                  <a:pt x="3138030" y="663814"/>
                </a:cubicBezTo>
                <a:cubicBezTo>
                  <a:pt x="3140056" y="661972"/>
                  <a:pt x="3142081" y="661052"/>
                  <a:pt x="3144107" y="661052"/>
                </a:cubicBezTo>
                <a:cubicBezTo>
                  <a:pt x="3145764" y="661052"/>
                  <a:pt x="3147053" y="661880"/>
                  <a:pt x="3147974" y="663538"/>
                </a:cubicBezTo>
                <a:cubicBezTo>
                  <a:pt x="3148159" y="664090"/>
                  <a:pt x="3148343" y="664551"/>
                  <a:pt x="3148527" y="664919"/>
                </a:cubicBezTo>
                <a:cubicBezTo>
                  <a:pt x="3193091" y="634166"/>
                  <a:pt x="3227895" y="602768"/>
                  <a:pt x="3252939" y="570726"/>
                </a:cubicBezTo>
                <a:lnTo>
                  <a:pt x="3109303" y="570726"/>
                </a:lnTo>
                <a:lnTo>
                  <a:pt x="3109303" y="562992"/>
                </a:lnTo>
                <a:lnTo>
                  <a:pt x="3247139" y="562992"/>
                </a:lnTo>
                <a:close/>
                <a:moveTo>
                  <a:pt x="159658" y="536750"/>
                </a:moveTo>
                <a:cubicBezTo>
                  <a:pt x="151740" y="547431"/>
                  <a:pt x="142808" y="557467"/>
                  <a:pt x="132864" y="566859"/>
                </a:cubicBezTo>
                <a:lnTo>
                  <a:pt x="153029" y="569897"/>
                </a:lnTo>
                <a:lnTo>
                  <a:pt x="174574" y="569897"/>
                </a:lnTo>
                <a:lnTo>
                  <a:pt x="184795" y="536750"/>
                </a:lnTo>
                <a:close/>
                <a:moveTo>
                  <a:pt x="2706157" y="535922"/>
                </a:moveTo>
                <a:lnTo>
                  <a:pt x="2706157" y="626800"/>
                </a:lnTo>
                <a:cubicBezTo>
                  <a:pt x="2706157" y="629746"/>
                  <a:pt x="2706617" y="631864"/>
                  <a:pt x="2707538" y="633153"/>
                </a:cubicBezTo>
                <a:cubicBezTo>
                  <a:pt x="2708275" y="634258"/>
                  <a:pt x="2709748" y="634810"/>
                  <a:pt x="2711958" y="634810"/>
                </a:cubicBezTo>
                <a:cubicBezTo>
                  <a:pt x="2713247" y="634810"/>
                  <a:pt x="2714536" y="634074"/>
                  <a:pt x="2715825" y="632601"/>
                </a:cubicBezTo>
                <a:cubicBezTo>
                  <a:pt x="2717483" y="630022"/>
                  <a:pt x="2719968" y="629930"/>
                  <a:pt x="2723283" y="632324"/>
                </a:cubicBezTo>
                <a:cubicBezTo>
                  <a:pt x="2725493" y="633797"/>
                  <a:pt x="2727150" y="634994"/>
                  <a:pt x="2728255" y="635915"/>
                </a:cubicBezTo>
                <a:lnTo>
                  <a:pt x="2728255" y="535922"/>
                </a:lnTo>
                <a:close/>
                <a:moveTo>
                  <a:pt x="2644835" y="535922"/>
                </a:moveTo>
                <a:lnTo>
                  <a:pt x="2644835" y="574593"/>
                </a:lnTo>
                <a:cubicBezTo>
                  <a:pt x="2645203" y="600558"/>
                  <a:pt x="2641244" y="621828"/>
                  <a:pt x="2632957" y="638401"/>
                </a:cubicBezTo>
                <a:cubicBezTo>
                  <a:pt x="2624487" y="655159"/>
                  <a:pt x="2609018" y="670904"/>
                  <a:pt x="2586552" y="685636"/>
                </a:cubicBezTo>
                <a:lnTo>
                  <a:pt x="2586552" y="711048"/>
                </a:lnTo>
                <a:lnTo>
                  <a:pt x="2728255" y="711048"/>
                </a:lnTo>
                <a:lnTo>
                  <a:pt x="2728255" y="663814"/>
                </a:lnTo>
                <a:cubicBezTo>
                  <a:pt x="2723835" y="665103"/>
                  <a:pt x="2717390" y="665748"/>
                  <a:pt x="2708919" y="665748"/>
                </a:cubicBezTo>
                <a:lnTo>
                  <a:pt x="2698423" y="665748"/>
                </a:lnTo>
                <a:cubicBezTo>
                  <a:pt x="2679824" y="665748"/>
                  <a:pt x="2670524" y="656816"/>
                  <a:pt x="2670524" y="638954"/>
                </a:cubicBezTo>
                <a:lnTo>
                  <a:pt x="2670524" y="535922"/>
                </a:lnTo>
                <a:close/>
                <a:moveTo>
                  <a:pt x="2586552" y="535922"/>
                </a:moveTo>
                <a:lnTo>
                  <a:pt x="2586552" y="674587"/>
                </a:lnTo>
                <a:cubicBezTo>
                  <a:pt x="2594839" y="656724"/>
                  <a:pt x="2600363" y="640795"/>
                  <a:pt x="2603125" y="626800"/>
                </a:cubicBezTo>
                <a:cubicBezTo>
                  <a:pt x="2605703" y="613909"/>
                  <a:pt x="2606992" y="596783"/>
                  <a:pt x="2606992" y="575422"/>
                </a:cubicBezTo>
                <a:lnTo>
                  <a:pt x="2606992" y="535922"/>
                </a:lnTo>
                <a:close/>
                <a:moveTo>
                  <a:pt x="491128" y="527635"/>
                </a:moveTo>
                <a:lnTo>
                  <a:pt x="526209" y="554153"/>
                </a:lnTo>
                <a:cubicBezTo>
                  <a:pt x="529155" y="556178"/>
                  <a:pt x="529984" y="558112"/>
                  <a:pt x="528695" y="559953"/>
                </a:cubicBezTo>
                <a:cubicBezTo>
                  <a:pt x="527406" y="561795"/>
                  <a:pt x="524551" y="562716"/>
                  <a:pt x="520132" y="562716"/>
                </a:cubicBezTo>
                <a:lnTo>
                  <a:pt x="292246" y="562716"/>
                </a:lnTo>
                <a:lnTo>
                  <a:pt x="292246" y="555534"/>
                </a:lnTo>
                <a:lnTo>
                  <a:pt x="471240" y="555534"/>
                </a:lnTo>
                <a:close/>
                <a:moveTo>
                  <a:pt x="1828876" y="522663"/>
                </a:moveTo>
                <a:lnTo>
                  <a:pt x="1828876" y="557467"/>
                </a:lnTo>
                <a:lnTo>
                  <a:pt x="1867824" y="557467"/>
                </a:lnTo>
                <a:lnTo>
                  <a:pt x="1867824" y="522663"/>
                </a:lnTo>
                <a:close/>
                <a:moveTo>
                  <a:pt x="1749047" y="522663"/>
                </a:moveTo>
                <a:lnTo>
                  <a:pt x="1749047" y="557467"/>
                </a:lnTo>
                <a:lnTo>
                  <a:pt x="1786890" y="557467"/>
                </a:lnTo>
                <a:lnTo>
                  <a:pt x="1786890" y="522663"/>
                </a:lnTo>
                <a:close/>
                <a:moveTo>
                  <a:pt x="2443057" y="505261"/>
                </a:moveTo>
                <a:lnTo>
                  <a:pt x="2490845" y="524044"/>
                </a:lnTo>
                <a:cubicBezTo>
                  <a:pt x="2495817" y="525701"/>
                  <a:pt x="2498303" y="528187"/>
                  <a:pt x="2498303" y="531502"/>
                </a:cubicBezTo>
                <a:cubicBezTo>
                  <a:pt x="2498303" y="535738"/>
                  <a:pt x="2493423" y="541078"/>
                  <a:pt x="2483663" y="547523"/>
                </a:cubicBezTo>
                <a:lnTo>
                  <a:pt x="2483663" y="603321"/>
                </a:lnTo>
                <a:cubicBezTo>
                  <a:pt x="2483663" y="646964"/>
                  <a:pt x="2484123" y="686464"/>
                  <a:pt x="2485044" y="721821"/>
                </a:cubicBezTo>
                <a:cubicBezTo>
                  <a:pt x="2485412" y="726425"/>
                  <a:pt x="2482465" y="729187"/>
                  <a:pt x="2476204" y="730108"/>
                </a:cubicBezTo>
                <a:cubicBezTo>
                  <a:pt x="2463314" y="732502"/>
                  <a:pt x="2449042" y="734251"/>
                  <a:pt x="2433389" y="735356"/>
                </a:cubicBezTo>
                <a:lnTo>
                  <a:pt x="2433389" y="704143"/>
                </a:lnTo>
                <a:lnTo>
                  <a:pt x="2311298" y="704143"/>
                </a:lnTo>
                <a:lnTo>
                  <a:pt x="2311298" y="724307"/>
                </a:lnTo>
                <a:cubicBezTo>
                  <a:pt x="2311298" y="727990"/>
                  <a:pt x="2308812" y="730476"/>
                  <a:pt x="2303840" y="731765"/>
                </a:cubicBezTo>
                <a:cubicBezTo>
                  <a:pt x="2286714" y="735448"/>
                  <a:pt x="2272259" y="737474"/>
                  <a:pt x="2260473" y="737842"/>
                </a:cubicBezTo>
                <a:cubicBezTo>
                  <a:pt x="2261578" y="695672"/>
                  <a:pt x="2262130" y="665195"/>
                  <a:pt x="2262130" y="646412"/>
                </a:cubicBezTo>
                <a:lnTo>
                  <a:pt x="2262130" y="585090"/>
                </a:lnTo>
                <a:cubicBezTo>
                  <a:pt x="2262130" y="558756"/>
                  <a:pt x="2261762" y="537211"/>
                  <a:pt x="2261025" y="520453"/>
                </a:cubicBezTo>
                <a:lnTo>
                  <a:pt x="2320690" y="532607"/>
                </a:lnTo>
                <a:lnTo>
                  <a:pt x="2426760" y="532607"/>
                </a:lnTo>
                <a:close/>
                <a:moveTo>
                  <a:pt x="2736265" y="504156"/>
                </a:moveTo>
                <a:lnTo>
                  <a:pt x="2778252" y="524597"/>
                </a:lnTo>
                <a:cubicBezTo>
                  <a:pt x="2780646" y="525886"/>
                  <a:pt x="2781843" y="527543"/>
                  <a:pt x="2781843" y="529569"/>
                </a:cubicBezTo>
                <a:cubicBezTo>
                  <a:pt x="2781843" y="533988"/>
                  <a:pt x="2777791" y="539052"/>
                  <a:pt x="2769689" y="544761"/>
                </a:cubicBezTo>
                <a:lnTo>
                  <a:pt x="2769689" y="590338"/>
                </a:lnTo>
                <a:cubicBezTo>
                  <a:pt x="2769689" y="629378"/>
                  <a:pt x="2770241" y="674310"/>
                  <a:pt x="2771346" y="725136"/>
                </a:cubicBezTo>
                <a:cubicBezTo>
                  <a:pt x="2771346" y="732134"/>
                  <a:pt x="2770610" y="736369"/>
                  <a:pt x="2769137" y="737842"/>
                </a:cubicBezTo>
                <a:cubicBezTo>
                  <a:pt x="2757167" y="740420"/>
                  <a:pt x="2743539" y="742170"/>
                  <a:pt x="2728255" y="743090"/>
                </a:cubicBezTo>
                <a:lnTo>
                  <a:pt x="2728255" y="717678"/>
                </a:lnTo>
                <a:lnTo>
                  <a:pt x="2586552" y="717678"/>
                </a:lnTo>
                <a:lnTo>
                  <a:pt x="2586552" y="732042"/>
                </a:lnTo>
                <a:cubicBezTo>
                  <a:pt x="2586736" y="736645"/>
                  <a:pt x="2584434" y="739315"/>
                  <a:pt x="2579646" y="740052"/>
                </a:cubicBezTo>
                <a:cubicBezTo>
                  <a:pt x="2566755" y="742630"/>
                  <a:pt x="2554878" y="743919"/>
                  <a:pt x="2544013" y="743919"/>
                </a:cubicBezTo>
                <a:cubicBezTo>
                  <a:pt x="2545118" y="708194"/>
                  <a:pt x="2545671" y="668970"/>
                  <a:pt x="2545671" y="626247"/>
                </a:cubicBezTo>
                <a:lnTo>
                  <a:pt x="2545671" y="585366"/>
                </a:lnTo>
                <a:cubicBezTo>
                  <a:pt x="2545671" y="568977"/>
                  <a:pt x="2545302" y="544945"/>
                  <a:pt x="2544565" y="513271"/>
                </a:cubicBezTo>
                <a:lnTo>
                  <a:pt x="2593733" y="529292"/>
                </a:lnTo>
                <a:lnTo>
                  <a:pt x="2721902" y="529292"/>
                </a:lnTo>
                <a:close/>
                <a:moveTo>
                  <a:pt x="1499892" y="503327"/>
                </a:moveTo>
                <a:lnTo>
                  <a:pt x="1549336" y="507194"/>
                </a:lnTo>
                <a:cubicBezTo>
                  <a:pt x="1553940" y="507379"/>
                  <a:pt x="1556242" y="509036"/>
                  <a:pt x="1556242" y="512166"/>
                </a:cubicBezTo>
                <a:cubicBezTo>
                  <a:pt x="1556242" y="516402"/>
                  <a:pt x="1552099" y="519993"/>
                  <a:pt x="1543812" y="522939"/>
                </a:cubicBezTo>
                <a:lnTo>
                  <a:pt x="1543812" y="582604"/>
                </a:lnTo>
                <a:lnTo>
                  <a:pt x="1572815" y="582604"/>
                </a:lnTo>
                <a:lnTo>
                  <a:pt x="1572815" y="537855"/>
                </a:lnTo>
                <a:cubicBezTo>
                  <a:pt x="1572815" y="523492"/>
                  <a:pt x="1572447" y="512074"/>
                  <a:pt x="1571711" y="503603"/>
                </a:cubicBezTo>
                <a:lnTo>
                  <a:pt x="1623641" y="508023"/>
                </a:lnTo>
                <a:cubicBezTo>
                  <a:pt x="1627876" y="508391"/>
                  <a:pt x="1629994" y="509957"/>
                  <a:pt x="1629994" y="512719"/>
                </a:cubicBezTo>
                <a:cubicBezTo>
                  <a:pt x="1629994" y="517138"/>
                  <a:pt x="1625391" y="521098"/>
                  <a:pt x="1616183" y="524597"/>
                </a:cubicBezTo>
                <a:lnTo>
                  <a:pt x="1616183" y="577079"/>
                </a:lnTo>
                <a:lnTo>
                  <a:pt x="1630270" y="557191"/>
                </a:lnTo>
                <a:lnTo>
                  <a:pt x="1664522" y="582328"/>
                </a:lnTo>
                <a:cubicBezTo>
                  <a:pt x="1666916" y="583985"/>
                  <a:pt x="1667653" y="585550"/>
                  <a:pt x="1666732" y="587023"/>
                </a:cubicBezTo>
                <a:cubicBezTo>
                  <a:pt x="1665811" y="588497"/>
                  <a:pt x="1663417" y="589233"/>
                  <a:pt x="1659550" y="589233"/>
                </a:cubicBezTo>
                <a:lnTo>
                  <a:pt x="1616183" y="589233"/>
                </a:lnTo>
                <a:lnTo>
                  <a:pt x="1616183" y="606635"/>
                </a:lnTo>
                <a:cubicBezTo>
                  <a:pt x="1616183" y="632416"/>
                  <a:pt x="1616551" y="654054"/>
                  <a:pt x="1617288" y="671548"/>
                </a:cubicBezTo>
                <a:cubicBezTo>
                  <a:pt x="1617472" y="676520"/>
                  <a:pt x="1615262" y="679559"/>
                  <a:pt x="1610658" y="680664"/>
                </a:cubicBezTo>
                <a:cubicBezTo>
                  <a:pt x="1598505" y="682689"/>
                  <a:pt x="1585890" y="683702"/>
                  <a:pt x="1572815" y="683702"/>
                </a:cubicBezTo>
                <a:lnTo>
                  <a:pt x="1572815" y="662985"/>
                </a:lnTo>
                <a:lnTo>
                  <a:pt x="1543812" y="662985"/>
                </a:lnTo>
                <a:lnTo>
                  <a:pt x="1543812" y="677073"/>
                </a:lnTo>
                <a:cubicBezTo>
                  <a:pt x="1543812" y="682045"/>
                  <a:pt x="1541970" y="684807"/>
                  <a:pt x="1538287" y="685359"/>
                </a:cubicBezTo>
                <a:cubicBezTo>
                  <a:pt x="1527239" y="686833"/>
                  <a:pt x="1514624" y="687569"/>
                  <a:pt x="1500445" y="687569"/>
                </a:cubicBezTo>
                <a:cubicBezTo>
                  <a:pt x="1500813" y="672837"/>
                  <a:pt x="1500997" y="650647"/>
                  <a:pt x="1500997" y="620999"/>
                </a:cubicBezTo>
                <a:lnTo>
                  <a:pt x="1500997" y="589233"/>
                </a:lnTo>
                <a:lnTo>
                  <a:pt x="1474756" y="589233"/>
                </a:lnTo>
                <a:lnTo>
                  <a:pt x="1474756" y="725688"/>
                </a:lnTo>
                <a:lnTo>
                  <a:pt x="1596295" y="725688"/>
                </a:lnTo>
                <a:lnTo>
                  <a:pt x="1615631" y="698066"/>
                </a:lnTo>
                <a:lnTo>
                  <a:pt x="1650987" y="724583"/>
                </a:lnTo>
                <a:cubicBezTo>
                  <a:pt x="1653565" y="726425"/>
                  <a:pt x="1654302" y="728174"/>
                  <a:pt x="1653197" y="729832"/>
                </a:cubicBezTo>
                <a:cubicBezTo>
                  <a:pt x="1652092" y="731489"/>
                  <a:pt x="1649514" y="732318"/>
                  <a:pt x="1645463" y="732318"/>
                </a:cubicBezTo>
                <a:lnTo>
                  <a:pt x="1477794" y="732318"/>
                </a:lnTo>
                <a:lnTo>
                  <a:pt x="1463707" y="751930"/>
                </a:lnTo>
                <a:cubicBezTo>
                  <a:pt x="1446213" y="744195"/>
                  <a:pt x="1432861" y="736829"/>
                  <a:pt x="1423654" y="729832"/>
                </a:cubicBezTo>
                <a:cubicBezTo>
                  <a:pt x="1420339" y="727069"/>
                  <a:pt x="1420247" y="724491"/>
                  <a:pt x="1423378" y="722097"/>
                </a:cubicBezTo>
                <a:cubicBezTo>
                  <a:pt x="1428718" y="718230"/>
                  <a:pt x="1431388" y="712890"/>
                  <a:pt x="1431388" y="706076"/>
                </a:cubicBezTo>
                <a:lnTo>
                  <a:pt x="1431388" y="589233"/>
                </a:lnTo>
                <a:lnTo>
                  <a:pt x="1399899" y="589233"/>
                </a:lnTo>
                <a:lnTo>
                  <a:pt x="1399899" y="582604"/>
                </a:lnTo>
                <a:lnTo>
                  <a:pt x="1431388" y="582604"/>
                </a:lnTo>
                <a:lnTo>
                  <a:pt x="1431388" y="550838"/>
                </a:lnTo>
                <a:cubicBezTo>
                  <a:pt x="1431388" y="536474"/>
                  <a:pt x="1431020" y="525057"/>
                  <a:pt x="1430283" y="516586"/>
                </a:cubicBezTo>
                <a:lnTo>
                  <a:pt x="1482214" y="521006"/>
                </a:lnTo>
                <a:cubicBezTo>
                  <a:pt x="1486449" y="521374"/>
                  <a:pt x="1488567" y="522939"/>
                  <a:pt x="1488567" y="525701"/>
                </a:cubicBezTo>
                <a:cubicBezTo>
                  <a:pt x="1488567" y="530121"/>
                  <a:pt x="1483963" y="534080"/>
                  <a:pt x="1474756" y="537579"/>
                </a:cubicBezTo>
                <a:lnTo>
                  <a:pt x="1474756" y="582604"/>
                </a:lnTo>
                <a:lnTo>
                  <a:pt x="1500997" y="582604"/>
                </a:lnTo>
                <a:lnTo>
                  <a:pt x="1500997" y="543380"/>
                </a:lnTo>
                <a:cubicBezTo>
                  <a:pt x="1500997" y="530305"/>
                  <a:pt x="1500629" y="516954"/>
                  <a:pt x="1499892" y="503327"/>
                </a:cubicBezTo>
                <a:close/>
                <a:moveTo>
                  <a:pt x="2052199" y="501394"/>
                </a:moveTo>
                <a:lnTo>
                  <a:pt x="2112140" y="507747"/>
                </a:lnTo>
                <a:cubicBezTo>
                  <a:pt x="2116928" y="508299"/>
                  <a:pt x="2119322" y="509865"/>
                  <a:pt x="2119322" y="512443"/>
                </a:cubicBezTo>
                <a:cubicBezTo>
                  <a:pt x="2119322" y="517783"/>
                  <a:pt x="2114534" y="522387"/>
                  <a:pt x="2104958" y="526254"/>
                </a:cubicBezTo>
                <a:cubicBezTo>
                  <a:pt x="2104958" y="527175"/>
                  <a:pt x="2104866" y="528003"/>
                  <a:pt x="2104682" y="528740"/>
                </a:cubicBezTo>
                <a:cubicBezTo>
                  <a:pt x="2113889" y="566675"/>
                  <a:pt x="2128069" y="599085"/>
                  <a:pt x="2147221" y="625971"/>
                </a:cubicBezTo>
                <a:cubicBezTo>
                  <a:pt x="2168766" y="656172"/>
                  <a:pt x="2196021" y="678362"/>
                  <a:pt x="2228983" y="692541"/>
                </a:cubicBezTo>
                <a:lnTo>
                  <a:pt x="2228155" y="696961"/>
                </a:lnTo>
                <a:cubicBezTo>
                  <a:pt x="2216737" y="699723"/>
                  <a:pt x="2207346" y="704879"/>
                  <a:pt x="2199979" y="712430"/>
                </a:cubicBezTo>
                <a:cubicBezTo>
                  <a:pt x="2192613" y="719980"/>
                  <a:pt x="2184879" y="732318"/>
                  <a:pt x="2176777" y="749444"/>
                </a:cubicBezTo>
                <a:cubicBezTo>
                  <a:pt x="2154311" y="725688"/>
                  <a:pt x="2137645" y="700828"/>
                  <a:pt x="2126780" y="674863"/>
                </a:cubicBezTo>
                <a:cubicBezTo>
                  <a:pt x="2115731" y="648529"/>
                  <a:pt x="2107629" y="614185"/>
                  <a:pt x="2102472" y="571831"/>
                </a:cubicBezTo>
                <a:cubicBezTo>
                  <a:pt x="2098973" y="614922"/>
                  <a:pt x="2087003" y="650187"/>
                  <a:pt x="2066563" y="677625"/>
                </a:cubicBezTo>
                <a:cubicBezTo>
                  <a:pt x="2046307" y="705064"/>
                  <a:pt x="2012331" y="728727"/>
                  <a:pt x="1964636" y="748615"/>
                </a:cubicBezTo>
                <a:lnTo>
                  <a:pt x="1963531" y="744472"/>
                </a:lnTo>
                <a:cubicBezTo>
                  <a:pt x="1994837" y="715560"/>
                  <a:pt x="2017487" y="685728"/>
                  <a:pt x="2031482" y="654975"/>
                </a:cubicBezTo>
                <a:cubicBezTo>
                  <a:pt x="2045846" y="623669"/>
                  <a:pt x="2053396" y="586839"/>
                  <a:pt x="2054133" y="544485"/>
                </a:cubicBezTo>
                <a:cubicBezTo>
                  <a:pt x="2054501" y="528464"/>
                  <a:pt x="2053857" y="514100"/>
                  <a:pt x="2052199" y="501394"/>
                </a:cubicBezTo>
                <a:close/>
                <a:moveTo>
                  <a:pt x="2943158" y="500841"/>
                </a:moveTo>
                <a:lnTo>
                  <a:pt x="2970505" y="503880"/>
                </a:lnTo>
                <a:cubicBezTo>
                  <a:pt x="2973267" y="504248"/>
                  <a:pt x="2974648" y="505169"/>
                  <a:pt x="2974648" y="506642"/>
                </a:cubicBezTo>
                <a:cubicBezTo>
                  <a:pt x="2974648" y="509957"/>
                  <a:pt x="2970965" y="512719"/>
                  <a:pt x="2963599" y="514929"/>
                </a:cubicBezTo>
                <a:cubicBezTo>
                  <a:pt x="2972438" y="531686"/>
                  <a:pt x="2984315" y="545221"/>
                  <a:pt x="2999232" y="555534"/>
                </a:cubicBezTo>
                <a:cubicBezTo>
                  <a:pt x="3016358" y="567503"/>
                  <a:pt x="3040021" y="577079"/>
                  <a:pt x="3070221" y="584261"/>
                </a:cubicBezTo>
                <a:lnTo>
                  <a:pt x="3069669" y="588681"/>
                </a:lnTo>
                <a:cubicBezTo>
                  <a:pt x="3061935" y="591995"/>
                  <a:pt x="3055213" y="597060"/>
                  <a:pt x="3049505" y="603873"/>
                </a:cubicBezTo>
                <a:cubicBezTo>
                  <a:pt x="3043243" y="611423"/>
                  <a:pt x="3037535" y="621920"/>
                  <a:pt x="3032379" y="635363"/>
                </a:cubicBezTo>
                <a:cubicBezTo>
                  <a:pt x="3024276" y="630759"/>
                  <a:pt x="3017371" y="626247"/>
                  <a:pt x="3011662" y="621828"/>
                </a:cubicBezTo>
                <a:lnTo>
                  <a:pt x="3011386" y="621828"/>
                </a:lnTo>
                <a:cubicBezTo>
                  <a:pt x="3010097" y="651292"/>
                  <a:pt x="3008531" y="675876"/>
                  <a:pt x="3006690" y="695580"/>
                </a:cubicBezTo>
                <a:cubicBezTo>
                  <a:pt x="3005217" y="712337"/>
                  <a:pt x="2999324" y="724399"/>
                  <a:pt x="2989011" y="731765"/>
                </a:cubicBezTo>
                <a:cubicBezTo>
                  <a:pt x="2978331" y="739315"/>
                  <a:pt x="2960284" y="744011"/>
                  <a:pt x="2934871" y="745853"/>
                </a:cubicBezTo>
                <a:cubicBezTo>
                  <a:pt x="2933951" y="734251"/>
                  <a:pt x="2931188" y="725873"/>
                  <a:pt x="2926585" y="720716"/>
                </a:cubicBezTo>
                <a:cubicBezTo>
                  <a:pt x="2921797" y="715376"/>
                  <a:pt x="2912497" y="710220"/>
                  <a:pt x="2898686" y="705248"/>
                </a:cubicBezTo>
                <a:lnTo>
                  <a:pt x="2899791" y="700552"/>
                </a:lnTo>
                <a:lnTo>
                  <a:pt x="2940949" y="703314"/>
                </a:lnTo>
                <a:cubicBezTo>
                  <a:pt x="2953471" y="704603"/>
                  <a:pt x="2960376" y="698802"/>
                  <a:pt x="2961665" y="685912"/>
                </a:cubicBezTo>
                <a:cubicBezTo>
                  <a:pt x="2963691" y="663077"/>
                  <a:pt x="2964980" y="639322"/>
                  <a:pt x="2965532" y="614646"/>
                </a:cubicBezTo>
                <a:lnTo>
                  <a:pt x="2926032" y="614646"/>
                </a:lnTo>
                <a:cubicBezTo>
                  <a:pt x="2920692" y="652028"/>
                  <a:pt x="2909183" y="680664"/>
                  <a:pt x="2891504" y="700552"/>
                </a:cubicBezTo>
                <a:cubicBezTo>
                  <a:pt x="2874194" y="720072"/>
                  <a:pt x="2845835" y="736553"/>
                  <a:pt x="2806427" y="749996"/>
                </a:cubicBezTo>
                <a:lnTo>
                  <a:pt x="2803665" y="746129"/>
                </a:lnTo>
                <a:cubicBezTo>
                  <a:pt x="2830182" y="726057"/>
                  <a:pt x="2849057" y="706168"/>
                  <a:pt x="2860291" y="686464"/>
                </a:cubicBezTo>
                <a:cubicBezTo>
                  <a:pt x="2871339" y="667313"/>
                  <a:pt x="2877969" y="643373"/>
                  <a:pt x="2880179" y="614646"/>
                </a:cubicBezTo>
                <a:lnTo>
                  <a:pt x="2854213" y="614646"/>
                </a:lnTo>
                <a:lnTo>
                  <a:pt x="2854213" y="612160"/>
                </a:lnTo>
                <a:cubicBezTo>
                  <a:pt x="2840034" y="622656"/>
                  <a:pt x="2823461" y="632785"/>
                  <a:pt x="2804493" y="642545"/>
                </a:cubicBezTo>
                <a:lnTo>
                  <a:pt x="2801455" y="638677"/>
                </a:lnTo>
                <a:cubicBezTo>
                  <a:pt x="2828709" y="607556"/>
                  <a:pt x="2850439" y="574593"/>
                  <a:pt x="2866644" y="539789"/>
                </a:cubicBezTo>
                <a:cubicBezTo>
                  <a:pt x="2871800" y="528372"/>
                  <a:pt x="2875483" y="517783"/>
                  <a:pt x="2877693" y="508023"/>
                </a:cubicBezTo>
                <a:lnTo>
                  <a:pt x="2930175" y="527635"/>
                </a:lnTo>
                <a:cubicBezTo>
                  <a:pt x="2933306" y="528924"/>
                  <a:pt x="2934871" y="530766"/>
                  <a:pt x="2934871" y="533159"/>
                </a:cubicBezTo>
                <a:cubicBezTo>
                  <a:pt x="2934871" y="538316"/>
                  <a:pt x="2929163" y="541262"/>
                  <a:pt x="2917745" y="541999"/>
                </a:cubicBezTo>
                <a:cubicBezTo>
                  <a:pt x="2902093" y="567964"/>
                  <a:pt x="2882665" y="589970"/>
                  <a:pt x="2859462" y="608016"/>
                </a:cubicBezTo>
                <a:lnTo>
                  <a:pt x="2959455" y="608016"/>
                </a:lnTo>
                <a:lnTo>
                  <a:pt x="2972714" y="585642"/>
                </a:lnTo>
                <a:lnTo>
                  <a:pt x="2977686" y="587852"/>
                </a:lnTo>
                <a:cubicBezTo>
                  <a:pt x="2965716" y="571279"/>
                  <a:pt x="2956509" y="549549"/>
                  <a:pt x="2950064" y="522663"/>
                </a:cubicBezTo>
                <a:cubicBezTo>
                  <a:pt x="2948222" y="514744"/>
                  <a:pt x="2945921" y="507471"/>
                  <a:pt x="2943158" y="500841"/>
                </a:cubicBezTo>
                <a:close/>
                <a:moveTo>
                  <a:pt x="3176978" y="498079"/>
                </a:moveTo>
                <a:cubicBezTo>
                  <a:pt x="3218964" y="501025"/>
                  <a:pt x="3239957" y="511246"/>
                  <a:pt x="3239957" y="528740"/>
                </a:cubicBezTo>
                <a:cubicBezTo>
                  <a:pt x="3239957" y="536658"/>
                  <a:pt x="3236919" y="543380"/>
                  <a:pt x="3230842" y="548904"/>
                </a:cubicBezTo>
                <a:cubicBezTo>
                  <a:pt x="3224949" y="554245"/>
                  <a:pt x="3217859" y="556915"/>
                  <a:pt x="3209573" y="556915"/>
                </a:cubicBezTo>
                <a:cubicBezTo>
                  <a:pt x="3198523" y="557651"/>
                  <a:pt x="3191618" y="550838"/>
                  <a:pt x="3188855" y="536474"/>
                </a:cubicBezTo>
                <a:cubicBezTo>
                  <a:pt x="3186277" y="522111"/>
                  <a:pt x="3181673" y="510049"/>
                  <a:pt x="3175044" y="500289"/>
                </a:cubicBezTo>
                <a:close/>
                <a:moveTo>
                  <a:pt x="1220219" y="498079"/>
                </a:moveTo>
                <a:lnTo>
                  <a:pt x="1273254" y="502222"/>
                </a:lnTo>
                <a:cubicBezTo>
                  <a:pt x="1278042" y="502591"/>
                  <a:pt x="1280436" y="503972"/>
                  <a:pt x="1280436" y="506366"/>
                </a:cubicBezTo>
                <a:cubicBezTo>
                  <a:pt x="1280436" y="510969"/>
                  <a:pt x="1276293" y="515021"/>
                  <a:pt x="1268006" y="518520"/>
                </a:cubicBezTo>
                <a:lnTo>
                  <a:pt x="1268006" y="556915"/>
                </a:lnTo>
                <a:lnTo>
                  <a:pt x="1315793" y="556915"/>
                </a:lnTo>
                <a:lnTo>
                  <a:pt x="1334024" y="529016"/>
                </a:lnTo>
                <a:lnTo>
                  <a:pt x="1371867" y="554981"/>
                </a:lnTo>
                <a:cubicBezTo>
                  <a:pt x="1375181" y="557007"/>
                  <a:pt x="1376194" y="558940"/>
                  <a:pt x="1374905" y="560782"/>
                </a:cubicBezTo>
                <a:cubicBezTo>
                  <a:pt x="1373616" y="562624"/>
                  <a:pt x="1370577" y="563544"/>
                  <a:pt x="1365790" y="563544"/>
                </a:cubicBezTo>
                <a:lnTo>
                  <a:pt x="1268006" y="563544"/>
                </a:lnTo>
                <a:lnTo>
                  <a:pt x="1268006" y="622656"/>
                </a:lnTo>
                <a:lnTo>
                  <a:pt x="1296457" y="622656"/>
                </a:lnTo>
                <a:lnTo>
                  <a:pt x="1311373" y="596415"/>
                </a:lnTo>
                <a:lnTo>
                  <a:pt x="1355017" y="615751"/>
                </a:lnTo>
                <a:cubicBezTo>
                  <a:pt x="1359437" y="617408"/>
                  <a:pt x="1361646" y="619802"/>
                  <a:pt x="1361646" y="622933"/>
                </a:cubicBezTo>
                <a:cubicBezTo>
                  <a:pt x="1361646" y="626984"/>
                  <a:pt x="1357319" y="632140"/>
                  <a:pt x="1348664" y="638401"/>
                </a:cubicBezTo>
                <a:lnTo>
                  <a:pt x="1348664" y="675692"/>
                </a:lnTo>
                <a:cubicBezTo>
                  <a:pt x="1348664" y="688766"/>
                  <a:pt x="1349032" y="707550"/>
                  <a:pt x="1349769" y="732042"/>
                </a:cubicBezTo>
                <a:cubicBezTo>
                  <a:pt x="1349769" y="734435"/>
                  <a:pt x="1349308" y="736277"/>
                  <a:pt x="1348387" y="737566"/>
                </a:cubicBezTo>
                <a:cubicBezTo>
                  <a:pt x="1347467" y="738855"/>
                  <a:pt x="1345809" y="739776"/>
                  <a:pt x="1343415" y="740328"/>
                </a:cubicBezTo>
                <a:cubicBezTo>
                  <a:pt x="1337707" y="741249"/>
                  <a:pt x="1323803" y="742446"/>
                  <a:pt x="1301705" y="743919"/>
                </a:cubicBezTo>
                <a:lnTo>
                  <a:pt x="1301705" y="723202"/>
                </a:lnTo>
                <a:lnTo>
                  <a:pt x="1192320" y="723202"/>
                </a:lnTo>
                <a:lnTo>
                  <a:pt x="1192320" y="733975"/>
                </a:lnTo>
                <a:cubicBezTo>
                  <a:pt x="1192504" y="739684"/>
                  <a:pt x="1189098" y="743183"/>
                  <a:pt x="1182100" y="744472"/>
                </a:cubicBezTo>
                <a:cubicBezTo>
                  <a:pt x="1169210" y="745761"/>
                  <a:pt x="1156779" y="746405"/>
                  <a:pt x="1144810" y="746405"/>
                </a:cubicBezTo>
                <a:cubicBezTo>
                  <a:pt x="1145546" y="716757"/>
                  <a:pt x="1145915" y="696685"/>
                  <a:pt x="1145915" y="686188"/>
                </a:cubicBezTo>
                <a:lnTo>
                  <a:pt x="1145915" y="660775"/>
                </a:lnTo>
                <a:cubicBezTo>
                  <a:pt x="1145915" y="643097"/>
                  <a:pt x="1145730" y="626247"/>
                  <a:pt x="1145362" y="610226"/>
                </a:cubicBezTo>
                <a:lnTo>
                  <a:pt x="1195911" y="622656"/>
                </a:lnTo>
                <a:lnTo>
                  <a:pt x="1221324" y="622656"/>
                </a:lnTo>
                <a:lnTo>
                  <a:pt x="1221324" y="557467"/>
                </a:lnTo>
                <a:cubicBezTo>
                  <a:pt x="1221324" y="539973"/>
                  <a:pt x="1220956" y="520177"/>
                  <a:pt x="1220219" y="498079"/>
                </a:cubicBezTo>
                <a:close/>
                <a:moveTo>
                  <a:pt x="882948" y="495869"/>
                </a:moveTo>
                <a:lnTo>
                  <a:pt x="932393" y="505813"/>
                </a:lnTo>
                <a:cubicBezTo>
                  <a:pt x="936260" y="506734"/>
                  <a:pt x="938193" y="508668"/>
                  <a:pt x="938193" y="511614"/>
                </a:cubicBezTo>
                <a:cubicBezTo>
                  <a:pt x="938193" y="515665"/>
                  <a:pt x="932853" y="518796"/>
                  <a:pt x="922172" y="521006"/>
                </a:cubicBezTo>
                <a:cubicBezTo>
                  <a:pt x="915911" y="536658"/>
                  <a:pt x="909006" y="551390"/>
                  <a:pt x="901455" y="565202"/>
                </a:cubicBezTo>
                <a:lnTo>
                  <a:pt x="914162" y="566307"/>
                </a:lnTo>
                <a:cubicBezTo>
                  <a:pt x="918397" y="566491"/>
                  <a:pt x="920515" y="568148"/>
                  <a:pt x="920515" y="571279"/>
                </a:cubicBezTo>
                <a:cubicBezTo>
                  <a:pt x="920515" y="572752"/>
                  <a:pt x="919594" y="574409"/>
                  <a:pt x="917753" y="576251"/>
                </a:cubicBezTo>
                <a:cubicBezTo>
                  <a:pt x="915727" y="578276"/>
                  <a:pt x="912873" y="579934"/>
                  <a:pt x="909190" y="581223"/>
                </a:cubicBezTo>
                <a:lnTo>
                  <a:pt x="909190" y="735356"/>
                </a:lnTo>
                <a:cubicBezTo>
                  <a:pt x="909190" y="739408"/>
                  <a:pt x="908453" y="742170"/>
                  <a:pt x="906980" y="743643"/>
                </a:cubicBezTo>
                <a:cubicBezTo>
                  <a:pt x="905691" y="744932"/>
                  <a:pt x="902837" y="746037"/>
                  <a:pt x="898417" y="746958"/>
                </a:cubicBezTo>
                <a:cubicBezTo>
                  <a:pt x="879081" y="748247"/>
                  <a:pt x="868124" y="748891"/>
                  <a:pt x="865546" y="748891"/>
                </a:cubicBezTo>
                <a:cubicBezTo>
                  <a:pt x="866283" y="719796"/>
                  <a:pt x="866651" y="685544"/>
                  <a:pt x="866651" y="646136"/>
                </a:cubicBezTo>
                <a:lnTo>
                  <a:pt x="866651" y="613817"/>
                </a:lnTo>
                <a:cubicBezTo>
                  <a:pt x="860390" y="620447"/>
                  <a:pt x="852564" y="627905"/>
                  <a:pt x="843172" y="636191"/>
                </a:cubicBezTo>
                <a:lnTo>
                  <a:pt x="839305" y="632601"/>
                </a:lnTo>
                <a:cubicBezTo>
                  <a:pt x="857720" y="593192"/>
                  <a:pt x="870794" y="557099"/>
                  <a:pt x="878529" y="524320"/>
                </a:cubicBezTo>
                <a:cubicBezTo>
                  <a:pt x="880739" y="514744"/>
                  <a:pt x="882212" y="505261"/>
                  <a:pt x="882948" y="495869"/>
                </a:cubicBezTo>
                <a:close/>
                <a:moveTo>
                  <a:pt x="980732" y="495317"/>
                </a:moveTo>
                <a:lnTo>
                  <a:pt x="1033215" y="499736"/>
                </a:lnTo>
                <a:cubicBezTo>
                  <a:pt x="1036713" y="499920"/>
                  <a:pt x="1038463" y="501117"/>
                  <a:pt x="1038463" y="503327"/>
                </a:cubicBezTo>
                <a:cubicBezTo>
                  <a:pt x="1038463" y="505353"/>
                  <a:pt x="1037450" y="507194"/>
                  <a:pt x="1035425" y="508852"/>
                </a:cubicBezTo>
                <a:cubicBezTo>
                  <a:pt x="1033399" y="510509"/>
                  <a:pt x="1029900" y="512443"/>
                  <a:pt x="1024928" y="514652"/>
                </a:cubicBezTo>
                <a:lnTo>
                  <a:pt x="1024928" y="538132"/>
                </a:lnTo>
                <a:lnTo>
                  <a:pt x="1051169" y="538132"/>
                </a:lnTo>
                <a:lnTo>
                  <a:pt x="1068848" y="513548"/>
                </a:lnTo>
                <a:lnTo>
                  <a:pt x="1101995" y="537855"/>
                </a:lnTo>
                <a:cubicBezTo>
                  <a:pt x="1104389" y="539513"/>
                  <a:pt x="1105125" y="541078"/>
                  <a:pt x="1104205" y="542551"/>
                </a:cubicBezTo>
                <a:cubicBezTo>
                  <a:pt x="1103284" y="544024"/>
                  <a:pt x="1100890" y="544761"/>
                  <a:pt x="1097023" y="544761"/>
                </a:cubicBezTo>
                <a:lnTo>
                  <a:pt x="1024928" y="544761"/>
                </a:lnTo>
                <a:lnTo>
                  <a:pt x="1024928" y="575422"/>
                </a:lnTo>
                <a:lnTo>
                  <a:pt x="1040397" y="575422"/>
                </a:lnTo>
                <a:lnTo>
                  <a:pt x="1051722" y="554429"/>
                </a:lnTo>
                <a:lnTo>
                  <a:pt x="1087631" y="568516"/>
                </a:lnTo>
                <a:cubicBezTo>
                  <a:pt x="1092787" y="570542"/>
                  <a:pt x="1095365" y="573028"/>
                  <a:pt x="1095365" y="575974"/>
                </a:cubicBezTo>
                <a:cubicBezTo>
                  <a:pt x="1095365" y="579289"/>
                  <a:pt x="1091590" y="583340"/>
                  <a:pt x="1084040" y="588128"/>
                </a:cubicBezTo>
                <a:lnTo>
                  <a:pt x="1084040" y="600835"/>
                </a:lnTo>
                <a:cubicBezTo>
                  <a:pt x="1084408" y="615935"/>
                  <a:pt x="1084777" y="630943"/>
                  <a:pt x="1085145" y="645859"/>
                </a:cubicBezTo>
                <a:cubicBezTo>
                  <a:pt x="1085145" y="650647"/>
                  <a:pt x="1082475" y="653502"/>
                  <a:pt x="1077135" y="654422"/>
                </a:cubicBezTo>
                <a:cubicBezTo>
                  <a:pt x="1065165" y="656264"/>
                  <a:pt x="1054944" y="657185"/>
                  <a:pt x="1046473" y="657185"/>
                </a:cubicBezTo>
                <a:lnTo>
                  <a:pt x="1046473" y="640611"/>
                </a:lnTo>
                <a:lnTo>
                  <a:pt x="1022442" y="640611"/>
                </a:lnTo>
                <a:cubicBezTo>
                  <a:pt x="1020048" y="660315"/>
                  <a:pt x="1014892" y="677349"/>
                  <a:pt x="1006973" y="691713"/>
                </a:cubicBezTo>
                <a:cubicBezTo>
                  <a:pt x="1027046" y="697053"/>
                  <a:pt x="1059456" y="699723"/>
                  <a:pt x="1104205" y="699723"/>
                </a:cubicBezTo>
                <a:lnTo>
                  <a:pt x="1103652" y="703867"/>
                </a:lnTo>
                <a:cubicBezTo>
                  <a:pt x="1091682" y="711233"/>
                  <a:pt x="1084501" y="725412"/>
                  <a:pt x="1082107" y="746405"/>
                </a:cubicBezTo>
                <a:cubicBezTo>
                  <a:pt x="1036806" y="742906"/>
                  <a:pt x="1004027" y="734067"/>
                  <a:pt x="983771" y="719888"/>
                </a:cubicBezTo>
                <a:cubicBezTo>
                  <a:pt x="967013" y="733699"/>
                  <a:pt x="943257" y="744380"/>
                  <a:pt x="912504" y="751930"/>
                </a:cubicBezTo>
                <a:lnTo>
                  <a:pt x="910295" y="748063"/>
                </a:lnTo>
                <a:cubicBezTo>
                  <a:pt x="932761" y="732042"/>
                  <a:pt x="949887" y="715192"/>
                  <a:pt x="961673" y="697513"/>
                </a:cubicBezTo>
                <a:cubicBezTo>
                  <a:pt x="954675" y="687385"/>
                  <a:pt x="948229" y="675139"/>
                  <a:pt x="942337" y="660775"/>
                </a:cubicBezTo>
                <a:cubicBezTo>
                  <a:pt x="936260" y="661512"/>
                  <a:pt x="929814" y="661880"/>
                  <a:pt x="923001" y="661880"/>
                </a:cubicBezTo>
                <a:cubicBezTo>
                  <a:pt x="923738" y="643649"/>
                  <a:pt x="924106" y="629470"/>
                  <a:pt x="924106" y="619342"/>
                </a:cubicBezTo>
                <a:lnTo>
                  <a:pt x="924106" y="591995"/>
                </a:lnTo>
                <a:cubicBezTo>
                  <a:pt x="924106" y="581131"/>
                  <a:pt x="923922" y="571831"/>
                  <a:pt x="923553" y="564097"/>
                </a:cubicBezTo>
                <a:lnTo>
                  <a:pt x="971893" y="575422"/>
                </a:lnTo>
                <a:lnTo>
                  <a:pt x="982389" y="575422"/>
                </a:lnTo>
                <a:lnTo>
                  <a:pt x="982389" y="559677"/>
                </a:lnTo>
                <a:cubicBezTo>
                  <a:pt x="982389" y="553600"/>
                  <a:pt x="982297" y="548628"/>
                  <a:pt x="982113" y="544761"/>
                </a:cubicBezTo>
                <a:lnTo>
                  <a:pt x="916371" y="544761"/>
                </a:lnTo>
                <a:lnTo>
                  <a:pt x="916371" y="538132"/>
                </a:lnTo>
                <a:lnTo>
                  <a:pt x="982113" y="538132"/>
                </a:lnTo>
                <a:cubicBezTo>
                  <a:pt x="981929" y="527819"/>
                  <a:pt x="981469" y="513548"/>
                  <a:pt x="980732" y="495317"/>
                </a:cubicBezTo>
                <a:close/>
                <a:moveTo>
                  <a:pt x="1874453" y="495040"/>
                </a:moveTo>
                <a:lnTo>
                  <a:pt x="1917268" y="510509"/>
                </a:lnTo>
                <a:cubicBezTo>
                  <a:pt x="1920767" y="511614"/>
                  <a:pt x="1922516" y="513271"/>
                  <a:pt x="1922516" y="515481"/>
                </a:cubicBezTo>
                <a:cubicBezTo>
                  <a:pt x="1922516" y="519717"/>
                  <a:pt x="1918097" y="524320"/>
                  <a:pt x="1909257" y="529292"/>
                </a:cubicBezTo>
                <a:lnTo>
                  <a:pt x="1909257" y="546142"/>
                </a:lnTo>
                <a:cubicBezTo>
                  <a:pt x="1909257" y="562163"/>
                  <a:pt x="1909626" y="581775"/>
                  <a:pt x="1910363" y="604978"/>
                </a:cubicBezTo>
                <a:cubicBezTo>
                  <a:pt x="1910363" y="607188"/>
                  <a:pt x="1910639" y="608569"/>
                  <a:pt x="1911191" y="609121"/>
                </a:cubicBezTo>
                <a:cubicBezTo>
                  <a:pt x="1894433" y="612620"/>
                  <a:pt x="1879978" y="614370"/>
                  <a:pt x="1867824" y="614370"/>
                </a:cubicBezTo>
                <a:lnTo>
                  <a:pt x="1867824" y="605807"/>
                </a:lnTo>
                <a:lnTo>
                  <a:pt x="1834953" y="605807"/>
                </a:lnTo>
                <a:cubicBezTo>
                  <a:pt x="1860734" y="616487"/>
                  <a:pt x="1896551" y="622104"/>
                  <a:pt x="1942405" y="622656"/>
                </a:cubicBezTo>
                <a:lnTo>
                  <a:pt x="1941576" y="627076"/>
                </a:lnTo>
                <a:cubicBezTo>
                  <a:pt x="1929975" y="630759"/>
                  <a:pt x="1919938" y="647148"/>
                  <a:pt x="1911467" y="676244"/>
                </a:cubicBezTo>
                <a:cubicBezTo>
                  <a:pt x="1897288" y="671456"/>
                  <a:pt x="1885318" y="666392"/>
                  <a:pt x="1875558" y="661052"/>
                </a:cubicBezTo>
                <a:cubicBezTo>
                  <a:pt x="1874085" y="662525"/>
                  <a:pt x="1872059" y="663814"/>
                  <a:pt x="1869481" y="664919"/>
                </a:cubicBezTo>
                <a:lnTo>
                  <a:pt x="1869481" y="703038"/>
                </a:lnTo>
                <a:cubicBezTo>
                  <a:pt x="1869481" y="709299"/>
                  <a:pt x="1869665" y="720348"/>
                  <a:pt x="1870033" y="736185"/>
                </a:cubicBezTo>
                <a:cubicBezTo>
                  <a:pt x="1870033" y="740052"/>
                  <a:pt x="1867916" y="742446"/>
                  <a:pt x="1863680" y="743367"/>
                </a:cubicBezTo>
                <a:cubicBezTo>
                  <a:pt x="1850790" y="745392"/>
                  <a:pt x="1839373" y="746405"/>
                  <a:pt x="1829429" y="746405"/>
                </a:cubicBezTo>
                <a:cubicBezTo>
                  <a:pt x="1830165" y="726517"/>
                  <a:pt x="1830533" y="713995"/>
                  <a:pt x="1830533" y="708839"/>
                </a:cubicBezTo>
                <a:lnTo>
                  <a:pt x="1830533" y="678454"/>
                </a:lnTo>
                <a:cubicBezTo>
                  <a:pt x="1830533" y="671088"/>
                  <a:pt x="1830349" y="660591"/>
                  <a:pt x="1829981" y="646964"/>
                </a:cubicBezTo>
                <a:lnTo>
                  <a:pt x="1856775" y="649174"/>
                </a:lnTo>
                <a:cubicBezTo>
                  <a:pt x="1842595" y="637941"/>
                  <a:pt x="1830902" y="623485"/>
                  <a:pt x="1821694" y="605807"/>
                </a:cubicBezTo>
                <a:lnTo>
                  <a:pt x="1818932" y="605807"/>
                </a:lnTo>
                <a:cubicBezTo>
                  <a:pt x="1802543" y="622196"/>
                  <a:pt x="1785049" y="636007"/>
                  <a:pt x="1766449" y="647240"/>
                </a:cubicBezTo>
                <a:lnTo>
                  <a:pt x="1788271" y="649174"/>
                </a:lnTo>
                <a:cubicBezTo>
                  <a:pt x="1791954" y="649174"/>
                  <a:pt x="1793795" y="650003"/>
                  <a:pt x="1793795" y="651660"/>
                </a:cubicBezTo>
                <a:cubicBezTo>
                  <a:pt x="1793795" y="656080"/>
                  <a:pt x="1790573" y="660131"/>
                  <a:pt x="1784128" y="663814"/>
                </a:cubicBezTo>
                <a:lnTo>
                  <a:pt x="1784128" y="665195"/>
                </a:lnTo>
                <a:cubicBezTo>
                  <a:pt x="1784128" y="688214"/>
                  <a:pt x="1777498" y="706260"/>
                  <a:pt x="1764239" y="719335"/>
                </a:cubicBezTo>
                <a:cubicBezTo>
                  <a:pt x="1750612" y="732778"/>
                  <a:pt x="1727870" y="742998"/>
                  <a:pt x="1696012" y="749996"/>
                </a:cubicBezTo>
                <a:lnTo>
                  <a:pt x="1694631" y="746405"/>
                </a:lnTo>
                <a:cubicBezTo>
                  <a:pt x="1713783" y="733515"/>
                  <a:pt x="1727041" y="721269"/>
                  <a:pt x="1734407" y="709667"/>
                </a:cubicBezTo>
                <a:cubicBezTo>
                  <a:pt x="1741957" y="697698"/>
                  <a:pt x="1745732" y="682413"/>
                  <a:pt x="1745732" y="663814"/>
                </a:cubicBezTo>
                <a:lnTo>
                  <a:pt x="1745732" y="658842"/>
                </a:lnTo>
                <a:cubicBezTo>
                  <a:pt x="1726397" y="668418"/>
                  <a:pt x="1704667" y="676336"/>
                  <a:pt x="1680543" y="682597"/>
                </a:cubicBezTo>
                <a:lnTo>
                  <a:pt x="1678886" y="678178"/>
                </a:lnTo>
                <a:cubicBezTo>
                  <a:pt x="1711849" y="658105"/>
                  <a:pt x="1739011" y="633982"/>
                  <a:pt x="1760372" y="605807"/>
                </a:cubicBezTo>
                <a:lnTo>
                  <a:pt x="1749047" y="605807"/>
                </a:lnTo>
                <a:lnTo>
                  <a:pt x="1749047" y="608293"/>
                </a:lnTo>
                <a:cubicBezTo>
                  <a:pt x="1749047" y="611423"/>
                  <a:pt x="1748403" y="613357"/>
                  <a:pt x="1747113" y="614093"/>
                </a:cubicBezTo>
                <a:cubicBezTo>
                  <a:pt x="1738274" y="615935"/>
                  <a:pt x="1724739" y="617592"/>
                  <a:pt x="1706508" y="619066"/>
                </a:cubicBezTo>
                <a:cubicBezTo>
                  <a:pt x="1707245" y="606912"/>
                  <a:pt x="1707613" y="597520"/>
                  <a:pt x="1707613" y="590891"/>
                </a:cubicBezTo>
                <a:lnTo>
                  <a:pt x="1707613" y="535093"/>
                </a:lnTo>
                <a:cubicBezTo>
                  <a:pt x="1707613" y="523492"/>
                  <a:pt x="1707429" y="513087"/>
                  <a:pt x="1707061" y="503880"/>
                </a:cubicBezTo>
                <a:lnTo>
                  <a:pt x="1753191" y="516034"/>
                </a:lnTo>
                <a:lnTo>
                  <a:pt x="1862299" y="516034"/>
                </a:lnTo>
                <a:close/>
                <a:moveTo>
                  <a:pt x="131759" y="494212"/>
                </a:moveTo>
                <a:lnTo>
                  <a:pt x="180375" y="506089"/>
                </a:lnTo>
                <a:cubicBezTo>
                  <a:pt x="184242" y="507010"/>
                  <a:pt x="186176" y="508668"/>
                  <a:pt x="186176" y="511061"/>
                </a:cubicBezTo>
                <a:cubicBezTo>
                  <a:pt x="186176" y="514929"/>
                  <a:pt x="181112" y="517783"/>
                  <a:pt x="170983" y="519624"/>
                </a:cubicBezTo>
                <a:cubicBezTo>
                  <a:pt x="168589" y="523676"/>
                  <a:pt x="166288" y="527359"/>
                  <a:pt x="164078" y="530674"/>
                </a:cubicBezTo>
                <a:lnTo>
                  <a:pt x="181756" y="530674"/>
                </a:lnTo>
                <a:lnTo>
                  <a:pt x="193634" y="513824"/>
                </a:lnTo>
                <a:lnTo>
                  <a:pt x="226228" y="532331"/>
                </a:lnTo>
                <a:cubicBezTo>
                  <a:pt x="228622" y="533620"/>
                  <a:pt x="229819" y="535277"/>
                  <a:pt x="229819" y="537303"/>
                </a:cubicBezTo>
                <a:cubicBezTo>
                  <a:pt x="229819" y="542091"/>
                  <a:pt x="224939" y="545129"/>
                  <a:pt x="215179" y="546418"/>
                </a:cubicBezTo>
                <a:cubicBezTo>
                  <a:pt x="206340" y="555257"/>
                  <a:pt x="197133" y="563084"/>
                  <a:pt x="187557" y="569897"/>
                </a:cubicBezTo>
                <a:lnTo>
                  <a:pt x="210760" y="569897"/>
                </a:lnTo>
                <a:lnTo>
                  <a:pt x="221809" y="550285"/>
                </a:lnTo>
                <a:lnTo>
                  <a:pt x="257718" y="564373"/>
                </a:lnTo>
                <a:cubicBezTo>
                  <a:pt x="259559" y="564925"/>
                  <a:pt x="261033" y="565938"/>
                  <a:pt x="262138" y="567411"/>
                </a:cubicBezTo>
                <a:cubicBezTo>
                  <a:pt x="262874" y="568332"/>
                  <a:pt x="263242" y="569345"/>
                  <a:pt x="263242" y="570450"/>
                </a:cubicBezTo>
                <a:cubicBezTo>
                  <a:pt x="263242" y="573580"/>
                  <a:pt x="260112" y="577632"/>
                  <a:pt x="253851" y="582604"/>
                </a:cubicBezTo>
                <a:lnTo>
                  <a:pt x="253851" y="606359"/>
                </a:lnTo>
                <a:cubicBezTo>
                  <a:pt x="253851" y="636376"/>
                  <a:pt x="254219" y="672377"/>
                  <a:pt x="254956" y="714363"/>
                </a:cubicBezTo>
                <a:cubicBezTo>
                  <a:pt x="255324" y="723755"/>
                  <a:pt x="252286" y="730845"/>
                  <a:pt x="245840" y="735632"/>
                </a:cubicBezTo>
                <a:cubicBezTo>
                  <a:pt x="239211" y="740789"/>
                  <a:pt x="227333" y="744472"/>
                  <a:pt x="210207" y="746681"/>
                </a:cubicBezTo>
                <a:cubicBezTo>
                  <a:pt x="209839" y="734527"/>
                  <a:pt x="207169" y="725873"/>
                  <a:pt x="202197" y="720716"/>
                </a:cubicBezTo>
                <a:lnTo>
                  <a:pt x="202197" y="720992"/>
                </a:lnTo>
                <a:cubicBezTo>
                  <a:pt x="202197" y="726333"/>
                  <a:pt x="199066" y="729555"/>
                  <a:pt x="192805" y="730660"/>
                </a:cubicBezTo>
                <a:cubicBezTo>
                  <a:pt x="182124" y="732502"/>
                  <a:pt x="172364" y="733423"/>
                  <a:pt x="163525" y="733423"/>
                </a:cubicBezTo>
                <a:cubicBezTo>
                  <a:pt x="164262" y="714271"/>
                  <a:pt x="164630" y="693830"/>
                  <a:pt x="164630" y="672101"/>
                </a:cubicBezTo>
                <a:lnTo>
                  <a:pt x="164630" y="665471"/>
                </a:lnTo>
                <a:lnTo>
                  <a:pt x="145847" y="665471"/>
                </a:lnTo>
                <a:cubicBezTo>
                  <a:pt x="142532" y="684439"/>
                  <a:pt x="135627" y="699815"/>
                  <a:pt x="125130" y="711601"/>
                </a:cubicBezTo>
                <a:cubicBezTo>
                  <a:pt x="115370" y="722650"/>
                  <a:pt x="99717" y="733699"/>
                  <a:pt x="78172" y="744748"/>
                </a:cubicBezTo>
                <a:lnTo>
                  <a:pt x="75686" y="739776"/>
                </a:lnTo>
                <a:cubicBezTo>
                  <a:pt x="89865" y="722466"/>
                  <a:pt x="99533" y="705892"/>
                  <a:pt x="104689" y="690055"/>
                </a:cubicBezTo>
                <a:cubicBezTo>
                  <a:pt x="110214" y="672929"/>
                  <a:pt x="112976" y="649542"/>
                  <a:pt x="112976" y="619894"/>
                </a:cubicBezTo>
                <a:lnTo>
                  <a:pt x="112976" y="582880"/>
                </a:lnTo>
                <a:cubicBezTo>
                  <a:pt x="110398" y="584722"/>
                  <a:pt x="107728" y="586471"/>
                  <a:pt x="104966" y="588128"/>
                </a:cubicBezTo>
                <a:cubicBezTo>
                  <a:pt x="107175" y="589233"/>
                  <a:pt x="108280" y="590522"/>
                  <a:pt x="108280" y="591995"/>
                </a:cubicBezTo>
                <a:cubicBezTo>
                  <a:pt x="108280" y="596047"/>
                  <a:pt x="105058" y="600282"/>
                  <a:pt x="98612" y="604702"/>
                </a:cubicBezTo>
                <a:lnTo>
                  <a:pt x="98612" y="693922"/>
                </a:lnTo>
                <a:cubicBezTo>
                  <a:pt x="98612" y="697605"/>
                  <a:pt x="98060" y="699999"/>
                  <a:pt x="96955" y="701104"/>
                </a:cubicBezTo>
                <a:cubicBezTo>
                  <a:pt x="95850" y="702393"/>
                  <a:pt x="93272" y="703314"/>
                  <a:pt x="89221" y="703867"/>
                </a:cubicBezTo>
                <a:cubicBezTo>
                  <a:pt x="78724" y="705708"/>
                  <a:pt x="71358" y="706629"/>
                  <a:pt x="67123" y="706629"/>
                </a:cubicBezTo>
                <a:lnTo>
                  <a:pt x="67123" y="690608"/>
                </a:lnTo>
                <a:lnTo>
                  <a:pt x="53864" y="690608"/>
                </a:lnTo>
                <a:lnTo>
                  <a:pt x="53864" y="710772"/>
                </a:lnTo>
                <a:cubicBezTo>
                  <a:pt x="53864" y="713350"/>
                  <a:pt x="53127" y="715376"/>
                  <a:pt x="51654" y="716849"/>
                </a:cubicBezTo>
                <a:cubicBezTo>
                  <a:pt x="50365" y="718138"/>
                  <a:pt x="47971" y="719151"/>
                  <a:pt x="44472" y="719888"/>
                </a:cubicBezTo>
                <a:cubicBezTo>
                  <a:pt x="38948" y="721177"/>
                  <a:pt x="31306" y="722097"/>
                  <a:pt x="21546" y="722650"/>
                </a:cubicBezTo>
                <a:cubicBezTo>
                  <a:pt x="22282" y="697237"/>
                  <a:pt x="22651" y="678822"/>
                  <a:pt x="22651" y="667405"/>
                </a:cubicBezTo>
                <a:lnTo>
                  <a:pt x="22651" y="639782"/>
                </a:lnTo>
                <a:cubicBezTo>
                  <a:pt x="16758" y="646964"/>
                  <a:pt x="10589" y="653962"/>
                  <a:pt x="4143" y="660775"/>
                </a:cubicBezTo>
                <a:lnTo>
                  <a:pt x="0" y="657185"/>
                </a:lnTo>
                <a:cubicBezTo>
                  <a:pt x="16942" y="611147"/>
                  <a:pt x="27070" y="568148"/>
                  <a:pt x="30385" y="528187"/>
                </a:cubicBezTo>
                <a:lnTo>
                  <a:pt x="6906" y="528187"/>
                </a:lnTo>
                <a:lnTo>
                  <a:pt x="6906" y="521558"/>
                </a:lnTo>
                <a:lnTo>
                  <a:pt x="72095" y="521558"/>
                </a:lnTo>
                <a:lnTo>
                  <a:pt x="87011" y="500841"/>
                </a:lnTo>
                <a:lnTo>
                  <a:pt x="115738" y="521006"/>
                </a:lnTo>
                <a:cubicBezTo>
                  <a:pt x="118316" y="522663"/>
                  <a:pt x="119053" y="524320"/>
                  <a:pt x="117948" y="525978"/>
                </a:cubicBezTo>
                <a:cubicBezTo>
                  <a:pt x="117027" y="527451"/>
                  <a:pt x="114541" y="528187"/>
                  <a:pt x="110490" y="528187"/>
                </a:cubicBezTo>
                <a:lnTo>
                  <a:pt x="72647" y="528187"/>
                </a:lnTo>
                <a:cubicBezTo>
                  <a:pt x="67675" y="551759"/>
                  <a:pt x="61322" y="572107"/>
                  <a:pt x="53588" y="589233"/>
                </a:cubicBezTo>
                <a:lnTo>
                  <a:pt x="58007" y="590891"/>
                </a:lnTo>
                <a:lnTo>
                  <a:pt x="62703" y="590891"/>
                </a:lnTo>
                <a:lnTo>
                  <a:pt x="73200" y="572660"/>
                </a:lnTo>
                <a:lnTo>
                  <a:pt x="98336" y="585090"/>
                </a:lnTo>
                <a:cubicBezTo>
                  <a:pt x="114910" y="554705"/>
                  <a:pt x="126051" y="524412"/>
                  <a:pt x="131759" y="494212"/>
                </a:cubicBezTo>
                <a:close/>
                <a:moveTo>
                  <a:pt x="373732" y="492554"/>
                </a:moveTo>
                <a:cubicBezTo>
                  <a:pt x="396199" y="494580"/>
                  <a:pt x="412404" y="498447"/>
                  <a:pt x="422348" y="504156"/>
                </a:cubicBezTo>
                <a:cubicBezTo>
                  <a:pt x="430819" y="509128"/>
                  <a:pt x="435054" y="515941"/>
                  <a:pt x="435054" y="524597"/>
                </a:cubicBezTo>
                <a:cubicBezTo>
                  <a:pt x="435054" y="532515"/>
                  <a:pt x="432200" y="539144"/>
                  <a:pt x="426491" y="544485"/>
                </a:cubicBezTo>
                <a:cubicBezTo>
                  <a:pt x="420783" y="549825"/>
                  <a:pt x="413877" y="552495"/>
                  <a:pt x="405775" y="552495"/>
                </a:cubicBezTo>
                <a:cubicBezTo>
                  <a:pt x="393252" y="552495"/>
                  <a:pt x="386163" y="546050"/>
                  <a:pt x="384505" y="533159"/>
                </a:cubicBezTo>
                <a:cubicBezTo>
                  <a:pt x="383032" y="520637"/>
                  <a:pt x="378797" y="508023"/>
                  <a:pt x="371799" y="495317"/>
                </a:cubicBezTo>
                <a:close/>
                <a:moveTo>
                  <a:pt x="851897" y="188678"/>
                </a:moveTo>
                <a:lnTo>
                  <a:pt x="851897" y="223206"/>
                </a:lnTo>
                <a:lnTo>
                  <a:pt x="996915" y="223206"/>
                </a:lnTo>
                <a:lnTo>
                  <a:pt x="996915" y="188678"/>
                </a:lnTo>
                <a:close/>
                <a:moveTo>
                  <a:pt x="3181264" y="156084"/>
                </a:moveTo>
                <a:cubicBezTo>
                  <a:pt x="3196917" y="168974"/>
                  <a:pt x="3212293" y="178366"/>
                  <a:pt x="3227394" y="184259"/>
                </a:cubicBezTo>
                <a:cubicBezTo>
                  <a:pt x="3236785" y="176156"/>
                  <a:pt x="3245717" y="166765"/>
                  <a:pt x="3254187" y="156084"/>
                </a:cubicBezTo>
                <a:close/>
                <a:moveTo>
                  <a:pt x="2327605" y="152493"/>
                </a:moveTo>
                <a:lnTo>
                  <a:pt x="2379259" y="156636"/>
                </a:lnTo>
                <a:cubicBezTo>
                  <a:pt x="2382758" y="156820"/>
                  <a:pt x="2384507" y="158017"/>
                  <a:pt x="2384507" y="160227"/>
                </a:cubicBezTo>
                <a:cubicBezTo>
                  <a:pt x="2384507" y="163174"/>
                  <a:pt x="2380364" y="167041"/>
                  <a:pt x="2372077" y="171829"/>
                </a:cubicBezTo>
                <a:lnTo>
                  <a:pt x="2372077" y="190336"/>
                </a:lnTo>
                <a:lnTo>
                  <a:pt x="2376497" y="190336"/>
                </a:lnTo>
                <a:lnTo>
                  <a:pt x="2390032" y="171276"/>
                </a:lnTo>
                <a:lnTo>
                  <a:pt x="2417378" y="190059"/>
                </a:lnTo>
                <a:cubicBezTo>
                  <a:pt x="2419772" y="191717"/>
                  <a:pt x="2420509" y="193282"/>
                  <a:pt x="2419588" y="194755"/>
                </a:cubicBezTo>
                <a:cubicBezTo>
                  <a:pt x="2418667" y="196228"/>
                  <a:pt x="2416273" y="196965"/>
                  <a:pt x="2412406" y="196965"/>
                </a:cubicBezTo>
                <a:lnTo>
                  <a:pt x="2372077" y="196965"/>
                </a:lnTo>
                <a:lnTo>
                  <a:pt x="2372077" y="235084"/>
                </a:lnTo>
                <a:lnTo>
                  <a:pt x="2419035" y="235084"/>
                </a:lnTo>
                <a:lnTo>
                  <a:pt x="2435333" y="212434"/>
                </a:lnTo>
                <a:lnTo>
                  <a:pt x="2468480" y="233979"/>
                </a:lnTo>
                <a:cubicBezTo>
                  <a:pt x="2471611" y="236005"/>
                  <a:pt x="2472623" y="237754"/>
                  <a:pt x="2471518" y="239228"/>
                </a:cubicBezTo>
                <a:cubicBezTo>
                  <a:pt x="2470413" y="240885"/>
                  <a:pt x="2467559" y="241714"/>
                  <a:pt x="2462955" y="241714"/>
                </a:cubicBezTo>
                <a:lnTo>
                  <a:pt x="2240594" y="241714"/>
                </a:lnTo>
                <a:lnTo>
                  <a:pt x="2240594" y="235084"/>
                </a:lnTo>
                <a:lnTo>
                  <a:pt x="2328710" y="235084"/>
                </a:lnTo>
                <a:lnTo>
                  <a:pt x="2328710" y="202766"/>
                </a:lnTo>
                <a:lnTo>
                  <a:pt x="2328710" y="196965"/>
                </a:lnTo>
                <a:lnTo>
                  <a:pt x="2285343" y="196965"/>
                </a:lnTo>
                <a:lnTo>
                  <a:pt x="2285343" y="190336"/>
                </a:lnTo>
                <a:lnTo>
                  <a:pt x="2328710" y="190336"/>
                </a:lnTo>
                <a:cubicBezTo>
                  <a:pt x="2328157" y="168974"/>
                  <a:pt x="2327789" y="156360"/>
                  <a:pt x="2327605" y="152493"/>
                </a:cubicBezTo>
                <a:close/>
                <a:moveTo>
                  <a:pt x="2898000" y="139510"/>
                </a:moveTo>
                <a:lnTo>
                  <a:pt x="2898000" y="187297"/>
                </a:lnTo>
                <a:lnTo>
                  <a:pt x="2905735" y="187297"/>
                </a:lnTo>
                <a:cubicBezTo>
                  <a:pt x="2907023" y="187481"/>
                  <a:pt x="2907944" y="186745"/>
                  <a:pt x="2908497" y="185087"/>
                </a:cubicBezTo>
                <a:cubicBezTo>
                  <a:pt x="2909049" y="183430"/>
                  <a:pt x="2909325" y="180484"/>
                  <a:pt x="2909325" y="176248"/>
                </a:cubicBezTo>
                <a:lnTo>
                  <a:pt x="2909325" y="139510"/>
                </a:lnTo>
                <a:close/>
                <a:moveTo>
                  <a:pt x="3422818" y="138682"/>
                </a:moveTo>
                <a:lnTo>
                  <a:pt x="3422818" y="198899"/>
                </a:lnTo>
                <a:lnTo>
                  <a:pt x="3441049" y="198899"/>
                </a:lnTo>
                <a:lnTo>
                  <a:pt x="3441049" y="138682"/>
                </a:lnTo>
                <a:close/>
                <a:moveTo>
                  <a:pt x="1578083" y="117136"/>
                </a:moveTo>
                <a:lnTo>
                  <a:pt x="1613163" y="143101"/>
                </a:lnTo>
                <a:cubicBezTo>
                  <a:pt x="1615741" y="144943"/>
                  <a:pt x="1616478" y="146692"/>
                  <a:pt x="1615373" y="148349"/>
                </a:cubicBezTo>
                <a:cubicBezTo>
                  <a:pt x="1614268" y="150007"/>
                  <a:pt x="1611690" y="150836"/>
                  <a:pt x="1607639" y="150836"/>
                </a:cubicBezTo>
                <a:lnTo>
                  <a:pt x="1507922" y="150836"/>
                </a:lnTo>
                <a:cubicBezTo>
                  <a:pt x="1484166" y="175512"/>
                  <a:pt x="1463910" y="193927"/>
                  <a:pt x="1447152" y="206081"/>
                </a:cubicBezTo>
                <a:lnTo>
                  <a:pt x="1538306" y="204423"/>
                </a:lnTo>
                <a:cubicBezTo>
                  <a:pt x="1532598" y="190796"/>
                  <a:pt x="1525232" y="177537"/>
                  <a:pt x="1516209" y="164647"/>
                </a:cubicBezTo>
                <a:lnTo>
                  <a:pt x="1518695" y="161885"/>
                </a:lnTo>
                <a:cubicBezTo>
                  <a:pt x="1571361" y="181589"/>
                  <a:pt x="1597695" y="202121"/>
                  <a:pt x="1597695" y="223483"/>
                </a:cubicBezTo>
                <a:cubicBezTo>
                  <a:pt x="1597695" y="231033"/>
                  <a:pt x="1594656" y="237754"/>
                  <a:pt x="1588579" y="243647"/>
                </a:cubicBezTo>
                <a:cubicBezTo>
                  <a:pt x="1582687" y="249356"/>
                  <a:pt x="1575965" y="252210"/>
                  <a:pt x="1568415" y="252210"/>
                </a:cubicBezTo>
                <a:cubicBezTo>
                  <a:pt x="1563627" y="252210"/>
                  <a:pt x="1559944" y="251474"/>
                  <a:pt x="1557366" y="250000"/>
                </a:cubicBezTo>
                <a:cubicBezTo>
                  <a:pt x="1554419" y="248343"/>
                  <a:pt x="1552302" y="245581"/>
                  <a:pt x="1551013" y="241714"/>
                </a:cubicBezTo>
                <a:cubicBezTo>
                  <a:pt x="1548435" y="232690"/>
                  <a:pt x="1546133" y="225232"/>
                  <a:pt x="1544107" y="219339"/>
                </a:cubicBezTo>
                <a:cubicBezTo>
                  <a:pt x="1515380" y="226337"/>
                  <a:pt x="1475051" y="234532"/>
                  <a:pt x="1423121" y="243923"/>
                </a:cubicBezTo>
                <a:cubicBezTo>
                  <a:pt x="1422384" y="248711"/>
                  <a:pt x="1421095" y="252210"/>
                  <a:pt x="1419253" y="254420"/>
                </a:cubicBezTo>
                <a:cubicBezTo>
                  <a:pt x="1417596" y="256261"/>
                  <a:pt x="1415663" y="257182"/>
                  <a:pt x="1413453" y="257182"/>
                </a:cubicBezTo>
                <a:cubicBezTo>
                  <a:pt x="1410691" y="257182"/>
                  <a:pt x="1408665" y="254880"/>
                  <a:pt x="1407376" y="250277"/>
                </a:cubicBezTo>
                <a:lnTo>
                  <a:pt x="1392736" y="205252"/>
                </a:lnTo>
                <a:cubicBezTo>
                  <a:pt x="1406915" y="205068"/>
                  <a:pt x="1416031" y="202490"/>
                  <a:pt x="1420082" y="197518"/>
                </a:cubicBezTo>
                <a:cubicBezTo>
                  <a:pt x="1426527" y="187758"/>
                  <a:pt x="1432881" y="172197"/>
                  <a:pt x="1439142" y="150836"/>
                </a:cubicBezTo>
                <a:lnTo>
                  <a:pt x="1374229" y="150836"/>
                </a:lnTo>
                <a:lnTo>
                  <a:pt x="1374229" y="144206"/>
                </a:lnTo>
                <a:lnTo>
                  <a:pt x="1558747" y="144206"/>
                </a:lnTo>
                <a:close/>
                <a:moveTo>
                  <a:pt x="2319595" y="105535"/>
                </a:moveTo>
                <a:lnTo>
                  <a:pt x="2319595" y="130947"/>
                </a:lnTo>
                <a:lnTo>
                  <a:pt x="2378983" y="130947"/>
                </a:lnTo>
                <a:lnTo>
                  <a:pt x="2378983" y="105535"/>
                </a:lnTo>
                <a:close/>
                <a:moveTo>
                  <a:pt x="3208334" y="83713"/>
                </a:moveTo>
                <a:lnTo>
                  <a:pt x="3208334" y="115755"/>
                </a:lnTo>
                <a:lnTo>
                  <a:pt x="3242862" y="115755"/>
                </a:lnTo>
                <a:lnTo>
                  <a:pt x="3242862" y="83713"/>
                </a:lnTo>
                <a:close/>
                <a:moveTo>
                  <a:pt x="1521180" y="75979"/>
                </a:moveTo>
                <a:lnTo>
                  <a:pt x="1554327" y="99734"/>
                </a:lnTo>
                <a:cubicBezTo>
                  <a:pt x="1556721" y="101391"/>
                  <a:pt x="1557458" y="102957"/>
                  <a:pt x="1556537" y="104430"/>
                </a:cubicBezTo>
                <a:cubicBezTo>
                  <a:pt x="1555617" y="105903"/>
                  <a:pt x="1553223" y="106640"/>
                  <a:pt x="1549355" y="106640"/>
                </a:cubicBezTo>
                <a:lnTo>
                  <a:pt x="1431960" y="106640"/>
                </a:lnTo>
                <a:lnTo>
                  <a:pt x="1431960" y="100010"/>
                </a:lnTo>
                <a:lnTo>
                  <a:pt x="1504055" y="100010"/>
                </a:lnTo>
                <a:close/>
                <a:moveTo>
                  <a:pt x="2319595" y="73493"/>
                </a:moveTo>
                <a:lnTo>
                  <a:pt x="2319595" y="98905"/>
                </a:lnTo>
                <a:lnTo>
                  <a:pt x="2378983" y="98905"/>
                </a:lnTo>
                <a:lnTo>
                  <a:pt x="2378983" y="73493"/>
                </a:lnTo>
                <a:close/>
                <a:moveTo>
                  <a:pt x="660063" y="71283"/>
                </a:moveTo>
                <a:lnTo>
                  <a:pt x="660063" y="148349"/>
                </a:lnTo>
                <a:lnTo>
                  <a:pt x="708679" y="148349"/>
                </a:lnTo>
                <a:lnTo>
                  <a:pt x="708679" y="71283"/>
                </a:lnTo>
                <a:close/>
                <a:moveTo>
                  <a:pt x="566976" y="71283"/>
                </a:moveTo>
                <a:lnTo>
                  <a:pt x="566976" y="148349"/>
                </a:lnTo>
                <a:lnTo>
                  <a:pt x="614486" y="148349"/>
                </a:lnTo>
                <a:lnTo>
                  <a:pt x="614486" y="71283"/>
                </a:lnTo>
                <a:close/>
                <a:moveTo>
                  <a:pt x="851897" y="69625"/>
                </a:moveTo>
                <a:lnTo>
                  <a:pt x="851897" y="182601"/>
                </a:lnTo>
                <a:lnTo>
                  <a:pt x="900512" y="182601"/>
                </a:lnTo>
                <a:lnTo>
                  <a:pt x="900512" y="123765"/>
                </a:lnTo>
                <a:lnTo>
                  <a:pt x="861289" y="123765"/>
                </a:lnTo>
                <a:lnTo>
                  <a:pt x="861289" y="117688"/>
                </a:lnTo>
                <a:lnTo>
                  <a:pt x="900512" y="117688"/>
                </a:lnTo>
                <a:lnTo>
                  <a:pt x="900512" y="69625"/>
                </a:lnTo>
                <a:close/>
                <a:moveTo>
                  <a:pt x="996915" y="69349"/>
                </a:moveTo>
                <a:cubicBezTo>
                  <a:pt x="996178" y="69533"/>
                  <a:pt x="994889" y="69625"/>
                  <a:pt x="993048" y="69625"/>
                </a:cubicBezTo>
                <a:lnTo>
                  <a:pt x="941946" y="69625"/>
                </a:lnTo>
                <a:lnTo>
                  <a:pt x="941946" y="117688"/>
                </a:lnTo>
                <a:lnTo>
                  <a:pt x="952995" y="117688"/>
                </a:lnTo>
                <a:lnTo>
                  <a:pt x="967083" y="97800"/>
                </a:lnTo>
                <a:lnTo>
                  <a:pt x="993048" y="117136"/>
                </a:lnTo>
                <a:cubicBezTo>
                  <a:pt x="995442" y="118793"/>
                  <a:pt x="996178" y="120359"/>
                  <a:pt x="995258" y="121832"/>
                </a:cubicBezTo>
                <a:cubicBezTo>
                  <a:pt x="994521" y="123121"/>
                  <a:pt x="992495" y="123765"/>
                  <a:pt x="989181" y="123765"/>
                </a:cubicBezTo>
                <a:lnTo>
                  <a:pt x="941946" y="123765"/>
                </a:lnTo>
                <a:lnTo>
                  <a:pt x="941946" y="182601"/>
                </a:lnTo>
                <a:lnTo>
                  <a:pt x="961006" y="182601"/>
                </a:lnTo>
                <a:lnTo>
                  <a:pt x="969016" y="171276"/>
                </a:lnTo>
                <a:lnTo>
                  <a:pt x="968187" y="171276"/>
                </a:lnTo>
                <a:cubicBezTo>
                  <a:pt x="960453" y="171276"/>
                  <a:pt x="955757" y="167593"/>
                  <a:pt x="954100" y="160227"/>
                </a:cubicBezTo>
                <a:cubicBezTo>
                  <a:pt x="952259" y="150099"/>
                  <a:pt x="948760" y="140983"/>
                  <a:pt x="943603" y="132881"/>
                </a:cubicBezTo>
                <a:lnTo>
                  <a:pt x="944985" y="130671"/>
                </a:lnTo>
                <a:cubicBezTo>
                  <a:pt x="974633" y="132144"/>
                  <a:pt x="989457" y="138774"/>
                  <a:pt x="989457" y="150559"/>
                </a:cubicBezTo>
                <a:cubicBezTo>
                  <a:pt x="989457" y="156636"/>
                  <a:pt x="987063" y="161792"/>
                  <a:pt x="982275" y="166028"/>
                </a:cubicBezTo>
                <a:lnTo>
                  <a:pt x="996915" y="176248"/>
                </a:lnTo>
                <a:close/>
                <a:moveTo>
                  <a:pt x="2659208" y="68520"/>
                </a:moveTo>
                <a:lnTo>
                  <a:pt x="2659208" y="90895"/>
                </a:lnTo>
                <a:cubicBezTo>
                  <a:pt x="2659393" y="123489"/>
                  <a:pt x="2659577" y="156084"/>
                  <a:pt x="2659761" y="188678"/>
                </a:cubicBezTo>
                <a:lnTo>
                  <a:pt x="2660866" y="188678"/>
                </a:lnTo>
                <a:lnTo>
                  <a:pt x="2677992" y="164647"/>
                </a:lnTo>
                <a:lnTo>
                  <a:pt x="2704785" y="183983"/>
                </a:lnTo>
                <a:cubicBezTo>
                  <a:pt x="2682319" y="156912"/>
                  <a:pt x="2667771" y="118425"/>
                  <a:pt x="2661142" y="68520"/>
                </a:cubicBezTo>
                <a:close/>
                <a:moveTo>
                  <a:pt x="3422818" y="66863"/>
                </a:moveTo>
                <a:lnTo>
                  <a:pt x="3422818" y="132052"/>
                </a:lnTo>
                <a:lnTo>
                  <a:pt x="3441049" y="132052"/>
                </a:lnTo>
                <a:lnTo>
                  <a:pt x="3441049" y="66863"/>
                </a:lnTo>
                <a:close/>
                <a:moveTo>
                  <a:pt x="2319595" y="41450"/>
                </a:moveTo>
                <a:lnTo>
                  <a:pt x="2319595" y="66863"/>
                </a:lnTo>
                <a:lnTo>
                  <a:pt x="2378983" y="66863"/>
                </a:lnTo>
                <a:lnTo>
                  <a:pt x="2378983" y="51118"/>
                </a:lnTo>
                <a:lnTo>
                  <a:pt x="2378983" y="41450"/>
                </a:lnTo>
                <a:close/>
                <a:moveTo>
                  <a:pt x="1158364" y="36478"/>
                </a:moveTo>
                <a:lnTo>
                  <a:pt x="1199245" y="59681"/>
                </a:lnTo>
                <a:cubicBezTo>
                  <a:pt x="1200534" y="59865"/>
                  <a:pt x="1201455" y="61062"/>
                  <a:pt x="1202007" y="63272"/>
                </a:cubicBezTo>
                <a:cubicBezTo>
                  <a:pt x="1202007" y="66771"/>
                  <a:pt x="1197219" y="70086"/>
                  <a:pt x="1187644" y="73216"/>
                </a:cubicBezTo>
                <a:cubicBezTo>
                  <a:pt x="1176042" y="91815"/>
                  <a:pt x="1164901" y="106824"/>
                  <a:pt x="1154220" y="118241"/>
                </a:cubicBezTo>
                <a:lnTo>
                  <a:pt x="1154220" y="125699"/>
                </a:lnTo>
                <a:cubicBezTo>
                  <a:pt x="1169505" y="128830"/>
                  <a:pt x="1180646" y="132881"/>
                  <a:pt x="1187644" y="137853"/>
                </a:cubicBezTo>
                <a:cubicBezTo>
                  <a:pt x="1193905" y="142273"/>
                  <a:pt x="1197035" y="147613"/>
                  <a:pt x="1197035" y="153874"/>
                </a:cubicBezTo>
                <a:cubicBezTo>
                  <a:pt x="1197035" y="159951"/>
                  <a:pt x="1194733" y="165383"/>
                  <a:pt x="1190130" y="170171"/>
                </a:cubicBezTo>
                <a:cubicBezTo>
                  <a:pt x="1185526" y="174959"/>
                  <a:pt x="1180462" y="177353"/>
                  <a:pt x="1174937" y="177353"/>
                </a:cubicBezTo>
                <a:cubicBezTo>
                  <a:pt x="1170518" y="177353"/>
                  <a:pt x="1167387" y="176524"/>
                  <a:pt x="1165546" y="174867"/>
                </a:cubicBezTo>
                <a:cubicBezTo>
                  <a:pt x="1163520" y="173026"/>
                  <a:pt x="1162139" y="169895"/>
                  <a:pt x="1161402" y="165475"/>
                </a:cubicBezTo>
                <a:cubicBezTo>
                  <a:pt x="1159929" y="153137"/>
                  <a:pt x="1157535" y="142457"/>
                  <a:pt x="1154220" y="133433"/>
                </a:cubicBezTo>
                <a:lnTo>
                  <a:pt x="1154220" y="238399"/>
                </a:lnTo>
                <a:cubicBezTo>
                  <a:pt x="1154220" y="241898"/>
                  <a:pt x="1153392" y="244476"/>
                  <a:pt x="1151734" y="246133"/>
                </a:cubicBezTo>
                <a:cubicBezTo>
                  <a:pt x="1150261" y="247606"/>
                  <a:pt x="1147683" y="248711"/>
                  <a:pt x="1144000" y="249448"/>
                </a:cubicBezTo>
                <a:cubicBezTo>
                  <a:pt x="1133872" y="251105"/>
                  <a:pt x="1123283" y="251934"/>
                  <a:pt x="1112234" y="251934"/>
                </a:cubicBezTo>
                <a:cubicBezTo>
                  <a:pt x="1112971" y="218419"/>
                  <a:pt x="1113339" y="189047"/>
                  <a:pt x="1113339" y="163818"/>
                </a:cubicBezTo>
                <a:lnTo>
                  <a:pt x="1113339" y="151940"/>
                </a:lnTo>
                <a:cubicBezTo>
                  <a:pt x="1103211" y="158386"/>
                  <a:pt x="1091609" y="164647"/>
                  <a:pt x="1078535" y="170724"/>
                </a:cubicBezTo>
                <a:lnTo>
                  <a:pt x="1076325" y="167409"/>
                </a:lnTo>
                <a:cubicBezTo>
                  <a:pt x="1092898" y="148442"/>
                  <a:pt x="1105789" y="131960"/>
                  <a:pt x="1114996" y="117965"/>
                </a:cubicBezTo>
                <a:cubicBezTo>
                  <a:pt x="1125493" y="102312"/>
                  <a:pt x="1134793" y="84818"/>
                  <a:pt x="1142895" y="65482"/>
                </a:cubicBezTo>
                <a:lnTo>
                  <a:pt x="1084335" y="65482"/>
                </a:lnTo>
                <a:lnTo>
                  <a:pt x="1084335" y="58853"/>
                </a:lnTo>
                <a:lnTo>
                  <a:pt x="1141514" y="58853"/>
                </a:lnTo>
                <a:close/>
                <a:moveTo>
                  <a:pt x="1866871" y="33716"/>
                </a:moveTo>
                <a:lnTo>
                  <a:pt x="1902228" y="60234"/>
                </a:lnTo>
                <a:cubicBezTo>
                  <a:pt x="1904806" y="62075"/>
                  <a:pt x="1905543" y="63825"/>
                  <a:pt x="1904438" y="65482"/>
                </a:cubicBezTo>
                <a:cubicBezTo>
                  <a:pt x="1903333" y="67139"/>
                  <a:pt x="1900755" y="67968"/>
                  <a:pt x="1896704" y="67968"/>
                </a:cubicBezTo>
                <a:lnTo>
                  <a:pt x="1804721" y="67968"/>
                </a:lnTo>
                <a:lnTo>
                  <a:pt x="1804721" y="138129"/>
                </a:lnTo>
                <a:lnTo>
                  <a:pt x="1831515" y="138129"/>
                </a:lnTo>
                <a:lnTo>
                  <a:pt x="1851403" y="110230"/>
                </a:lnTo>
                <a:lnTo>
                  <a:pt x="1885931" y="137024"/>
                </a:lnTo>
                <a:cubicBezTo>
                  <a:pt x="1888509" y="138866"/>
                  <a:pt x="1889246" y="140615"/>
                  <a:pt x="1888141" y="142273"/>
                </a:cubicBezTo>
                <a:cubicBezTo>
                  <a:pt x="1887036" y="143930"/>
                  <a:pt x="1884458" y="144759"/>
                  <a:pt x="1880406" y="144759"/>
                </a:cubicBezTo>
                <a:lnTo>
                  <a:pt x="1804721" y="144759"/>
                </a:lnTo>
                <a:lnTo>
                  <a:pt x="1804721" y="232598"/>
                </a:lnTo>
                <a:lnTo>
                  <a:pt x="1852508" y="232598"/>
                </a:lnTo>
                <a:lnTo>
                  <a:pt x="1873777" y="202766"/>
                </a:lnTo>
                <a:lnTo>
                  <a:pt x="1909963" y="230665"/>
                </a:lnTo>
                <a:cubicBezTo>
                  <a:pt x="1912725" y="232874"/>
                  <a:pt x="1913553" y="234808"/>
                  <a:pt x="1912449" y="236465"/>
                </a:cubicBezTo>
                <a:cubicBezTo>
                  <a:pt x="1911159" y="238307"/>
                  <a:pt x="1908305" y="239228"/>
                  <a:pt x="1903885" y="239228"/>
                </a:cubicBezTo>
                <a:lnTo>
                  <a:pt x="1650863" y="239228"/>
                </a:lnTo>
                <a:lnTo>
                  <a:pt x="1650863" y="232598"/>
                </a:lnTo>
                <a:lnTo>
                  <a:pt x="1756381" y="232598"/>
                </a:lnTo>
                <a:lnTo>
                  <a:pt x="1756381" y="144759"/>
                </a:lnTo>
                <a:lnTo>
                  <a:pt x="1680696" y="144759"/>
                </a:lnTo>
                <a:lnTo>
                  <a:pt x="1680696" y="138129"/>
                </a:lnTo>
                <a:lnTo>
                  <a:pt x="1756381" y="138129"/>
                </a:lnTo>
                <a:lnTo>
                  <a:pt x="1756381" y="67968"/>
                </a:lnTo>
                <a:lnTo>
                  <a:pt x="1661912" y="67968"/>
                </a:lnTo>
                <a:lnTo>
                  <a:pt x="1661912" y="61339"/>
                </a:lnTo>
                <a:lnTo>
                  <a:pt x="1847259" y="61339"/>
                </a:lnTo>
                <a:close/>
                <a:moveTo>
                  <a:pt x="851897" y="30678"/>
                </a:moveTo>
                <a:lnTo>
                  <a:pt x="851897" y="63548"/>
                </a:lnTo>
                <a:lnTo>
                  <a:pt x="953548" y="63548"/>
                </a:lnTo>
                <a:lnTo>
                  <a:pt x="969292" y="41450"/>
                </a:lnTo>
                <a:lnTo>
                  <a:pt x="996915" y="61891"/>
                </a:lnTo>
                <a:lnTo>
                  <a:pt x="996915" y="30678"/>
                </a:lnTo>
                <a:close/>
                <a:moveTo>
                  <a:pt x="2957665" y="29297"/>
                </a:moveTo>
                <a:lnTo>
                  <a:pt x="2991088" y="32611"/>
                </a:lnTo>
                <a:cubicBezTo>
                  <a:pt x="2996429" y="32795"/>
                  <a:pt x="2999099" y="34084"/>
                  <a:pt x="2999099" y="36478"/>
                </a:cubicBezTo>
                <a:cubicBezTo>
                  <a:pt x="2999099" y="39609"/>
                  <a:pt x="2996152" y="43108"/>
                  <a:pt x="2990259" y="46975"/>
                </a:cubicBezTo>
                <a:lnTo>
                  <a:pt x="2990259" y="177353"/>
                </a:lnTo>
                <a:cubicBezTo>
                  <a:pt x="2990259" y="183062"/>
                  <a:pt x="2986761" y="186469"/>
                  <a:pt x="2979763" y="187573"/>
                </a:cubicBezTo>
                <a:cubicBezTo>
                  <a:pt x="2969082" y="189231"/>
                  <a:pt x="2961716" y="190059"/>
                  <a:pt x="2957665" y="190059"/>
                </a:cubicBezTo>
                <a:cubicBezTo>
                  <a:pt x="2958401" y="157833"/>
                  <a:pt x="2958770" y="129198"/>
                  <a:pt x="2958770" y="104153"/>
                </a:cubicBezTo>
                <a:lnTo>
                  <a:pt x="2958770" y="77083"/>
                </a:lnTo>
                <a:cubicBezTo>
                  <a:pt x="2958770" y="60510"/>
                  <a:pt x="2958401" y="44581"/>
                  <a:pt x="2957665" y="29297"/>
                </a:cubicBezTo>
                <a:close/>
                <a:moveTo>
                  <a:pt x="2856290" y="26534"/>
                </a:moveTo>
                <a:cubicBezTo>
                  <a:pt x="2854633" y="28192"/>
                  <a:pt x="2851687" y="29389"/>
                  <a:pt x="2847451" y="30125"/>
                </a:cubicBezTo>
                <a:cubicBezTo>
                  <a:pt x="2843031" y="40622"/>
                  <a:pt x="2839440" y="48356"/>
                  <a:pt x="2836678" y="53328"/>
                </a:cubicBezTo>
                <a:lnTo>
                  <a:pt x="2856843" y="53328"/>
                </a:lnTo>
                <a:cubicBezTo>
                  <a:pt x="2856843" y="47619"/>
                  <a:pt x="2856659" y="38688"/>
                  <a:pt x="2856290" y="26534"/>
                </a:cubicBezTo>
                <a:close/>
                <a:moveTo>
                  <a:pt x="2107597" y="21562"/>
                </a:moveTo>
                <a:lnTo>
                  <a:pt x="2166433" y="32887"/>
                </a:lnTo>
                <a:cubicBezTo>
                  <a:pt x="2169931" y="33624"/>
                  <a:pt x="2171681" y="35281"/>
                  <a:pt x="2171681" y="37859"/>
                </a:cubicBezTo>
                <a:cubicBezTo>
                  <a:pt x="2171681" y="43016"/>
                  <a:pt x="2166341" y="47251"/>
                  <a:pt x="2155660" y="50566"/>
                </a:cubicBezTo>
                <a:cubicBezTo>
                  <a:pt x="2143690" y="102128"/>
                  <a:pt x="2126012" y="141628"/>
                  <a:pt x="2102625" y="169066"/>
                </a:cubicBezTo>
                <a:cubicBezTo>
                  <a:pt x="2127669" y="180115"/>
                  <a:pt x="2159895" y="187389"/>
                  <a:pt x="2199303" y="190888"/>
                </a:cubicBezTo>
                <a:lnTo>
                  <a:pt x="2198199" y="193927"/>
                </a:lnTo>
                <a:cubicBezTo>
                  <a:pt x="2188991" y="198530"/>
                  <a:pt x="2180981" y="205160"/>
                  <a:pt x="2174167" y="213815"/>
                </a:cubicBezTo>
                <a:cubicBezTo>
                  <a:pt x="2166801" y="223206"/>
                  <a:pt x="2159527" y="236465"/>
                  <a:pt x="2152345" y="253591"/>
                </a:cubicBezTo>
                <a:cubicBezTo>
                  <a:pt x="2111648" y="239964"/>
                  <a:pt x="2080987" y="224035"/>
                  <a:pt x="2060362" y="205804"/>
                </a:cubicBezTo>
                <a:cubicBezTo>
                  <a:pt x="2033108" y="222930"/>
                  <a:pt x="1993424" y="238399"/>
                  <a:pt x="1941309" y="252210"/>
                </a:cubicBezTo>
                <a:lnTo>
                  <a:pt x="1939099" y="248067"/>
                </a:lnTo>
                <a:cubicBezTo>
                  <a:pt x="1983848" y="224311"/>
                  <a:pt x="2017363" y="202305"/>
                  <a:pt x="2039645" y="182049"/>
                </a:cubicBezTo>
                <a:cubicBezTo>
                  <a:pt x="2016811" y="148165"/>
                  <a:pt x="2001434" y="96972"/>
                  <a:pt x="1993516" y="28468"/>
                </a:cubicBezTo>
                <a:lnTo>
                  <a:pt x="1998488" y="26810"/>
                </a:lnTo>
                <a:cubicBezTo>
                  <a:pt x="2016719" y="81687"/>
                  <a:pt x="2040474" y="122016"/>
                  <a:pt x="2069754" y="147797"/>
                </a:cubicBezTo>
                <a:cubicBezTo>
                  <a:pt x="2086511" y="123858"/>
                  <a:pt x="2098297" y="93473"/>
                  <a:pt x="2105111" y="56643"/>
                </a:cubicBezTo>
                <a:cubicBezTo>
                  <a:pt x="2107136" y="46330"/>
                  <a:pt x="2107965" y="34637"/>
                  <a:pt x="2107597" y="21562"/>
                </a:cubicBezTo>
                <a:close/>
                <a:moveTo>
                  <a:pt x="2033568" y="4989"/>
                </a:moveTo>
                <a:cubicBezTo>
                  <a:pt x="2071135" y="14012"/>
                  <a:pt x="2089918" y="26442"/>
                  <a:pt x="2089918" y="42279"/>
                </a:cubicBezTo>
                <a:cubicBezTo>
                  <a:pt x="2089918" y="50013"/>
                  <a:pt x="2086972" y="56643"/>
                  <a:pt x="2081079" y="62167"/>
                </a:cubicBezTo>
                <a:cubicBezTo>
                  <a:pt x="2075371" y="67508"/>
                  <a:pt x="2069109" y="70178"/>
                  <a:pt x="2062295" y="70178"/>
                </a:cubicBezTo>
                <a:cubicBezTo>
                  <a:pt x="2056403" y="70178"/>
                  <a:pt x="2051891" y="68613"/>
                  <a:pt x="2048761" y="65482"/>
                </a:cubicBezTo>
                <a:cubicBezTo>
                  <a:pt x="2045630" y="62167"/>
                  <a:pt x="2043605" y="57195"/>
                  <a:pt x="2042684" y="50566"/>
                </a:cubicBezTo>
                <a:cubicBezTo>
                  <a:pt x="2040474" y="33072"/>
                  <a:pt x="2036975" y="18248"/>
                  <a:pt x="2032187" y="6094"/>
                </a:cubicBezTo>
                <a:close/>
                <a:moveTo>
                  <a:pt x="2998546" y="3884"/>
                </a:moveTo>
                <a:lnTo>
                  <a:pt x="3042466" y="7751"/>
                </a:lnTo>
                <a:cubicBezTo>
                  <a:pt x="3046885" y="7935"/>
                  <a:pt x="3049832" y="8395"/>
                  <a:pt x="3051305" y="9132"/>
                </a:cubicBezTo>
                <a:cubicBezTo>
                  <a:pt x="3052778" y="9685"/>
                  <a:pt x="3053515" y="10697"/>
                  <a:pt x="3053515" y="12171"/>
                </a:cubicBezTo>
                <a:cubicBezTo>
                  <a:pt x="3053515" y="16222"/>
                  <a:pt x="3049003" y="19997"/>
                  <a:pt x="3039980" y="23496"/>
                </a:cubicBezTo>
                <a:lnTo>
                  <a:pt x="3039980" y="108573"/>
                </a:lnTo>
                <a:cubicBezTo>
                  <a:pt x="3039980" y="129198"/>
                  <a:pt x="3040348" y="165660"/>
                  <a:pt x="3041085" y="217958"/>
                </a:cubicBezTo>
                <a:cubicBezTo>
                  <a:pt x="3041269" y="228455"/>
                  <a:pt x="3037862" y="236097"/>
                  <a:pt x="3030865" y="240885"/>
                </a:cubicBezTo>
                <a:cubicBezTo>
                  <a:pt x="3022946" y="246409"/>
                  <a:pt x="3007569" y="250645"/>
                  <a:pt x="2984735" y="253591"/>
                </a:cubicBezTo>
                <a:cubicBezTo>
                  <a:pt x="2983261" y="240701"/>
                  <a:pt x="2980407" y="231677"/>
                  <a:pt x="2976172" y="226521"/>
                </a:cubicBezTo>
                <a:cubicBezTo>
                  <a:pt x="2971936" y="221365"/>
                  <a:pt x="2963097" y="216117"/>
                  <a:pt x="2949654" y="210776"/>
                </a:cubicBezTo>
                <a:lnTo>
                  <a:pt x="2950483" y="206081"/>
                </a:lnTo>
                <a:lnTo>
                  <a:pt x="2992745" y="208014"/>
                </a:lnTo>
                <a:cubicBezTo>
                  <a:pt x="2995507" y="208382"/>
                  <a:pt x="2997349" y="207646"/>
                  <a:pt x="2998270" y="205804"/>
                </a:cubicBezTo>
                <a:cubicBezTo>
                  <a:pt x="2999191" y="203963"/>
                  <a:pt x="2999651" y="200096"/>
                  <a:pt x="2999651" y="194203"/>
                </a:cubicBezTo>
                <a:lnTo>
                  <a:pt x="2999651" y="59681"/>
                </a:lnTo>
                <a:cubicBezTo>
                  <a:pt x="2999651" y="33716"/>
                  <a:pt x="2999283" y="15117"/>
                  <a:pt x="2998546" y="3884"/>
                </a:cubicBezTo>
                <a:close/>
                <a:moveTo>
                  <a:pt x="1227696" y="3884"/>
                </a:moveTo>
                <a:lnTo>
                  <a:pt x="1282389" y="8027"/>
                </a:lnTo>
                <a:cubicBezTo>
                  <a:pt x="1286440" y="8211"/>
                  <a:pt x="1288466" y="9316"/>
                  <a:pt x="1288466" y="11342"/>
                </a:cubicBezTo>
                <a:cubicBezTo>
                  <a:pt x="1288466" y="16314"/>
                  <a:pt x="1283586" y="20641"/>
                  <a:pt x="1273826" y="24324"/>
                </a:cubicBezTo>
                <a:lnTo>
                  <a:pt x="1273826" y="95314"/>
                </a:lnTo>
                <a:lnTo>
                  <a:pt x="1276588" y="95314"/>
                </a:lnTo>
                <a:lnTo>
                  <a:pt x="1294819" y="69902"/>
                </a:lnTo>
                <a:lnTo>
                  <a:pt x="1327413" y="93657"/>
                </a:lnTo>
                <a:cubicBezTo>
                  <a:pt x="1330360" y="95683"/>
                  <a:pt x="1331189" y="97616"/>
                  <a:pt x="1329899" y="99458"/>
                </a:cubicBezTo>
                <a:cubicBezTo>
                  <a:pt x="1328795" y="101115"/>
                  <a:pt x="1326032" y="101944"/>
                  <a:pt x="1321613" y="101944"/>
                </a:cubicBezTo>
                <a:lnTo>
                  <a:pt x="1273826" y="101944"/>
                </a:lnTo>
                <a:lnTo>
                  <a:pt x="1273826" y="233979"/>
                </a:lnTo>
                <a:lnTo>
                  <a:pt x="1285980" y="233979"/>
                </a:lnTo>
                <a:lnTo>
                  <a:pt x="1306144" y="205804"/>
                </a:lnTo>
                <a:lnTo>
                  <a:pt x="1341501" y="232874"/>
                </a:lnTo>
                <a:cubicBezTo>
                  <a:pt x="1344079" y="234716"/>
                  <a:pt x="1344816" y="236465"/>
                  <a:pt x="1343711" y="238123"/>
                </a:cubicBezTo>
                <a:cubicBezTo>
                  <a:pt x="1342606" y="239780"/>
                  <a:pt x="1340028" y="240609"/>
                  <a:pt x="1335977" y="240609"/>
                </a:cubicBezTo>
                <a:lnTo>
                  <a:pt x="1166651" y="240609"/>
                </a:lnTo>
                <a:lnTo>
                  <a:pt x="1166651" y="233979"/>
                </a:lnTo>
                <a:lnTo>
                  <a:pt x="1228801" y="233979"/>
                </a:lnTo>
                <a:lnTo>
                  <a:pt x="1228801" y="101944"/>
                </a:lnTo>
                <a:lnTo>
                  <a:pt x="1181843" y="101944"/>
                </a:lnTo>
                <a:lnTo>
                  <a:pt x="1181843" y="95314"/>
                </a:lnTo>
                <a:lnTo>
                  <a:pt x="1228801" y="95314"/>
                </a:lnTo>
                <a:lnTo>
                  <a:pt x="1228801" y="63272"/>
                </a:lnTo>
                <a:cubicBezTo>
                  <a:pt x="1228801" y="56090"/>
                  <a:pt x="1228433" y="36294"/>
                  <a:pt x="1227696" y="3884"/>
                </a:cubicBezTo>
                <a:close/>
                <a:moveTo>
                  <a:pt x="2855738" y="3331"/>
                </a:moveTo>
                <a:lnTo>
                  <a:pt x="2902972" y="6646"/>
                </a:lnTo>
                <a:cubicBezTo>
                  <a:pt x="2907392" y="6830"/>
                  <a:pt x="2909602" y="8211"/>
                  <a:pt x="2909602" y="10789"/>
                </a:cubicBezTo>
                <a:cubicBezTo>
                  <a:pt x="2909602" y="14288"/>
                  <a:pt x="2905735" y="18063"/>
                  <a:pt x="2898000" y="22115"/>
                </a:cubicBezTo>
                <a:lnTo>
                  <a:pt x="2898000" y="53328"/>
                </a:lnTo>
                <a:lnTo>
                  <a:pt x="2904353" y="53328"/>
                </a:lnTo>
                <a:lnTo>
                  <a:pt x="2918993" y="32335"/>
                </a:lnTo>
                <a:lnTo>
                  <a:pt x="2947445" y="52776"/>
                </a:lnTo>
                <a:cubicBezTo>
                  <a:pt x="2950023" y="54433"/>
                  <a:pt x="2950759" y="56090"/>
                  <a:pt x="2949654" y="57748"/>
                </a:cubicBezTo>
                <a:cubicBezTo>
                  <a:pt x="2948733" y="59221"/>
                  <a:pt x="2946247" y="59957"/>
                  <a:pt x="2942196" y="59957"/>
                </a:cubicBezTo>
                <a:lnTo>
                  <a:pt x="2898000" y="59957"/>
                </a:lnTo>
                <a:lnTo>
                  <a:pt x="2898000" y="95314"/>
                </a:lnTo>
                <a:lnTo>
                  <a:pt x="2907115" y="95314"/>
                </a:lnTo>
                <a:lnTo>
                  <a:pt x="2922584" y="73769"/>
                </a:lnTo>
                <a:lnTo>
                  <a:pt x="2951035" y="94762"/>
                </a:lnTo>
                <a:cubicBezTo>
                  <a:pt x="2953613" y="96603"/>
                  <a:pt x="2954350" y="98261"/>
                  <a:pt x="2953245" y="99734"/>
                </a:cubicBezTo>
                <a:cubicBezTo>
                  <a:pt x="2952141" y="101207"/>
                  <a:pt x="2949654" y="101944"/>
                  <a:pt x="2945787" y="101944"/>
                </a:cubicBezTo>
                <a:lnTo>
                  <a:pt x="2898000" y="101944"/>
                </a:lnTo>
                <a:lnTo>
                  <a:pt x="2898000" y="132881"/>
                </a:lnTo>
                <a:lnTo>
                  <a:pt x="2903248" y="132881"/>
                </a:lnTo>
                <a:lnTo>
                  <a:pt x="2914573" y="112164"/>
                </a:lnTo>
                <a:lnTo>
                  <a:pt x="2947997" y="125975"/>
                </a:lnTo>
                <a:cubicBezTo>
                  <a:pt x="2951680" y="127264"/>
                  <a:pt x="2953521" y="129382"/>
                  <a:pt x="2953521" y="132328"/>
                </a:cubicBezTo>
                <a:cubicBezTo>
                  <a:pt x="2953521" y="136011"/>
                  <a:pt x="2950483" y="140063"/>
                  <a:pt x="2944406" y="144482"/>
                </a:cubicBezTo>
                <a:lnTo>
                  <a:pt x="2944406" y="161885"/>
                </a:lnTo>
                <a:cubicBezTo>
                  <a:pt x="2944406" y="165936"/>
                  <a:pt x="2944590" y="178642"/>
                  <a:pt x="2944959" y="200004"/>
                </a:cubicBezTo>
                <a:cubicBezTo>
                  <a:pt x="2945143" y="209579"/>
                  <a:pt x="2942288" y="216669"/>
                  <a:pt x="2936395" y="221273"/>
                </a:cubicBezTo>
                <a:cubicBezTo>
                  <a:pt x="2930134" y="226061"/>
                  <a:pt x="2919361" y="229191"/>
                  <a:pt x="2904077" y="230665"/>
                </a:cubicBezTo>
                <a:cubicBezTo>
                  <a:pt x="2904077" y="216301"/>
                  <a:pt x="2902051" y="206725"/>
                  <a:pt x="2898000" y="201937"/>
                </a:cubicBezTo>
                <a:lnTo>
                  <a:pt x="2898000" y="238951"/>
                </a:lnTo>
                <a:cubicBezTo>
                  <a:pt x="2898184" y="245212"/>
                  <a:pt x="2895146" y="248987"/>
                  <a:pt x="2888885" y="250277"/>
                </a:cubicBezTo>
                <a:cubicBezTo>
                  <a:pt x="2869549" y="250829"/>
                  <a:pt x="2858316" y="251105"/>
                  <a:pt x="2855185" y="251105"/>
                </a:cubicBezTo>
                <a:cubicBezTo>
                  <a:pt x="2856290" y="207462"/>
                  <a:pt x="2856843" y="176248"/>
                  <a:pt x="2856843" y="157465"/>
                </a:cubicBezTo>
                <a:lnTo>
                  <a:pt x="2856843" y="139510"/>
                </a:lnTo>
                <a:lnTo>
                  <a:pt x="2846346" y="139510"/>
                </a:lnTo>
                <a:lnTo>
                  <a:pt x="2846346" y="220720"/>
                </a:lnTo>
                <a:cubicBezTo>
                  <a:pt x="2846346" y="224403"/>
                  <a:pt x="2843491" y="226705"/>
                  <a:pt x="2837783" y="227626"/>
                </a:cubicBezTo>
                <a:cubicBezTo>
                  <a:pt x="2823972" y="230388"/>
                  <a:pt x="2814672" y="231769"/>
                  <a:pt x="2809884" y="231769"/>
                </a:cubicBezTo>
                <a:cubicBezTo>
                  <a:pt x="2810621" y="214643"/>
                  <a:pt x="2810989" y="196136"/>
                  <a:pt x="2810989" y="176248"/>
                </a:cubicBezTo>
                <a:lnTo>
                  <a:pt x="2810989" y="162437"/>
                </a:lnTo>
                <a:cubicBezTo>
                  <a:pt x="2810989" y="154150"/>
                  <a:pt x="2810805" y="141168"/>
                  <a:pt x="2810437" y="123489"/>
                </a:cubicBezTo>
                <a:lnTo>
                  <a:pt x="2848556" y="132881"/>
                </a:lnTo>
                <a:lnTo>
                  <a:pt x="2856843" y="132881"/>
                </a:lnTo>
                <a:lnTo>
                  <a:pt x="2856843" y="101944"/>
                </a:lnTo>
                <a:lnTo>
                  <a:pt x="2794416" y="101944"/>
                </a:lnTo>
                <a:lnTo>
                  <a:pt x="2794416" y="95314"/>
                </a:lnTo>
                <a:lnTo>
                  <a:pt x="2856843" y="95314"/>
                </a:lnTo>
                <a:lnTo>
                  <a:pt x="2856843" y="68797"/>
                </a:lnTo>
                <a:lnTo>
                  <a:pt x="2856843" y="59957"/>
                </a:lnTo>
                <a:lnTo>
                  <a:pt x="2833087" y="59957"/>
                </a:lnTo>
                <a:cubicBezTo>
                  <a:pt x="2827010" y="70086"/>
                  <a:pt x="2818539" y="81411"/>
                  <a:pt x="2807675" y="93933"/>
                </a:cubicBezTo>
                <a:lnTo>
                  <a:pt x="2802979" y="92552"/>
                </a:lnTo>
                <a:cubicBezTo>
                  <a:pt x="2808687" y="60510"/>
                  <a:pt x="2811633" y="33256"/>
                  <a:pt x="2811818" y="10789"/>
                </a:cubicBezTo>
                <a:lnTo>
                  <a:pt x="2852699" y="19076"/>
                </a:lnTo>
                <a:cubicBezTo>
                  <a:pt x="2854357" y="19444"/>
                  <a:pt x="2855553" y="19997"/>
                  <a:pt x="2856290" y="20734"/>
                </a:cubicBezTo>
                <a:cubicBezTo>
                  <a:pt x="2855921" y="13368"/>
                  <a:pt x="2855738" y="7567"/>
                  <a:pt x="2855738" y="3331"/>
                </a:cubicBezTo>
                <a:close/>
                <a:moveTo>
                  <a:pt x="3500713" y="3055"/>
                </a:moveTo>
                <a:lnTo>
                  <a:pt x="3556511" y="15485"/>
                </a:lnTo>
                <a:cubicBezTo>
                  <a:pt x="3559457" y="15854"/>
                  <a:pt x="3560931" y="17143"/>
                  <a:pt x="3560931" y="19352"/>
                </a:cubicBezTo>
                <a:cubicBezTo>
                  <a:pt x="3560931" y="24693"/>
                  <a:pt x="3556235" y="29020"/>
                  <a:pt x="3546843" y="32335"/>
                </a:cubicBezTo>
                <a:cubicBezTo>
                  <a:pt x="3543160" y="41174"/>
                  <a:pt x="3538557" y="50750"/>
                  <a:pt x="3533032" y="61062"/>
                </a:cubicBezTo>
                <a:lnTo>
                  <a:pt x="3565903" y="61062"/>
                </a:lnTo>
                <a:lnTo>
                  <a:pt x="3578885" y="38412"/>
                </a:lnTo>
                <a:lnTo>
                  <a:pt x="3621700" y="56643"/>
                </a:lnTo>
                <a:cubicBezTo>
                  <a:pt x="3623173" y="57379"/>
                  <a:pt x="3623910" y="58484"/>
                  <a:pt x="3623910" y="59957"/>
                </a:cubicBezTo>
                <a:cubicBezTo>
                  <a:pt x="3624094" y="63825"/>
                  <a:pt x="3620871" y="68428"/>
                  <a:pt x="3614242" y="73769"/>
                </a:cubicBezTo>
                <a:cubicBezTo>
                  <a:pt x="3614242" y="111888"/>
                  <a:pt x="3613505" y="154242"/>
                  <a:pt x="3612032" y="200832"/>
                </a:cubicBezTo>
                <a:cubicBezTo>
                  <a:pt x="3611296" y="217222"/>
                  <a:pt x="3606415" y="228915"/>
                  <a:pt x="3597392" y="235913"/>
                </a:cubicBezTo>
                <a:cubicBezTo>
                  <a:pt x="3587633" y="243647"/>
                  <a:pt x="3570046" y="248343"/>
                  <a:pt x="3544633" y="250000"/>
                </a:cubicBezTo>
                <a:cubicBezTo>
                  <a:pt x="3543529" y="238951"/>
                  <a:pt x="3540398" y="230665"/>
                  <a:pt x="3535241" y="225140"/>
                </a:cubicBezTo>
                <a:cubicBezTo>
                  <a:pt x="3530086" y="219616"/>
                  <a:pt x="3519773" y="213539"/>
                  <a:pt x="3504305" y="206909"/>
                </a:cubicBezTo>
                <a:lnTo>
                  <a:pt x="3505685" y="201385"/>
                </a:lnTo>
                <a:lnTo>
                  <a:pt x="3550987" y="203871"/>
                </a:lnTo>
                <a:cubicBezTo>
                  <a:pt x="3557063" y="204055"/>
                  <a:pt x="3561207" y="203042"/>
                  <a:pt x="3563417" y="200832"/>
                </a:cubicBezTo>
                <a:cubicBezTo>
                  <a:pt x="3565443" y="198807"/>
                  <a:pt x="3566639" y="194755"/>
                  <a:pt x="3567007" y="188678"/>
                </a:cubicBezTo>
                <a:cubicBezTo>
                  <a:pt x="3569586" y="151112"/>
                  <a:pt x="3570875" y="110875"/>
                  <a:pt x="3570875" y="67968"/>
                </a:cubicBezTo>
                <a:lnTo>
                  <a:pt x="3529165" y="67968"/>
                </a:lnTo>
                <a:cubicBezTo>
                  <a:pt x="3523088" y="78833"/>
                  <a:pt x="3516551" y="88961"/>
                  <a:pt x="3509553" y="98353"/>
                </a:cubicBezTo>
                <a:cubicBezTo>
                  <a:pt x="3527231" y="104614"/>
                  <a:pt x="3540122" y="111059"/>
                  <a:pt x="3548224" y="117688"/>
                </a:cubicBezTo>
                <a:cubicBezTo>
                  <a:pt x="3555590" y="123765"/>
                  <a:pt x="3559273" y="130395"/>
                  <a:pt x="3559273" y="137577"/>
                </a:cubicBezTo>
                <a:cubicBezTo>
                  <a:pt x="3559273" y="145679"/>
                  <a:pt x="3556695" y="152585"/>
                  <a:pt x="3551539" y="158294"/>
                </a:cubicBezTo>
                <a:cubicBezTo>
                  <a:pt x="3546383" y="164002"/>
                  <a:pt x="3540398" y="166857"/>
                  <a:pt x="3533584" y="166857"/>
                </a:cubicBezTo>
                <a:cubicBezTo>
                  <a:pt x="3528244" y="166857"/>
                  <a:pt x="3524285" y="166028"/>
                  <a:pt x="3521707" y="164371"/>
                </a:cubicBezTo>
                <a:cubicBezTo>
                  <a:pt x="3518761" y="162529"/>
                  <a:pt x="3516919" y="159398"/>
                  <a:pt x="3516182" y="154979"/>
                </a:cubicBezTo>
                <a:cubicBezTo>
                  <a:pt x="3512867" y="136748"/>
                  <a:pt x="3508079" y="121187"/>
                  <a:pt x="3501819" y="108297"/>
                </a:cubicBezTo>
                <a:cubicBezTo>
                  <a:pt x="3494637" y="117320"/>
                  <a:pt x="3487363" y="125331"/>
                  <a:pt x="3479997" y="132328"/>
                </a:cubicBezTo>
                <a:lnTo>
                  <a:pt x="3479997" y="136196"/>
                </a:lnTo>
                <a:cubicBezTo>
                  <a:pt x="3479997" y="139694"/>
                  <a:pt x="3480365" y="167961"/>
                  <a:pt x="3481101" y="220997"/>
                </a:cubicBezTo>
                <a:cubicBezTo>
                  <a:pt x="3481101" y="224311"/>
                  <a:pt x="3478708" y="226521"/>
                  <a:pt x="3473920" y="227626"/>
                </a:cubicBezTo>
                <a:cubicBezTo>
                  <a:pt x="3468211" y="228731"/>
                  <a:pt x="3457254" y="229836"/>
                  <a:pt x="3441049" y="230941"/>
                </a:cubicBezTo>
                <a:lnTo>
                  <a:pt x="3441049" y="205528"/>
                </a:lnTo>
                <a:lnTo>
                  <a:pt x="3422818" y="205528"/>
                </a:lnTo>
                <a:lnTo>
                  <a:pt x="3422818" y="219892"/>
                </a:lnTo>
                <a:cubicBezTo>
                  <a:pt x="3422818" y="224311"/>
                  <a:pt x="3422081" y="227626"/>
                  <a:pt x="3420608" y="229836"/>
                </a:cubicBezTo>
                <a:cubicBezTo>
                  <a:pt x="3419319" y="231862"/>
                  <a:pt x="3416833" y="233427"/>
                  <a:pt x="3413150" y="234532"/>
                </a:cubicBezTo>
                <a:cubicBezTo>
                  <a:pt x="3405416" y="236005"/>
                  <a:pt x="3394275" y="237202"/>
                  <a:pt x="3379727" y="238123"/>
                </a:cubicBezTo>
                <a:cubicBezTo>
                  <a:pt x="3380832" y="186745"/>
                  <a:pt x="3381384" y="157281"/>
                  <a:pt x="3381384" y="149731"/>
                </a:cubicBezTo>
                <a:lnTo>
                  <a:pt x="3381384" y="118517"/>
                </a:lnTo>
                <a:cubicBezTo>
                  <a:pt x="3381384" y="101207"/>
                  <a:pt x="3381016" y="78465"/>
                  <a:pt x="3380279" y="50290"/>
                </a:cubicBezTo>
                <a:lnTo>
                  <a:pt x="3408455" y="56643"/>
                </a:lnTo>
                <a:cubicBezTo>
                  <a:pt x="3408086" y="37675"/>
                  <a:pt x="3406797" y="20089"/>
                  <a:pt x="3404587" y="3884"/>
                </a:cubicBezTo>
                <a:lnTo>
                  <a:pt x="3451269" y="10513"/>
                </a:lnTo>
                <a:cubicBezTo>
                  <a:pt x="3455137" y="11066"/>
                  <a:pt x="3457070" y="12723"/>
                  <a:pt x="3457070" y="15485"/>
                </a:cubicBezTo>
                <a:cubicBezTo>
                  <a:pt x="3457070" y="17327"/>
                  <a:pt x="3456241" y="18892"/>
                  <a:pt x="3454584" y="20181"/>
                </a:cubicBezTo>
                <a:cubicBezTo>
                  <a:pt x="3452743" y="21470"/>
                  <a:pt x="3449704" y="22851"/>
                  <a:pt x="3445469" y="24324"/>
                </a:cubicBezTo>
                <a:cubicBezTo>
                  <a:pt x="3437918" y="38136"/>
                  <a:pt x="3430000" y="49921"/>
                  <a:pt x="3421713" y="59681"/>
                </a:cubicBezTo>
                <a:lnTo>
                  <a:pt x="3425028" y="60234"/>
                </a:lnTo>
                <a:lnTo>
                  <a:pt x="3436077" y="60234"/>
                </a:lnTo>
                <a:lnTo>
                  <a:pt x="3448507" y="40346"/>
                </a:lnTo>
                <a:lnTo>
                  <a:pt x="3486350" y="56919"/>
                </a:lnTo>
                <a:cubicBezTo>
                  <a:pt x="3489112" y="57840"/>
                  <a:pt x="3490493" y="59313"/>
                  <a:pt x="3490493" y="61339"/>
                </a:cubicBezTo>
                <a:cubicBezTo>
                  <a:pt x="3490493" y="64285"/>
                  <a:pt x="3486995" y="69165"/>
                  <a:pt x="3479997" y="75979"/>
                </a:cubicBezTo>
                <a:lnTo>
                  <a:pt x="3479997" y="112716"/>
                </a:lnTo>
                <a:cubicBezTo>
                  <a:pt x="3487915" y="87488"/>
                  <a:pt x="3493716" y="62812"/>
                  <a:pt x="3497399" y="38688"/>
                </a:cubicBezTo>
                <a:cubicBezTo>
                  <a:pt x="3499609" y="23588"/>
                  <a:pt x="3500713" y="11710"/>
                  <a:pt x="3500713" y="3055"/>
                </a:cubicBezTo>
                <a:close/>
                <a:moveTo>
                  <a:pt x="2613355" y="1950"/>
                </a:moveTo>
                <a:lnTo>
                  <a:pt x="2666390" y="5817"/>
                </a:lnTo>
                <a:cubicBezTo>
                  <a:pt x="2670994" y="6002"/>
                  <a:pt x="2673296" y="7291"/>
                  <a:pt x="2673296" y="9685"/>
                </a:cubicBezTo>
                <a:cubicBezTo>
                  <a:pt x="2673111" y="13736"/>
                  <a:pt x="2668416" y="17603"/>
                  <a:pt x="2659208" y="21286"/>
                </a:cubicBezTo>
                <a:lnTo>
                  <a:pt x="2659208" y="61339"/>
                </a:lnTo>
                <a:lnTo>
                  <a:pt x="2705614" y="61339"/>
                </a:lnTo>
                <a:lnTo>
                  <a:pt x="2725226" y="33992"/>
                </a:lnTo>
                <a:lnTo>
                  <a:pt x="2762241" y="60510"/>
                </a:lnTo>
                <a:cubicBezTo>
                  <a:pt x="2765003" y="62536"/>
                  <a:pt x="2765831" y="64377"/>
                  <a:pt x="2764726" y="66034"/>
                </a:cubicBezTo>
                <a:cubicBezTo>
                  <a:pt x="2763621" y="67692"/>
                  <a:pt x="2760859" y="68520"/>
                  <a:pt x="2756439" y="68520"/>
                </a:cubicBezTo>
                <a:lnTo>
                  <a:pt x="2667771" y="68520"/>
                </a:lnTo>
                <a:cubicBezTo>
                  <a:pt x="2681398" y="92092"/>
                  <a:pt x="2696315" y="111151"/>
                  <a:pt x="2712520" y="125699"/>
                </a:cubicBezTo>
                <a:cubicBezTo>
                  <a:pt x="2729646" y="140983"/>
                  <a:pt x="2750639" y="153506"/>
                  <a:pt x="2775499" y="163266"/>
                </a:cubicBezTo>
                <a:lnTo>
                  <a:pt x="2773842" y="168790"/>
                </a:lnTo>
                <a:cubicBezTo>
                  <a:pt x="2765371" y="171000"/>
                  <a:pt x="2757821" y="175143"/>
                  <a:pt x="2751191" y="181220"/>
                </a:cubicBezTo>
                <a:cubicBezTo>
                  <a:pt x="2744009" y="187850"/>
                  <a:pt x="2737012" y="197702"/>
                  <a:pt x="2730198" y="210776"/>
                </a:cubicBezTo>
                <a:cubicBezTo>
                  <a:pt x="2722832" y="204147"/>
                  <a:pt x="2717123" y="198530"/>
                  <a:pt x="2713072" y="193927"/>
                </a:cubicBezTo>
                <a:cubicBezTo>
                  <a:pt x="2711783" y="194847"/>
                  <a:pt x="2709665" y="195308"/>
                  <a:pt x="2706719" y="195308"/>
                </a:cubicBezTo>
                <a:lnTo>
                  <a:pt x="2659761" y="195308"/>
                </a:lnTo>
                <a:cubicBezTo>
                  <a:pt x="2659945" y="210040"/>
                  <a:pt x="2660037" y="224772"/>
                  <a:pt x="2660037" y="239504"/>
                </a:cubicBezTo>
                <a:cubicBezTo>
                  <a:pt x="2660221" y="245212"/>
                  <a:pt x="2656354" y="248343"/>
                  <a:pt x="2648436" y="248895"/>
                </a:cubicBezTo>
                <a:cubicBezTo>
                  <a:pt x="2635913" y="250921"/>
                  <a:pt x="2624036" y="251750"/>
                  <a:pt x="2612803" y="251381"/>
                </a:cubicBezTo>
                <a:cubicBezTo>
                  <a:pt x="2613171" y="232782"/>
                  <a:pt x="2613539" y="214091"/>
                  <a:pt x="2613907" y="195308"/>
                </a:cubicBezTo>
                <a:lnTo>
                  <a:pt x="2569159" y="195308"/>
                </a:lnTo>
                <a:lnTo>
                  <a:pt x="2569159" y="188678"/>
                </a:lnTo>
                <a:lnTo>
                  <a:pt x="2613907" y="188678"/>
                </a:lnTo>
                <a:cubicBezTo>
                  <a:pt x="2614276" y="162161"/>
                  <a:pt x="2614460" y="144666"/>
                  <a:pt x="2614460" y="136196"/>
                </a:cubicBezTo>
                <a:lnTo>
                  <a:pt x="2614460" y="125699"/>
                </a:lnTo>
                <a:cubicBezTo>
                  <a:pt x="2589784" y="159030"/>
                  <a:pt x="2554795" y="188770"/>
                  <a:pt x="2509495" y="214920"/>
                </a:cubicBezTo>
                <a:lnTo>
                  <a:pt x="2506456" y="211053"/>
                </a:lnTo>
                <a:cubicBezTo>
                  <a:pt x="2546969" y="163910"/>
                  <a:pt x="2576893" y="116399"/>
                  <a:pt x="2596229" y="68520"/>
                </a:cubicBezTo>
                <a:lnTo>
                  <a:pt x="2516400" y="68520"/>
                </a:lnTo>
                <a:lnTo>
                  <a:pt x="2516400" y="61339"/>
                </a:lnTo>
                <a:lnTo>
                  <a:pt x="2614460" y="61339"/>
                </a:lnTo>
                <a:cubicBezTo>
                  <a:pt x="2614460" y="47896"/>
                  <a:pt x="2614091" y="28100"/>
                  <a:pt x="2613355" y="1950"/>
                </a:cubicBezTo>
                <a:close/>
                <a:moveTo>
                  <a:pt x="612829" y="1950"/>
                </a:moveTo>
                <a:lnTo>
                  <a:pt x="668626" y="5541"/>
                </a:lnTo>
                <a:cubicBezTo>
                  <a:pt x="672678" y="5725"/>
                  <a:pt x="674703" y="7199"/>
                  <a:pt x="674703" y="9961"/>
                </a:cubicBezTo>
                <a:cubicBezTo>
                  <a:pt x="674703" y="14749"/>
                  <a:pt x="669823" y="18892"/>
                  <a:pt x="660063" y="22391"/>
                </a:cubicBezTo>
                <a:lnTo>
                  <a:pt x="660063" y="64653"/>
                </a:lnTo>
                <a:lnTo>
                  <a:pt x="703707" y="64653"/>
                </a:lnTo>
                <a:lnTo>
                  <a:pt x="717242" y="39517"/>
                </a:lnTo>
                <a:lnTo>
                  <a:pt x="760333" y="58853"/>
                </a:lnTo>
                <a:cubicBezTo>
                  <a:pt x="764384" y="60694"/>
                  <a:pt x="766410" y="62904"/>
                  <a:pt x="766410" y="65482"/>
                </a:cubicBezTo>
                <a:cubicBezTo>
                  <a:pt x="766410" y="69533"/>
                  <a:pt x="762175" y="74597"/>
                  <a:pt x="753704" y="80674"/>
                </a:cubicBezTo>
                <a:lnTo>
                  <a:pt x="753704" y="104153"/>
                </a:lnTo>
                <a:cubicBezTo>
                  <a:pt x="753704" y="125515"/>
                  <a:pt x="754256" y="146232"/>
                  <a:pt x="755361" y="166304"/>
                </a:cubicBezTo>
                <a:cubicBezTo>
                  <a:pt x="755729" y="168882"/>
                  <a:pt x="754164" y="170632"/>
                  <a:pt x="750665" y="171552"/>
                </a:cubicBezTo>
                <a:cubicBezTo>
                  <a:pt x="736301" y="174867"/>
                  <a:pt x="722306" y="176524"/>
                  <a:pt x="708679" y="176524"/>
                </a:cubicBezTo>
                <a:lnTo>
                  <a:pt x="708679" y="154979"/>
                </a:lnTo>
                <a:lnTo>
                  <a:pt x="660063" y="154979"/>
                </a:lnTo>
                <a:lnTo>
                  <a:pt x="660063" y="170724"/>
                </a:lnTo>
                <a:cubicBezTo>
                  <a:pt x="660063" y="189323"/>
                  <a:pt x="660616" y="213262"/>
                  <a:pt x="661721" y="242542"/>
                </a:cubicBezTo>
                <a:cubicBezTo>
                  <a:pt x="661905" y="246409"/>
                  <a:pt x="659879" y="248711"/>
                  <a:pt x="655644" y="249448"/>
                </a:cubicBezTo>
                <a:cubicBezTo>
                  <a:pt x="641648" y="251105"/>
                  <a:pt x="627285" y="251934"/>
                  <a:pt x="612553" y="251934"/>
                </a:cubicBezTo>
                <a:cubicBezTo>
                  <a:pt x="613842" y="225969"/>
                  <a:pt x="614486" y="198899"/>
                  <a:pt x="614486" y="170724"/>
                </a:cubicBezTo>
                <a:lnTo>
                  <a:pt x="614486" y="154979"/>
                </a:lnTo>
                <a:lnTo>
                  <a:pt x="566976" y="154979"/>
                </a:lnTo>
                <a:lnTo>
                  <a:pt x="566976" y="166028"/>
                </a:lnTo>
                <a:cubicBezTo>
                  <a:pt x="566976" y="167685"/>
                  <a:pt x="566607" y="168882"/>
                  <a:pt x="565871" y="169619"/>
                </a:cubicBezTo>
                <a:cubicBezTo>
                  <a:pt x="565134" y="170355"/>
                  <a:pt x="564029" y="171000"/>
                  <a:pt x="562556" y="171552"/>
                </a:cubicBezTo>
                <a:cubicBezTo>
                  <a:pt x="547456" y="174499"/>
                  <a:pt x="533645" y="176156"/>
                  <a:pt x="521122" y="176524"/>
                </a:cubicBezTo>
                <a:cubicBezTo>
                  <a:pt x="522227" y="157373"/>
                  <a:pt x="522780" y="137853"/>
                  <a:pt x="522780" y="117965"/>
                </a:cubicBezTo>
                <a:lnTo>
                  <a:pt x="522780" y="99458"/>
                </a:lnTo>
                <a:cubicBezTo>
                  <a:pt x="522780" y="79201"/>
                  <a:pt x="522411" y="62720"/>
                  <a:pt x="521675" y="50013"/>
                </a:cubicBezTo>
                <a:lnTo>
                  <a:pt x="577472" y="64653"/>
                </a:lnTo>
                <a:lnTo>
                  <a:pt x="614486" y="64653"/>
                </a:lnTo>
                <a:lnTo>
                  <a:pt x="614486" y="58853"/>
                </a:lnTo>
                <a:cubicBezTo>
                  <a:pt x="614486" y="47435"/>
                  <a:pt x="613934" y="28468"/>
                  <a:pt x="612829" y="1950"/>
                </a:cubicBezTo>
                <a:close/>
                <a:moveTo>
                  <a:pt x="1107262" y="1674"/>
                </a:moveTo>
                <a:cubicBezTo>
                  <a:pt x="1138936" y="5909"/>
                  <a:pt x="1154773" y="14933"/>
                  <a:pt x="1154773" y="28744"/>
                </a:cubicBezTo>
                <a:cubicBezTo>
                  <a:pt x="1154773" y="34821"/>
                  <a:pt x="1152011" y="40253"/>
                  <a:pt x="1146486" y="45041"/>
                </a:cubicBezTo>
                <a:cubicBezTo>
                  <a:pt x="1141146" y="49645"/>
                  <a:pt x="1135069" y="51947"/>
                  <a:pt x="1128255" y="51947"/>
                </a:cubicBezTo>
                <a:cubicBezTo>
                  <a:pt x="1123283" y="51947"/>
                  <a:pt x="1119600" y="51026"/>
                  <a:pt x="1117206" y="49185"/>
                </a:cubicBezTo>
                <a:cubicBezTo>
                  <a:pt x="1114444" y="47159"/>
                  <a:pt x="1112879" y="43752"/>
                  <a:pt x="1112510" y="38964"/>
                </a:cubicBezTo>
                <a:cubicBezTo>
                  <a:pt x="1111405" y="23864"/>
                  <a:pt x="1109196" y="12078"/>
                  <a:pt x="1105881" y="3608"/>
                </a:cubicBezTo>
                <a:close/>
                <a:moveTo>
                  <a:pt x="2277056" y="1122"/>
                </a:moveTo>
                <a:lnTo>
                  <a:pt x="2323738" y="4436"/>
                </a:lnTo>
                <a:cubicBezTo>
                  <a:pt x="2329815" y="4620"/>
                  <a:pt x="2332853" y="5817"/>
                  <a:pt x="2332853" y="8027"/>
                </a:cubicBezTo>
                <a:cubicBezTo>
                  <a:pt x="2332853" y="11894"/>
                  <a:pt x="2328434" y="15669"/>
                  <a:pt x="2319595" y="19352"/>
                </a:cubicBezTo>
                <a:lnTo>
                  <a:pt x="2319595" y="34821"/>
                </a:lnTo>
                <a:lnTo>
                  <a:pt x="2378707" y="34821"/>
                </a:lnTo>
                <a:cubicBezTo>
                  <a:pt x="2378707" y="27823"/>
                  <a:pt x="2378431" y="16590"/>
                  <a:pt x="2377878" y="1122"/>
                </a:cubicBezTo>
                <a:lnTo>
                  <a:pt x="2424007" y="4436"/>
                </a:lnTo>
                <a:cubicBezTo>
                  <a:pt x="2430453" y="4620"/>
                  <a:pt x="2433675" y="5817"/>
                  <a:pt x="2433675" y="8027"/>
                </a:cubicBezTo>
                <a:cubicBezTo>
                  <a:pt x="2433675" y="11894"/>
                  <a:pt x="2429164" y="15669"/>
                  <a:pt x="2420140" y="19352"/>
                </a:cubicBezTo>
                <a:lnTo>
                  <a:pt x="2420140" y="34821"/>
                </a:lnTo>
                <a:lnTo>
                  <a:pt x="2430085" y="34821"/>
                </a:lnTo>
                <a:lnTo>
                  <a:pt x="2445277" y="13552"/>
                </a:lnTo>
                <a:lnTo>
                  <a:pt x="2475385" y="33164"/>
                </a:lnTo>
                <a:cubicBezTo>
                  <a:pt x="2478700" y="35189"/>
                  <a:pt x="2479713" y="37031"/>
                  <a:pt x="2478424" y="38688"/>
                </a:cubicBezTo>
                <a:cubicBezTo>
                  <a:pt x="2477135" y="40530"/>
                  <a:pt x="2474096" y="41450"/>
                  <a:pt x="2469308" y="41450"/>
                </a:cubicBezTo>
                <a:lnTo>
                  <a:pt x="2420140" y="41450"/>
                </a:lnTo>
                <a:lnTo>
                  <a:pt x="2420140" y="130947"/>
                </a:lnTo>
                <a:lnTo>
                  <a:pt x="2429532" y="130947"/>
                </a:lnTo>
                <a:lnTo>
                  <a:pt x="2447487" y="105811"/>
                </a:lnTo>
                <a:lnTo>
                  <a:pt x="2481462" y="128737"/>
                </a:lnTo>
                <a:cubicBezTo>
                  <a:pt x="2484777" y="130947"/>
                  <a:pt x="2485790" y="132973"/>
                  <a:pt x="2484501" y="134814"/>
                </a:cubicBezTo>
                <a:cubicBezTo>
                  <a:pt x="2483212" y="136656"/>
                  <a:pt x="2480081" y="137577"/>
                  <a:pt x="2475109" y="137577"/>
                </a:cubicBezTo>
                <a:lnTo>
                  <a:pt x="2394451" y="137577"/>
                </a:lnTo>
                <a:cubicBezTo>
                  <a:pt x="2408263" y="146048"/>
                  <a:pt x="2422166" y="152493"/>
                  <a:pt x="2436161" y="156912"/>
                </a:cubicBezTo>
                <a:cubicBezTo>
                  <a:pt x="2450893" y="161516"/>
                  <a:pt x="2468572" y="164647"/>
                  <a:pt x="2489197" y="166304"/>
                </a:cubicBezTo>
                <a:lnTo>
                  <a:pt x="2488092" y="170724"/>
                </a:lnTo>
                <a:cubicBezTo>
                  <a:pt x="2476122" y="175327"/>
                  <a:pt x="2466362" y="189507"/>
                  <a:pt x="2458812" y="213262"/>
                </a:cubicBezTo>
                <a:cubicBezTo>
                  <a:pt x="2438555" y="204423"/>
                  <a:pt x="2423087" y="194571"/>
                  <a:pt x="2412406" y="183706"/>
                </a:cubicBezTo>
                <a:cubicBezTo>
                  <a:pt x="2401725" y="173026"/>
                  <a:pt x="2392149" y="157649"/>
                  <a:pt x="2383679" y="137577"/>
                </a:cubicBezTo>
                <a:lnTo>
                  <a:pt x="2337825" y="137577"/>
                </a:lnTo>
                <a:cubicBezTo>
                  <a:pt x="2323277" y="158202"/>
                  <a:pt x="2306520" y="175051"/>
                  <a:pt x="2287552" y="188126"/>
                </a:cubicBezTo>
                <a:cubicBezTo>
                  <a:pt x="2270243" y="200096"/>
                  <a:pt x="2248145" y="210960"/>
                  <a:pt x="2221259" y="220720"/>
                </a:cubicBezTo>
                <a:lnTo>
                  <a:pt x="2219049" y="216853"/>
                </a:lnTo>
                <a:cubicBezTo>
                  <a:pt x="2236359" y="200280"/>
                  <a:pt x="2249525" y="186469"/>
                  <a:pt x="2258549" y="175420"/>
                </a:cubicBezTo>
                <a:cubicBezTo>
                  <a:pt x="2267941" y="164002"/>
                  <a:pt x="2276319" y="151388"/>
                  <a:pt x="2283685" y="137577"/>
                </a:cubicBezTo>
                <a:lnTo>
                  <a:pt x="2224573" y="137577"/>
                </a:lnTo>
                <a:lnTo>
                  <a:pt x="2224573" y="130947"/>
                </a:lnTo>
                <a:lnTo>
                  <a:pt x="2278161" y="130947"/>
                </a:lnTo>
                <a:lnTo>
                  <a:pt x="2278161" y="51118"/>
                </a:lnTo>
                <a:lnTo>
                  <a:pt x="2278161" y="41450"/>
                </a:lnTo>
                <a:lnTo>
                  <a:pt x="2235622" y="41450"/>
                </a:lnTo>
                <a:lnTo>
                  <a:pt x="2235622" y="34821"/>
                </a:lnTo>
                <a:lnTo>
                  <a:pt x="2277885" y="34821"/>
                </a:lnTo>
                <a:cubicBezTo>
                  <a:pt x="2277885" y="27823"/>
                  <a:pt x="2277608" y="16590"/>
                  <a:pt x="2277056" y="1122"/>
                </a:cubicBezTo>
                <a:close/>
                <a:moveTo>
                  <a:pt x="1744780" y="845"/>
                </a:moveTo>
                <a:cubicBezTo>
                  <a:pt x="1767983" y="2134"/>
                  <a:pt x="1784464" y="5081"/>
                  <a:pt x="1794224" y="9685"/>
                </a:cubicBezTo>
                <a:cubicBezTo>
                  <a:pt x="1803247" y="14104"/>
                  <a:pt x="1807759" y="20641"/>
                  <a:pt x="1807759" y="29297"/>
                </a:cubicBezTo>
                <a:cubicBezTo>
                  <a:pt x="1807759" y="37031"/>
                  <a:pt x="1804813" y="43752"/>
                  <a:pt x="1798920" y="49461"/>
                </a:cubicBezTo>
                <a:cubicBezTo>
                  <a:pt x="1793027" y="55170"/>
                  <a:pt x="1785753" y="58024"/>
                  <a:pt x="1777098" y="58024"/>
                </a:cubicBezTo>
                <a:cubicBezTo>
                  <a:pt x="1770285" y="58024"/>
                  <a:pt x="1765405" y="56827"/>
                  <a:pt x="1762458" y="54433"/>
                </a:cubicBezTo>
                <a:cubicBezTo>
                  <a:pt x="1759696" y="52223"/>
                  <a:pt x="1757763" y="48264"/>
                  <a:pt x="1756658" y="42555"/>
                </a:cubicBezTo>
                <a:cubicBezTo>
                  <a:pt x="1754079" y="28007"/>
                  <a:pt x="1749476" y="14933"/>
                  <a:pt x="1742846" y="3331"/>
                </a:cubicBezTo>
                <a:close/>
                <a:moveTo>
                  <a:pt x="1002439" y="845"/>
                </a:moveTo>
                <a:lnTo>
                  <a:pt x="1048017" y="19629"/>
                </a:lnTo>
                <a:cubicBezTo>
                  <a:pt x="1049674" y="20365"/>
                  <a:pt x="1050503" y="21654"/>
                  <a:pt x="1050503" y="23496"/>
                </a:cubicBezTo>
                <a:cubicBezTo>
                  <a:pt x="1050503" y="27363"/>
                  <a:pt x="1046912" y="32059"/>
                  <a:pt x="1039730" y="37583"/>
                </a:cubicBezTo>
                <a:lnTo>
                  <a:pt x="1039730" y="109402"/>
                </a:lnTo>
                <a:cubicBezTo>
                  <a:pt x="1039730" y="143101"/>
                  <a:pt x="1040559" y="185272"/>
                  <a:pt x="1042216" y="235913"/>
                </a:cubicBezTo>
                <a:cubicBezTo>
                  <a:pt x="1042400" y="243095"/>
                  <a:pt x="1039546" y="247330"/>
                  <a:pt x="1033653" y="248619"/>
                </a:cubicBezTo>
                <a:cubicBezTo>
                  <a:pt x="1024998" y="250461"/>
                  <a:pt x="1012752" y="251566"/>
                  <a:pt x="996915" y="251934"/>
                </a:cubicBezTo>
                <a:lnTo>
                  <a:pt x="996915" y="229836"/>
                </a:lnTo>
                <a:lnTo>
                  <a:pt x="851897" y="229836"/>
                </a:lnTo>
                <a:lnTo>
                  <a:pt x="851897" y="238951"/>
                </a:lnTo>
                <a:cubicBezTo>
                  <a:pt x="851897" y="245028"/>
                  <a:pt x="849043" y="248435"/>
                  <a:pt x="843334" y="249172"/>
                </a:cubicBezTo>
                <a:cubicBezTo>
                  <a:pt x="832837" y="250829"/>
                  <a:pt x="820960" y="251658"/>
                  <a:pt x="807701" y="251658"/>
                </a:cubicBezTo>
                <a:cubicBezTo>
                  <a:pt x="808806" y="218142"/>
                  <a:pt x="809358" y="183338"/>
                  <a:pt x="809358" y="147245"/>
                </a:cubicBezTo>
                <a:lnTo>
                  <a:pt x="809358" y="75702"/>
                </a:lnTo>
                <a:cubicBezTo>
                  <a:pt x="809358" y="49369"/>
                  <a:pt x="808990" y="27639"/>
                  <a:pt x="808253" y="10513"/>
                </a:cubicBezTo>
                <a:lnTo>
                  <a:pt x="862946" y="24048"/>
                </a:lnTo>
                <a:lnTo>
                  <a:pt x="989181" y="24048"/>
                </a:lnTo>
                <a:close/>
                <a:moveTo>
                  <a:pt x="3191761" y="17"/>
                </a:moveTo>
                <a:cubicBezTo>
                  <a:pt x="3209439" y="-168"/>
                  <a:pt x="3222237" y="1214"/>
                  <a:pt x="3230156" y="4160"/>
                </a:cubicBezTo>
                <a:cubicBezTo>
                  <a:pt x="3237522" y="6922"/>
                  <a:pt x="3241205" y="11342"/>
                  <a:pt x="3241205" y="17419"/>
                </a:cubicBezTo>
                <a:cubicBezTo>
                  <a:pt x="3241205" y="24232"/>
                  <a:pt x="3237614" y="29573"/>
                  <a:pt x="3230432" y="33440"/>
                </a:cubicBezTo>
                <a:lnTo>
                  <a:pt x="3280153" y="33440"/>
                </a:lnTo>
                <a:lnTo>
                  <a:pt x="3299489" y="6370"/>
                </a:lnTo>
                <a:lnTo>
                  <a:pt x="3337884" y="32335"/>
                </a:lnTo>
                <a:cubicBezTo>
                  <a:pt x="3340830" y="34361"/>
                  <a:pt x="3341751" y="36110"/>
                  <a:pt x="3340646" y="37583"/>
                </a:cubicBezTo>
                <a:cubicBezTo>
                  <a:pt x="3339541" y="39241"/>
                  <a:pt x="3336779" y="40069"/>
                  <a:pt x="3332359" y="40069"/>
                </a:cubicBezTo>
                <a:lnTo>
                  <a:pt x="3141764" y="40069"/>
                </a:lnTo>
                <a:lnTo>
                  <a:pt x="3141764" y="77083"/>
                </a:lnTo>
                <a:lnTo>
                  <a:pt x="3167177" y="77083"/>
                </a:lnTo>
                <a:cubicBezTo>
                  <a:pt x="3167177" y="63825"/>
                  <a:pt x="3166993" y="54065"/>
                  <a:pt x="3166624" y="47804"/>
                </a:cubicBezTo>
                <a:lnTo>
                  <a:pt x="3213582" y="51118"/>
                </a:lnTo>
                <a:cubicBezTo>
                  <a:pt x="3217265" y="51487"/>
                  <a:pt x="3219107" y="52776"/>
                  <a:pt x="3219107" y="54985"/>
                </a:cubicBezTo>
                <a:cubicBezTo>
                  <a:pt x="3219107" y="59037"/>
                  <a:pt x="3215516" y="62444"/>
                  <a:pt x="3208334" y="65206"/>
                </a:cubicBezTo>
                <a:lnTo>
                  <a:pt x="3208334" y="77083"/>
                </a:lnTo>
                <a:lnTo>
                  <a:pt x="3242862" y="77083"/>
                </a:lnTo>
                <a:cubicBezTo>
                  <a:pt x="3242862" y="69165"/>
                  <a:pt x="3242678" y="59497"/>
                  <a:pt x="3242310" y="48080"/>
                </a:cubicBezTo>
                <a:lnTo>
                  <a:pt x="3289268" y="51395"/>
                </a:lnTo>
                <a:cubicBezTo>
                  <a:pt x="3292951" y="51763"/>
                  <a:pt x="3294793" y="53052"/>
                  <a:pt x="3294793" y="55262"/>
                </a:cubicBezTo>
                <a:cubicBezTo>
                  <a:pt x="3294793" y="59313"/>
                  <a:pt x="3291202" y="62720"/>
                  <a:pt x="3284020" y="65482"/>
                </a:cubicBezTo>
                <a:lnTo>
                  <a:pt x="3284020" y="77083"/>
                </a:lnTo>
                <a:lnTo>
                  <a:pt x="3289821" y="77083"/>
                </a:lnTo>
                <a:lnTo>
                  <a:pt x="3305565" y="55262"/>
                </a:lnTo>
                <a:lnTo>
                  <a:pt x="3336503" y="75979"/>
                </a:lnTo>
                <a:cubicBezTo>
                  <a:pt x="3339449" y="78004"/>
                  <a:pt x="3340370" y="79754"/>
                  <a:pt x="3339265" y="81227"/>
                </a:cubicBezTo>
                <a:cubicBezTo>
                  <a:pt x="3338160" y="82884"/>
                  <a:pt x="3335397" y="83713"/>
                  <a:pt x="3330978" y="83713"/>
                </a:cubicBezTo>
                <a:lnTo>
                  <a:pt x="3284020" y="83713"/>
                </a:lnTo>
                <a:cubicBezTo>
                  <a:pt x="3284020" y="93657"/>
                  <a:pt x="3284480" y="106732"/>
                  <a:pt x="3285401" y="122937"/>
                </a:cubicBezTo>
                <a:cubicBezTo>
                  <a:pt x="3286138" y="127356"/>
                  <a:pt x="3283744" y="130303"/>
                  <a:pt x="3278219" y="131776"/>
                </a:cubicBezTo>
                <a:cubicBezTo>
                  <a:pt x="3275825" y="132513"/>
                  <a:pt x="3273615" y="132973"/>
                  <a:pt x="3271590" y="133157"/>
                </a:cubicBezTo>
                <a:lnTo>
                  <a:pt x="3308051" y="153598"/>
                </a:lnTo>
                <a:cubicBezTo>
                  <a:pt x="3312287" y="155808"/>
                  <a:pt x="3314405" y="157833"/>
                  <a:pt x="3314405" y="159675"/>
                </a:cubicBezTo>
                <a:cubicBezTo>
                  <a:pt x="3314405" y="164278"/>
                  <a:pt x="3308972" y="167501"/>
                  <a:pt x="3298107" y="169343"/>
                </a:cubicBezTo>
                <a:cubicBezTo>
                  <a:pt x="3289637" y="179103"/>
                  <a:pt x="3280797" y="187666"/>
                  <a:pt x="3271590" y="195032"/>
                </a:cubicBezTo>
                <a:cubicBezTo>
                  <a:pt x="3289268" y="197241"/>
                  <a:pt x="3312931" y="198530"/>
                  <a:pt x="3342579" y="198899"/>
                </a:cubicBezTo>
                <a:lnTo>
                  <a:pt x="3341199" y="204147"/>
                </a:lnTo>
                <a:cubicBezTo>
                  <a:pt x="3333280" y="208198"/>
                  <a:pt x="3326927" y="213815"/>
                  <a:pt x="3322139" y="220997"/>
                </a:cubicBezTo>
                <a:cubicBezTo>
                  <a:pt x="3316983" y="228547"/>
                  <a:pt x="3313023" y="238767"/>
                  <a:pt x="3310261" y="251658"/>
                </a:cubicBezTo>
                <a:cubicBezTo>
                  <a:pt x="3275457" y="246317"/>
                  <a:pt x="3247374" y="237110"/>
                  <a:pt x="3226013" y="224035"/>
                </a:cubicBezTo>
                <a:cubicBezTo>
                  <a:pt x="3194155" y="238583"/>
                  <a:pt x="3154931" y="247514"/>
                  <a:pt x="3108341" y="250829"/>
                </a:cubicBezTo>
                <a:lnTo>
                  <a:pt x="3107236" y="245857"/>
                </a:lnTo>
                <a:cubicBezTo>
                  <a:pt x="3145355" y="234071"/>
                  <a:pt x="3176660" y="220168"/>
                  <a:pt x="3201152" y="204147"/>
                </a:cubicBezTo>
                <a:cubicBezTo>
                  <a:pt x="3189551" y="191809"/>
                  <a:pt x="3179975" y="175788"/>
                  <a:pt x="3172425" y="156084"/>
                </a:cubicBezTo>
                <a:lnTo>
                  <a:pt x="3147565" y="156084"/>
                </a:lnTo>
                <a:lnTo>
                  <a:pt x="3147565" y="149454"/>
                </a:lnTo>
                <a:lnTo>
                  <a:pt x="3251701" y="149454"/>
                </a:lnTo>
                <a:lnTo>
                  <a:pt x="3264131" y="134262"/>
                </a:lnTo>
                <a:cubicBezTo>
                  <a:pt x="3255477" y="135183"/>
                  <a:pt x="3248387" y="135643"/>
                  <a:pt x="3242862" y="135643"/>
                </a:cubicBezTo>
                <a:lnTo>
                  <a:pt x="3242862" y="122384"/>
                </a:lnTo>
                <a:lnTo>
                  <a:pt x="3208334" y="122384"/>
                </a:lnTo>
                <a:lnTo>
                  <a:pt x="3208334" y="125147"/>
                </a:lnTo>
                <a:cubicBezTo>
                  <a:pt x="3208334" y="129750"/>
                  <a:pt x="3205940" y="132697"/>
                  <a:pt x="3201152" y="133986"/>
                </a:cubicBezTo>
                <a:cubicBezTo>
                  <a:pt x="3190840" y="136564"/>
                  <a:pt x="3179146" y="137853"/>
                  <a:pt x="3166072" y="137853"/>
                </a:cubicBezTo>
                <a:cubicBezTo>
                  <a:pt x="3166809" y="122384"/>
                  <a:pt x="3167177" y="108941"/>
                  <a:pt x="3167177" y="97524"/>
                </a:cubicBezTo>
                <a:lnTo>
                  <a:pt x="3167177" y="83713"/>
                </a:lnTo>
                <a:lnTo>
                  <a:pt x="3141764" y="83713"/>
                </a:lnTo>
                <a:cubicBezTo>
                  <a:pt x="3141396" y="126251"/>
                  <a:pt x="3136700" y="159859"/>
                  <a:pt x="3127677" y="184535"/>
                </a:cubicBezTo>
                <a:cubicBezTo>
                  <a:pt x="3119390" y="207554"/>
                  <a:pt x="3104565" y="229468"/>
                  <a:pt x="3083204" y="250277"/>
                </a:cubicBezTo>
                <a:lnTo>
                  <a:pt x="3079061" y="247514"/>
                </a:lnTo>
                <a:cubicBezTo>
                  <a:pt x="3085875" y="223575"/>
                  <a:pt x="3090478" y="200924"/>
                  <a:pt x="3092872" y="179563"/>
                </a:cubicBezTo>
                <a:cubicBezTo>
                  <a:pt x="3095450" y="156360"/>
                  <a:pt x="3096739" y="124134"/>
                  <a:pt x="3096739" y="82884"/>
                </a:cubicBezTo>
                <a:lnTo>
                  <a:pt x="3096739" y="72111"/>
                </a:lnTo>
                <a:cubicBezTo>
                  <a:pt x="3096371" y="55906"/>
                  <a:pt x="3096003" y="39609"/>
                  <a:pt x="3095634" y="23220"/>
                </a:cubicBezTo>
                <a:lnTo>
                  <a:pt x="3146460" y="33440"/>
                </a:lnTo>
                <a:lnTo>
                  <a:pt x="3201429" y="33440"/>
                </a:lnTo>
                <a:cubicBezTo>
                  <a:pt x="3199771" y="31783"/>
                  <a:pt x="3198758" y="29665"/>
                  <a:pt x="3198390" y="27087"/>
                </a:cubicBezTo>
                <a:cubicBezTo>
                  <a:pt x="3197285" y="17879"/>
                  <a:pt x="3194615" y="9500"/>
                  <a:pt x="3190380" y="1950"/>
                </a:cubicBezTo>
                <a:close/>
                <a:moveTo>
                  <a:pt x="1461792" y="17"/>
                </a:moveTo>
                <a:lnTo>
                  <a:pt x="1524771" y="13828"/>
                </a:lnTo>
                <a:cubicBezTo>
                  <a:pt x="1527718" y="14380"/>
                  <a:pt x="1529191" y="15485"/>
                  <a:pt x="1529191" y="17143"/>
                </a:cubicBezTo>
                <a:cubicBezTo>
                  <a:pt x="1529191" y="22299"/>
                  <a:pt x="1524403" y="25798"/>
                  <a:pt x="1514827" y="27639"/>
                </a:cubicBezTo>
                <a:cubicBezTo>
                  <a:pt x="1514459" y="28192"/>
                  <a:pt x="1514091" y="28652"/>
                  <a:pt x="1513722" y="29020"/>
                </a:cubicBezTo>
                <a:cubicBezTo>
                  <a:pt x="1541161" y="48172"/>
                  <a:pt x="1579096" y="60234"/>
                  <a:pt x="1627527" y="65206"/>
                </a:cubicBezTo>
                <a:lnTo>
                  <a:pt x="1626422" y="69349"/>
                </a:lnTo>
                <a:cubicBezTo>
                  <a:pt x="1612979" y="73769"/>
                  <a:pt x="1601194" y="90250"/>
                  <a:pt x="1591065" y="118793"/>
                </a:cubicBezTo>
                <a:cubicBezTo>
                  <a:pt x="1568599" y="107560"/>
                  <a:pt x="1551105" y="96143"/>
                  <a:pt x="1538583" y="84542"/>
                </a:cubicBezTo>
                <a:cubicBezTo>
                  <a:pt x="1526245" y="73124"/>
                  <a:pt x="1515104" y="58300"/>
                  <a:pt x="1505159" y="40069"/>
                </a:cubicBezTo>
                <a:cubicBezTo>
                  <a:pt x="1488402" y="60142"/>
                  <a:pt x="1468790" y="77083"/>
                  <a:pt x="1446323" y="90895"/>
                </a:cubicBezTo>
                <a:cubicBezTo>
                  <a:pt x="1425699" y="103601"/>
                  <a:pt x="1399918" y="115479"/>
                  <a:pt x="1368981" y="126528"/>
                </a:cubicBezTo>
                <a:lnTo>
                  <a:pt x="1366771" y="122661"/>
                </a:lnTo>
                <a:cubicBezTo>
                  <a:pt x="1400102" y="95591"/>
                  <a:pt x="1425238" y="68889"/>
                  <a:pt x="1442180" y="42555"/>
                </a:cubicBezTo>
                <a:cubicBezTo>
                  <a:pt x="1451572" y="27639"/>
                  <a:pt x="1458109" y="13460"/>
                  <a:pt x="1461792" y="17"/>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3"/>
          <p:cNvSpPr/>
          <p:nvPr/>
        </p:nvSpPr>
        <p:spPr>
          <a:xfrm>
            <a:off x="1822231" y="6418866"/>
            <a:ext cx="3587363" cy="295145"/>
          </a:xfrm>
          <a:prstGeom prst="rect">
            <a:avLst/>
          </a:prstGeom>
        </p:spPr>
        <p:txBody>
          <a:bodyPr wrap="square">
            <a:spAutoFit/>
          </a:bodyPr>
          <a:lstStyle/>
          <a:p>
            <a:pPr algn="ctr">
              <a:lnSpc>
                <a:spcPct val="120000"/>
              </a:lnSpc>
            </a:pPr>
            <a:r>
              <a:rPr lang="en-US" altLang="zh-CN"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1956</a:t>
            </a: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年，北京天安门</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flipH="1">
            <a:off x="0" y="1058566"/>
            <a:ext cx="12192000" cy="5845939"/>
          </a:xfrm>
          <a:prstGeom prst="rect">
            <a:avLst/>
          </a:prstGeom>
          <a:gradFill>
            <a:gsLst>
              <a:gs pos="0">
                <a:srgbClr val="C93A3C"/>
              </a:gs>
              <a:gs pos="70000">
                <a:srgbClr val="9E0406"/>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5799434"/>
          </a:xfrm>
          <a:prstGeom prst="rect">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2628"/>
          <a:stretch>
            <a:fillRect/>
          </a:stretch>
        </p:blipFill>
        <p:spPr>
          <a:xfrm flipH="1" flipV="1">
            <a:off x="-1" y="2103574"/>
            <a:ext cx="12192001" cy="4601613"/>
          </a:xfrm>
          <a:prstGeom prst="rect">
            <a:avLst/>
          </a:prstGeom>
        </p:spPr>
      </p:pic>
      <p:sp>
        <p:nvSpPr>
          <p:cNvPr id="70" name="矩形 69"/>
          <p:cNvSpPr/>
          <p:nvPr/>
        </p:nvSpPr>
        <p:spPr>
          <a:xfrm rot="10800000" flipH="1" flipV="1">
            <a:off x="0" y="-72700"/>
            <a:ext cx="12234995" cy="3822833"/>
          </a:xfrm>
          <a:prstGeom prst="rect">
            <a:avLst/>
          </a:prstGeom>
          <a:gradFill flip="none" rotWithShape="1">
            <a:gsLst>
              <a:gs pos="0">
                <a:srgbClr val="B50000">
                  <a:alpha val="91000"/>
                </a:srgbClr>
              </a:gs>
              <a:gs pos="100000">
                <a:srgbClr val="DD180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498203" y="1132798"/>
            <a:ext cx="11328400" cy="4326746"/>
            <a:chOff x="-498203" y="1132798"/>
            <a:chExt cx="11328400" cy="4326746"/>
          </a:xfrm>
        </p:grpSpPr>
        <p:sp>
          <p:nvSpPr>
            <p:cNvPr id="6" name="矩形 5"/>
            <p:cNvSpPr/>
            <p:nvPr/>
          </p:nvSpPr>
          <p:spPr>
            <a:xfrm>
              <a:off x="1415143" y="1206859"/>
              <a:ext cx="9361714" cy="4252685"/>
            </a:xfrm>
            <a:prstGeom prst="rect">
              <a:avLst/>
            </a:prstGeom>
            <a:solidFill>
              <a:schemeClr val="bg1"/>
            </a:solidFill>
            <a:ln w="12700" cap="rnd">
              <a:gradFill>
                <a:gsLst>
                  <a:gs pos="0">
                    <a:srgbClr val="E97C30"/>
                  </a:gs>
                  <a:gs pos="100000">
                    <a:srgbClr val="C13132"/>
                  </a:gs>
                </a:gsLst>
                <a:lin ang="5400000" scaled="1"/>
              </a:gradFill>
              <a:prstDash val="solid"/>
              <a:round/>
            </a:ln>
            <a:effectLst>
              <a:outerShdw blurRad="254000" dist="127000" algn="ctr"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pic>
          <p:nvPicPr>
            <p:cNvPr id="71" name="图片 70" descr="包图网_19700413红绸大气建党100周年展板二件套-4"/>
            <p:cNvPicPr>
              <a:picLocks noChangeAspect="1"/>
            </p:cNvPicPr>
            <p:nvPr/>
          </p:nvPicPr>
          <p:blipFill rotWithShape="1">
            <a:blip r:embed="rId3"/>
            <a:srcRect l="25126" t="26989" r="61995" b="24249"/>
            <a:stretch>
              <a:fillRect/>
            </a:stretch>
          </p:blipFill>
          <p:spPr>
            <a:xfrm rot="16200000" flipH="1" flipV="1">
              <a:off x="5069320" y="-4434725"/>
              <a:ext cx="193353" cy="11328400"/>
            </a:xfrm>
            <a:prstGeom prst="rect">
              <a:avLst/>
            </a:prstGeom>
          </p:spPr>
        </p:pic>
      </p:grpSp>
      <p:sp>
        <p:nvSpPr>
          <p:cNvPr id="68" name="文本框 67"/>
          <p:cNvSpPr txBox="1"/>
          <p:nvPr/>
        </p:nvSpPr>
        <p:spPr>
          <a:xfrm>
            <a:off x="2130019" y="1677414"/>
            <a:ext cx="7931959" cy="2861310"/>
          </a:xfrm>
          <a:prstGeom prst="rect">
            <a:avLst/>
          </a:prstGeom>
          <a:noFill/>
        </p:spPr>
        <p:txBody>
          <a:bodyPr wrap="square" rtlCol="0" anchor="t">
            <a:spAutoFit/>
          </a:bodyPr>
          <a:lstStyle/>
          <a:p>
            <a:pPr algn="just" fontAlgn="auto">
              <a:lnSpc>
                <a:spcPct val="150000"/>
              </a:lnSpc>
            </a:pPr>
            <a:r>
              <a:rPr lang="zh-CN" altLang="en-US" sz="2400" b="1" dirty="0" smtClean="0">
                <a:latin typeface="华文中宋" panose="02010600040101010101" pitchFamily="2" charset="-122"/>
                <a:ea typeface="华文中宋" panose="02010600040101010101" pitchFamily="2" charset="-122"/>
              </a:rPr>
              <a:t>      社会主义</a:t>
            </a:r>
            <a:r>
              <a:rPr lang="zh-CN" altLang="en-US" sz="2400" b="1" dirty="0">
                <a:latin typeface="华文中宋" panose="02010600040101010101" pitchFamily="2" charset="-122"/>
                <a:ea typeface="华文中宋" panose="02010600040101010101" pitchFamily="2" charset="-122"/>
              </a:rPr>
              <a:t>基本制度的确立，是以毛泽东同志为主要代表的中国共产党人对一个脱胎于半殖民地半封建的东方大国</a:t>
            </a:r>
            <a:r>
              <a:rPr lang="zh-CN" altLang="en-US" sz="2400" b="1" dirty="0">
                <a:solidFill>
                  <a:srgbClr val="C00000"/>
                </a:solidFill>
                <a:latin typeface="华文中宋" panose="02010600040101010101" pitchFamily="2" charset="-122"/>
                <a:ea typeface="华文中宋" panose="02010600040101010101" pitchFamily="2" charset="-122"/>
              </a:rPr>
              <a:t>如何进行社会主义革命问题的系统回答和正确解决</a:t>
            </a:r>
            <a:r>
              <a:rPr lang="zh-CN" altLang="en-US" sz="2400" b="1" dirty="0">
                <a:latin typeface="华文中宋" panose="02010600040101010101" pitchFamily="2" charset="-122"/>
                <a:ea typeface="华文中宋" panose="02010600040101010101" pitchFamily="2" charset="-122"/>
              </a:rPr>
              <a:t>，是马克思列宁主义关于</a:t>
            </a:r>
            <a:r>
              <a:rPr lang="zh-CN" altLang="en-US" sz="2400" b="1" dirty="0">
                <a:solidFill>
                  <a:srgbClr val="C00000"/>
                </a:solidFill>
                <a:latin typeface="华文中宋" panose="02010600040101010101" pitchFamily="2" charset="-122"/>
                <a:ea typeface="华文中宋" panose="02010600040101010101" pitchFamily="2" charset="-122"/>
              </a:rPr>
              <a:t>社会主义革命理论在中国的正确运用和创造性发展的结果</a:t>
            </a:r>
            <a:r>
              <a:rPr lang="zh-CN" altLang="en-US" sz="2400" b="1" dirty="0">
                <a:latin typeface="华文中宋" panose="02010600040101010101" pitchFamily="2" charset="-122"/>
                <a:ea typeface="华文中宋" panose="02010600040101010101" pitchFamily="2" charset="-122"/>
              </a:rPr>
              <a:t>。</a:t>
            </a:r>
            <a:endParaRPr lang="zh-CN" altLang="en-US" sz="2400" b="1"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7000"/>
                    </a14:imgEffect>
                  </a14:imgLayer>
                </a14:imgProps>
              </a:ext>
              <a:ext uri="{28A0092B-C50C-407E-A947-70E740481C1C}">
                <a14:useLocalDpi xmlns:a14="http://schemas.microsoft.com/office/drawing/2010/main" val="0"/>
              </a:ext>
            </a:extLst>
          </a:blip>
          <a:srcRect r="4141"/>
          <a:stretch>
            <a:fillRect/>
          </a:stretch>
        </p:blipFill>
        <p:spPr>
          <a:xfrm flipH="1">
            <a:off x="-1" y="3604314"/>
            <a:ext cx="12192001" cy="3264446"/>
          </a:xfrm>
          <a:prstGeom prst="rect">
            <a:avLst/>
          </a:prstGeom>
        </p:spPr>
      </p:pic>
      <p:sp>
        <p:nvSpPr>
          <p:cNvPr id="12" name="文本框 1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9588500" y="210506"/>
            <a:ext cx="2501340" cy="261610"/>
          </a:xfrm>
          <a:prstGeom prst="rect">
            <a:avLst/>
          </a:prstGeom>
        </p:spPr>
        <p:txBody>
          <a:bodyPr wrap="square">
            <a:spAutoFit/>
          </a:bodyPr>
          <a:lstStyle/>
          <a:p>
            <a:pPr algn="r"/>
            <a:r>
              <a:rPr lang="zh-CN" altLang="en-US" sz="1100" spc="120" dirty="0">
                <a:solidFill>
                  <a:schemeClr val="bg1"/>
                </a:solidFill>
                <a:latin typeface="微软雅黑" panose="020B0503020204020204" pitchFamily="34" charset="-122"/>
                <a:ea typeface="微软雅黑" panose="020B0503020204020204" pitchFamily="34" charset="-122"/>
              </a:rPr>
              <a:t>专题四 社会主义改造理论</a:t>
            </a: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 三、如何认识社会主义基本制度的确立及其意义？</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0" y="184281"/>
            <a:ext cx="45719" cy="29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H="1">
            <a:off x="0" y="3783871"/>
            <a:ext cx="12192000" cy="2479652"/>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p:cNvGrpSpPr/>
          <p:nvPr/>
        </p:nvGrpSpPr>
        <p:grpSpPr>
          <a:xfrm flipH="1">
            <a:off x="2920999" y="2273301"/>
            <a:ext cx="8928099" cy="3631764"/>
            <a:chOff x="3751729" y="1842443"/>
            <a:chExt cx="5803900" cy="3316105"/>
          </a:xfrm>
        </p:grpSpPr>
        <p:sp>
          <p:nvSpPr>
            <p:cNvPr id="14" name="矩形 13"/>
            <p:cNvSpPr/>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758587" y="1842443"/>
              <a:ext cx="5651892" cy="45719"/>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descr="文本&#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9640" r="15731"/>
          <a:stretch>
            <a:fillRect/>
          </a:stretch>
        </p:blipFill>
        <p:spPr>
          <a:xfrm>
            <a:off x="458969" y="1338011"/>
            <a:ext cx="3183340" cy="4925512"/>
          </a:xfrm>
          <a:prstGeom prst="rect">
            <a:avLst/>
          </a:prstGeom>
          <a:ln>
            <a:noFill/>
          </a:ln>
          <a:effectLst>
            <a:outerShdw blurRad="292100" dist="139700" dir="2700000" algn="tl" rotWithShape="0">
              <a:srgbClr val="333333">
                <a:alpha val="15000"/>
              </a:srgbClr>
            </a:outerShdw>
          </a:effectLst>
        </p:spPr>
      </p:pic>
      <p:sp>
        <p:nvSpPr>
          <p:cNvPr id="11" name="文本框 10"/>
          <p:cNvSpPr txBox="1"/>
          <p:nvPr/>
        </p:nvSpPr>
        <p:spPr>
          <a:xfrm>
            <a:off x="4029095" y="2522044"/>
            <a:ext cx="7199382" cy="3178175"/>
          </a:xfrm>
          <a:prstGeom prst="rect">
            <a:avLst/>
          </a:prstGeom>
          <a:noFill/>
        </p:spPr>
        <p:txBody>
          <a:bodyPr wrap="square" rtlCol="0">
            <a:spAutoFit/>
          </a:bodyPr>
          <a:lstStyle>
            <a:defPPr>
              <a:defRPr lang="zh-CN"/>
            </a:defPPr>
            <a:lvl1pPr>
              <a:lnSpc>
                <a:spcPct val="150000"/>
              </a:lnSpc>
              <a:defRPr sz="20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algn="just" fontAlgn="auto">
              <a:spcAft>
                <a:spcPts val="1200"/>
              </a:spcAft>
            </a:pPr>
            <a:r>
              <a:rPr lang="en-US" altLang="zh-CN" sz="2200" b="1" dirty="0">
                <a:latin typeface="楷体" panose="02010609060101010101" pitchFamily="49" charset="-122"/>
                <a:ea typeface="楷体" panose="02010609060101010101" pitchFamily="49" charset="-122"/>
                <a:sym typeface="+mn-ea"/>
              </a:rPr>
              <a:t> </a:t>
            </a:r>
            <a:r>
              <a:rPr lang="en-US" altLang="zh-CN" sz="2200" b="1" dirty="0" smtClean="0">
                <a:latin typeface="楷体" panose="02010609060101010101" pitchFamily="49" charset="-122"/>
                <a:ea typeface="楷体" panose="02010609060101010101" pitchFamily="49" charset="-122"/>
                <a:sym typeface="+mn-ea"/>
              </a:rPr>
              <a:t>   </a:t>
            </a:r>
            <a:r>
              <a:rPr lang="zh-CN" altLang="en-US" sz="2200" b="1" dirty="0" smtClean="0">
                <a:latin typeface="楷体" panose="02010609060101010101" pitchFamily="49" charset="-122"/>
                <a:ea typeface="楷体" panose="02010609060101010101" pitchFamily="49" charset="-122"/>
                <a:sym typeface="+mn-ea"/>
              </a:rPr>
              <a:t>党</a:t>
            </a:r>
            <a:r>
              <a:rPr lang="zh-CN" altLang="en-US" sz="2200" b="1" dirty="0">
                <a:latin typeface="楷体" panose="02010609060101010101" pitchFamily="49" charset="-122"/>
                <a:ea typeface="楷体" panose="02010609060101010101" pitchFamily="49" charset="-122"/>
                <a:sym typeface="+mn-ea"/>
              </a:rPr>
              <a:t>领导人民完成社会主义革命，消灭一切剥削制度，实现了中华民族有史以来最为广泛而深刻的社会变革，实现了一穷二白、人口众多的东方大国大步迈进社会主义社会的伟大飞跃。</a:t>
            </a:r>
            <a:endParaRPr lang="en-US" altLang="zh-CN" sz="2200" b="1" dirty="0">
              <a:latin typeface="楷体" panose="02010609060101010101" pitchFamily="49" charset="-122"/>
              <a:ea typeface="楷体" panose="02010609060101010101" pitchFamily="49" charset="-122"/>
              <a:sym typeface="+mn-ea"/>
            </a:endParaRPr>
          </a:p>
          <a:p>
            <a:pPr indent="508000" algn="just" fontAlgn="auto">
              <a:spcAft>
                <a:spcPts val="1200"/>
              </a:spcAft>
            </a:pP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中共中央关于党的百年奋斗重大成就和历史经验的决议</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a:t>
            </a:r>
            <a:endParaRPr lang="en-US" altLang="zh-CN" sz="1800" b="1" dirty="0">
              <a:latin typeface="楷体" panose="02010609060101010101" pitchFamily="49" charset="-122"/>
              <a:ea typeface="楷体" panose="02010609060101010101" pitchFamily="49" charset="-122"/>
              <a:cs typeface="微软雅黑" panose="020B0503020204020204" pitchFamily="34" charset="-122"/>
            </a:endParaRPr>
          </a:p>
          <a:p>
            <a:pPr indent="508000" algn="r" fontAlgn="auto">
              <a:lnSpc>
                <a:spcPct val="120000"/>
              </a:lnSpc>
            </a:pPr>
            <a:r>
              <a:rPr lang="zh-CN" altLang="en-US" sz="1800" b="1" dirty="0">
                <a:latin typeface="楷体" panose="02010609060101010101" pitchFamily="49" charset="-122"/>
                <a:ea typeface="楷体" panose="02010609060101010101" pitchFamily="49" charset="-122"/>
                <a:cs typeface="微软雅黑" panose="020B0503020204020204" pitchFamily="34" charset="-122"/>
              </a:rPr>
              <a:t>（</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2021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年</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月</a:t>
            </a:r>
            <a:r>
              <a:rPr lang="en-US" altLang="zh-CN" sz="1800" b="1" dirty="0">
                <a:latin typeface="楷体" panose="02010609060101010101" pitchFamily="49" charset="-122"/>
                <a:ea typeface="楷体" panose="02010609060101010101" pitchFamily="49" charset="-122"/>
                <a:cs typeface="微软雅黑" panose="020B0503020204020204" pitchFamily="34" charset="-122"/>
              </a:rPr>
              <a:t>11</a:t>
            </a:r>
            <a:r>
              <a:rPr lang="zh-CN" altLang="en-US" sz="1800" b="1" dirty="0">
                <a:latin typeface="楷体" panose="02010609060101010101" pitchFamily="49" charset="-122"/>
                <a:ea typeface="楷体" panose="02010609060101010101" pitchFamily="49" charset="-122"/>
                <a:cs typeface="微软雅黑" panose="020B0503020204020204" pitchFamily="34" charset="-122"/>
              </a:rPr>
              <a:t>日）</a:t>
            </a:r>
            <a:endParaRPr lang="zh-CN" altLang="en-US" sz="1800" b="1" dirty="0">
              <a:latin typeface="楷体" panose="02010609060101010101" pitchFamily="49" charset="-122"/>
              <a:ea typeface="楷体" panose="02010609060101010101" pitchFamily="49"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5.2.9"/>
  <p:tag name="RESOURCELIBID_ANIM" val="462"/>
</p:tagLst>
</file>

<file path=ppt/tags/tag10.xml><?xml version="1.0" encoding="utf-8"?>
<p:tagLst xmlns:p="http://schemas.openxmlformats.org/presentationml/2006/main">
  <p:tag name="COMMONDATA" val="eyJoZGlkIjoiMWFjN2RlYjAxMTExMmE1MjkxMmE4NGY5N2M2ZWE0N2UifQ=="/>
  <p:tag name="KSO_WPP_MARK_KEY" val="f3069095-2ab4-44d4-9919-68f7b7d8f76b"/>
</p:tagLst>
</file>

<file path=ppt/tags/tag2.xml><?xml version="1.0" encoding="utf-8"?>
<p:tagLst xmlns:p="http://schemas.openxmlformats.org/presentationml/2006/main">
  <p:tag name="ISLIDE.ICON" val="393873;"/>
</p:tagLst>
</file>

<file path=ppt/tags/tag3.xml><?xml version="1.0" encoding="utf-8"?>
<p:tagLst xmlns:p="http://schemas.openxmlformats.org/presentationml/2006/main">
  <p:tag name="KSO_WM_UNIT_TABLE_BEAUTIFY" val="smartTable{c1f8cea0-2be9-4f16-a53a-fb94ca0944fc}"/>
</p:tagLst>
</file>

<file path=ppt/tags/tag4.xml><?xml version="1.0" encoding="utf-8"?>
<p:tagLst xmlns:p="http://schemas.openxmlformats.org/presentationml/2006/main">
  <p:tag name="KSO_WM_UNIT_PLACING_PICTURE_USER_VIEWPORT" val="{&quot;height&quot;:5425,&quot;width&quot;:6904}"/>
</p:tagLst>
</file>

<file path=ppt/tags/tag5.xml><?xml version="1.0" encoding="utf-8"?>
<p:tagLst xmlns:p="http://schemas.openxmlformats.org/presentationml/2006/main">
  <p:tag name="ISLIDE.ICON" val="96487;145226;"/>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ISLIDE.ICON" val="#151725;#104320;#399936;#41092;#132963;#7011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10843</Words>
  <Application>WPS 演示</Application>
  <PresentationFormat>宽屏</PresentationFormat>
  <Paragraphs>1040</Paragraphs>
  <Slides>103</Slides>
  <Notes>75</Notes>
  <HiddenSlides>0</HiddenSlides>
  <MMClips>2</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103</vt:i4>
      </vt:variant>
    </vt:vector>
  </HeadingPairs>
  <TitlesOfParts>
    <vt:vector size="141" baseType="lpstr">
      <vt:lpstr>Arial</vt:lpstr>
      <vt:lpstr>宋体</vt:lpstr>
      <vt:lpstr>Wingdings</vt:lpstr>
      <vt:lpstr>微软雅黑</vt:lpstr>
      <vt:lpstr>方正舒体</vt:lpstr>
      <vt:lpstr>等线</vt:lpstr>
      <vt:lpstr>汉仪旗黑-45S</vt:lpstr>
      <vt:lpstr>汉仪秦川飞影W</vt:lpstr>
      <vt:lpstr>华文新魏</vt:lpstr>
      <vt:lpstr>华文中宋</vt:lpstr>
      <vt:lpstr>Gotham Rounded Book</vt:lpstr>
      <vt:lpstr>思源黑体 CN Regular</vt:lpstr>
      <vt:lpstr>方正粗宋简体</vt:lpstr>
      <vt:lpstr>Arial Unicode MS</vt:lpstr>
      <vt:lpstr>楷体</vt:lpstr>
      <vt:lpstr>Roboto Regular</vt:lpstr>
      <vt:lpstr>PMingLiU</vt:lpstr>
      <vt:lpstr>PMingLiU-ExtB</vt:lpstr>
      <vt:lpstr>方正粗雅宋_GBK</vt:lpstr>
      <vt:lpstr>汉仪许静行楷W</vt:lpstr>
      <vt:lpstr>方正粗黑宋简体</vt:lpstr>
      <vt:lpstr>Helvetica</vt:lpstr>
      <vt:lpstr>华文行楷</vt:lpstr>
      <vt:lpstr>Bebas</vt:lpstr>
      <vt:lpstr>思源黑体 CN Medium</vt:lpstr>
      <vt:lpstr>等线 Light</vt:lpstr>
      <vt:lpstr>Calibri</vt:lpstr>
      <vt:lpstr>黑体</vt:lpstr>
      <vt:lpstr>Segoe Print</vt:lpstr>
      <vt:lpstr>Roboto</vt:lpstr>
      <vt:lpstr>Garamond</vt:lpstr>
      <vt:lpstr>Heiti SC Light</vt:lpstr>
      <vt:lpstr>方正姚体</vt:lpstr>
      <vt:lpstr>隶书</vt:lpstr>
      <vt:lpstr>楷体_GB2312</vt:lpstr>
      <vt:lpstr>新宋体</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高级农业生产合作社提前问世与新中国的国际影响</vt:lpstr>
      <vt:lpstr>（1）积极引导农民组织起来，走互助合作道路</vt:lpstr>
      <vt:lpstr>（2）遵循自愿互利、典型示范和国家帮助的原则，以互助合作的优越性吸引农民走上互助合作道路</vt:lpstr>
      <vt:lpstr>（3）正确分析农村的阶级和阶层状况，制定正确的阶级政策</vt:lpstr>
      <vt:lpstr>（4）坚持积极领导、稳步前进的方针，采取循序渐进的步骤</vt:lpstr>
      <vt:lpstr>中国农村土地产权制度历史沿革</vt:lpstr>
      <vt:lpstr>PowerPoint 演示文稿</vt:lpstr>
      <vt:lpstr>PowerPoint 演示文稿</vt:lpstr>
      <vt:lpstr>PowerPoint 演示文稿</vt:lpstr>
      <vt:lpstr>PowerPoint 演示文稿</vt:lpstr>
      <vt:lpstr>PowerPoint 演示文稿</vt:lpstr>
      <vt:lpstr>手工业的社会主义改造</vt:lpstr>
      <vt:lpstr>PowerPoint 演示文稿</vt:lpstr>
      <vt:lpstr>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（3）正确分析农村的阶级和阶层状况，制定正确的阶级政策</vt:lpstr>
      <vt:lpstr>PowerPoint 演示文稿</vt:lpstr>
      <vt:lpstr>PowerPoint 演示文稿</vt:lpstr>
      <vt:lpstr>PowerPoint 演示文稿</vt:lpstr>
      <vt:lpstr>PowerPoint 演示文稿</vt:lpstr>
      <vt:lpstr>PowerPoint 演示文稿</vt:lpstr>
      <vt:lpstr>PowerPoint 演示文稿</vt:lpstr>
      <vt:lpstr>围绕农业社会主义改造的三次争论</vt:lpstr>
      <vt:lpstr>1951年的新现象</vt:lpstr>
      <vt:lpstr>第一次争论</vt:lpstr>
      <vt:lpstr>第二次争论</vt:lpstr>
      <vt:lpstr>PowerPoint 演示文稿</vt:lpstr>
      <vt:lpstr>大力推进农业合作化</vt:lpstr>
      <vt:lpstr>粮食统购统销</vt:lpstr>
      <vt:lpstr>PowerPoint 演示文稿</vt:lpstr>
      <vt:lpstr>PowerPoint 演示文稿</vt:lpstr>
      <vt:lpstr>第三次争论——速度之争</vt:lpstr>
      <vt:lpstr>第三次争论</vt:lpstr>
      <vt:lpstr>PowerPoint 演示文稿</vt:lpstr>
      <vt:lpstr>PowerPoint 演示文稿</vt:lpstr>
      <vt:lpstr>争论的焦点：</vt:lpstr>
      <vt:lpstr>中国农村土地产权制度历史沿革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绿光</cp:lastModifiedBy>
  <cp:revision>9</cp:revision>
  <cp:lastPrinted>2021-01-29T03:48:00Z</cp:lastPrinted>
  <dcterms:created xsi:type="dcterms:W3CDTF">2019-07-10T10:59:00Z</dcterms:created>
  <dcterms:modified xsi:type="dcterms:W3CDTF">2023-04-23T05:11:44Z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C6B64689516845D08CD9EEACCF654432</vt:lpwstr>
  </property>
</Properties>
</file>